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1" r:id="rId3"/>
    <p:sldId id="259" r:id="rId4"/>
    <p:sldId id="257" r:id="rId5"/>
    <p:sldId id="293" r:id="rId6"/>
    <p:sldId id="262" r:id="rId7"/>
    <p:sldId id="263" r:id="rId8"/>
    <p:sldId id="265" r:id="rId9"/>
    <p:sldId id="270" r:id="rId10"/>
    <p:sldId id="264" r:id="rId11"/>
    <p:sldId id="267" r:id="rId12"/>
    <p:sldId id="268" r:id="rId13"/>
    <p:sldId id="278" r:id="rId14"/>
    <p:sldId id="279" r:id="rId15"/>
    <p:sldId id="271" r:id="rId16"/>
    <p:sldId id="288" r:id="rId17"/>
    <p:sldId id="289" r:id="rId18"/>
    <p:sldId id="290" r:id="rId19"/>
    <p:sldId id="269" r:id="rId20"/>
    <p:sldId id="282" r:id="rId21"/>
    <p:sldId id="272" r:id="rId22"/>
    <p:sldId id="294" r:id="rId23"/>
    <p:sldId id="281" r:id="rId24"/>
    <p:sldId id="273" r:id="rId25"/>
    <p:sldId id="274" r:id="rId26"/>
    <p:sldId id="275" r:id="rId27"/>
    <p:sldId id="283" r:id="rId28"/>
    <p:sldId id="295" r:id="rId29"/>
    <p:sldId id="266" r:id="rId30"/>
    <p:sldId id="276" r:id="rId31"/>
    <p:sldId id="277" r:id="rId32"/>
    <p:sldId id="286" r:id="rId33"/>
    <p:sldId id="287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微软雅黑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微软雅黑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7" autoAdjust="0"/>
  </p:normalViewPr>
  <p:slideViewPr>
    <p:cSldViewPr>
      <p:cViewPr varScale="1">
        <p:scale>
          <a:sx n="92" d="100"/>
          <a:sy n="92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46DE05-DF04-4806-8441-7DFFADAD9E0E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34CFAE-92B4-4BE3-BBCF-9B7BE6928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圆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7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EEE3E-7403-45E7-B44B-91920CFEA094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DFFBF5-E362-4DCD-9C87-8692BCD92F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0EE0-C672-44A3-AA96-0299C37173DD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5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88D3-A450-4E76-9B67-4324197306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9F68-1E94-4873-9CC7-8A1528DFB713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5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C369-E858-4A1E-A46F-8F825690CE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FF65-FA8E-4FC3-ADC5-44F5FF8AF5D6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5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BE2D-7ACA-44EE-8994-2DCCAEB4EF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4B057E-E515-4509-9041-51C5899A0D24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B1DEFB-9402-4074-8B13-53B2A5EFA4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BC67-66F3-445D-A917-0AFC6689C996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6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CC58-F7FF-465D-A06D-7B7F32D2BE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AE50-4570-4CDE-AB34-8FDC7FF0B679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8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F3F0-E52A-4F14-86ED-6DC34A41EC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4790-28E9-43E5-98FE-93837249579A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4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FE2F-FA64-46A4-831A-BBEFC6A1A8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136618-1B16-4856-B322-1A9509E92E71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16DA19-2353-41D2-940C-5BE00ADA19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A0BD-F4C7-4843-9426-812A28636F89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6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C603-B7D6-46D7-95D0-833D77D8EC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单圆角矩形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AC1646-2197-4732-B2DD-42FC2BFD2995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0D2F3-3AAD-43F4-A9E8-DB6F02B43F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圆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31" name="文本占位符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F1FA1C27-8075-4F1E-A1D2-61D2B585877C}" type="datetimeFigureOut">
              <a:rPr lang="zh-CN" altLang="en-US"/>
              <a:pPr>
                <a:defRPr/>
              </a:pPr>
              <a:t>2013-10-28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9F6E8A5A-4558-4ED0-AF44-3500BD0AED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微软雅黑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软雅黑"/>
          <a:cs typeface="微软雅黑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软雅黑"/>
          <a:cs typeface="微软雅黑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软雅黑"/>
          <a:cs typeface="微软雅黑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软雅黑"/>
          <a:cs typeface="微软雅黑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软雅黑"/>
          <a:cs typeface="微软雅黑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软雅黑"/>
          <a:cs typeface="微软雅黑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软雅黑"/>
          <a:cs typeface="微软雅黑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微软雅黑"/>
          <a:cs typeface="微软雅黑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微软雅黑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微软雅黑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微软雅黑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微软雅黑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微软雅黑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14500"/>
            <a:ext cx="8501063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cs typeface="+mj-cs"/>
              </a:rPr>
              <a:t>互联网</a:t>
            </a:r>
            <a:r>
              <a:rPr lang="en-US" altLang="zh-CN" dirty="0" smtClean="0">
                <a:cs typeface="+mj-cs"/>
              </a:rPr>
              <a:t>+</a:t>
            </a:r>
            <a:r>
              <a:rPr lang="zh-CN" altLang="en-US" dirty="0" smtClean="0">
                <a:cs typeface="+mj-cs"/>
              </a:rPr>
              <a:t>教材出版的认识与思考</a:t>
            </a:r>
            <a:endParaRPr lang="zh-CN" altLang="en-US" dirty="0"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CN" altLang="en-US" dirty="0" smtClean="0">
                <a:cs typeface="+mn-cs"/>
              </a:rPr>
              <a:t>游戏学院    葛莹莹</a:t>
            </a:r>
            <a:endParaRPr lang="zh-CN" alt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1986</a:t>
            </a:r>
            <a:r>
              <a:rPr lang="zh-CN" altLang="en-US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年，约瑟夫</a:t>
            </a:r>
            <a:r>
              <a:rPr lang="en-US" altLang="zh-CN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R</a:t>
            </a:r>
            <a:r>
              <a:rPr lang="zh-CN" altLang="en-US" sz="24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。科德博士等提出了“本科教育阶段有效教学七项原则”。</a:t>
            </a:r>
            <a:endParaRPr lang="zh-CN" altLang="en-US" sz="2400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468313" y="1700213"/>
            <a:ext cx="5759450" cy="4187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200" smtClean="0"/>
              <a:t>原则一：鼓励师生交流</a:t>
            </a:r>
            <a:endParaRPr lang="en-US" altLang="zh-CN" sz="2200" smtClean="0"/>
          </a:p>
          <a:p>
            <a:pPr>
              <a:lnSpc>
                <a:spcPct val="150000"/>
              </a:lnSpc>
            </a:pPr>
            <a:r>
              <a:rPr lang="zh-CN" altLang="en-US" sz="2200" smtClean="0"/>
              <a:t>原则二：养成学生合作互惠的学习习惯</a:t>
            </a:r>
            <a:endParaRPr lang="en-US" altLang="zh-CN" sz="2200" smtClean="0"/>
          </a:p>
          <a:p>
            <a:pPr>
              <a:lnSpc>
                <a:spcPct val="150000"/>
              </a:lnSpc>
            </a:pPr>
            <a:r>
              <a:rPr lang="zh-CN" altLang="en-US" sz="2200" smtClean="0"/>
              <a:t>原则三：促使学生学会主动学习</a:t>
            </a:r>
            <a:endParaRPr lang="en-US" altLang="zh-CN" sz="2200" smtClean="0"/>
          </a:p>
          <a:p>
            <a:pPr>
              <a:lnSpc>
                <a:spcPct val="150000"/>
              </a:lnSpc>
            </a:pPr>
            <a:r>
              <a:rPr lang="zh-CN" altLang="en-US" sz="2200" smtClean="0"/>
              <a:t>原则四：及时评价学生并反馈</a:t>
            </a:r>
            <a:endParaRPr lang="en-US" altLang="zh-CN" sz="2200" smtClean="0"/>
          </a:p>
          <a:p>
            <a:pPr>
              <a:lnSpc>
                <a:spcPct val="150000"/>
              </a:lnSpc>
            </a:pPr>
            <a:r>
              <a:rPr lang="zh-CN" altLang="en-US" sz="2200" smtClean="0"/>
              <a:t>原则五：强调学习任务的时间性</a:t>
            </a:r>
            <a:endParaRPr lang="en-US" altLang="zh-CN" sz="2200" smtClean="0"/>
          </a:p>
          <a:p>
            <a:pPr>
              <a:lnSpc>
                <a:spcPct val="150000"/>
              </a:lnSpc>
            </a:pPr>
            <a:r>
              <a:rPr lang="zh-CN" altLang="en-US" sz="2200" smtClean="0"/>
              <a:t>原则六：对所有学生抱有较高的期望</a:t>
            </a:r>
            <a:endParaRPr lang="en-US" altLang="zh-CN" sz="2200" smtClean="0"/>
          </a:p>
          <a:p>
            <a:pPr>
              <a:lnSpc>
                <a:spcPct val="150000"/>
              </a:lnSpc>
            </a:pPr>
            <a:r>
              <a:rPr lang="zh-CN" altLang="en-US" sz="2200" smtClean="0"/>
              <a:t>原则七：尊重学生之间的差异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56100" y="1700213"/>
            <a:ext cx="46038" cy="374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183562" cy="692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教学模式变革势在必行！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503238" y="1412875"/>
            <a:ext cx="8183562" cy="3305175"/>
          </a:xfrm>
        </p:spPr>
        <p:txBody>
          <a:bodyPr/>
          <a:lstStyle/>
          <a:p>
            <a:r>
              <a:rPr lang="zh-CN" altLang="en-US" smtClean="0"/>
              <a:t>课上：课堂教学                 课下：在线学习</a:t>
            </a:r>
          </a:p>
        </p:txBody>
      </p:sp>
      <p:pic>
        <p:nvPicPr>
          <p:cNvPr id="26626" name="Picture 2" descr="c:\users\administrator.fdgjymu7af7cgaq.000\appdata\roaming\360se6\User Data\temp\t013f53d82480331e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273526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administrator.fdgjymu7af7cgaq.000\appdata\roaming\360se6\User Data\temp\re_547fce76e7a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05038"/>
            <a:ext cx="31162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3492500" y="2492375"/>
            <a:ext cx="1871663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课堂与在线学习深度融合</a:t>
            </a:r>
            <a:endParaRPr lang="zh-CN" altLang="en-US" b="1" dirty="0"/>
          </a:p>
        </p:txBody>
      </p:sp>
      <p:sp>
        <p:nvSpPr>
          <p:cNvPr id="8" name="圆角矩形 7"/>
          <p:cNvSpPr/>
          <p:nvPr/>
        </p:nvSpPr>
        <p:spPr>
          <a:xfrm>
            <a:off x="1908175" y="4365625"/>
            <a:ext cx="1943100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学习内容和时间</a:t>
            </a:r>
            <a:endParaRPr lang="zh-CN" altLang="en-US" b="1" dirty="0"/>
          </a:p>
        </p:txBody>
      </p:sp>
      <p:sp>
        <p:nvSpPr>
          <p:cNvPr id="9" name="圆角矩形 8"/>
          <p:cNvSpPr/>
          <p:nvPr/>
        </p:nvSpPr>
        <p:spPr>
          <a:xfrm>
            <a:off x="5292725" y="4437063"/>
            <a:ext cx="194310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信息平台与技术</a:t>
            </a:r>
            <a:endParaRPr lang="zh-CN" altLang="en-US" b="1" dirty="0"/>
          </a:p>
        </p:txBody>
      </p:sp>
      <p:sp>
        <p:nvSpPr>
          <p:cNvPr id="10" name="左箭头 9"/>
          <p:cNvSpPr/>
          <p:nvPr/>
        </p:nvSpPr>
        <p:spPr>
          <a:xfrm>
            <a:off x="4067175" y="4437063"/>
            <a:ext cx="504825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 flipH="1">
            <a:off x="4284663" y="4797425"/>
            <a:ext cx="503237" cy="2079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627313" y="5445125"/>
            <a:ext cx="3384550" cy="936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学生应真正成为学习的主体！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教师成为学习经历的设计者！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183562" cy="661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思考二：教材建设如何适应并助推课程教学模式改革</a:t>
            </a:r>
            <a:endParaRPr lang="zh-CN" altLang="en-US" sz="2800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84213" y="2420938"/>
            <a:ext cx="1295400" cy="3311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教学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设计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教学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资源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教学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活动</a:t>
            </a:r>
            <a:endParaRPr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2627313" y="2349500"/>
            <a:ext cx="2808287" cy="33829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多样性的学习资源，时间、空间、重点、方式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记录各种学生学习数据并提供分析手段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课内课外实训对课程精细化管理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师生共建，共享教学资源，形成交流平台</a:t>
            </a:r>
            <a:endParaRPr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300788" y="2349500"/>
            <a:ext cx="2087562" cy="33829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个性化学习，激发兴趣，提高效率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研究学生学习行为与认知模式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帮助学生更好掌控学习与实践</a:t>
            </a: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学习共同体</a:t>
            </a:r>
            <a:endParaRPr lang="en-US" altLang="zh-CN" b="1" dirty="0"/>
          </a:p>
        </p:txBody>
      </p:sp>
      <p:sp>
        <p:nvSpPr>
          <p:cNvPr id="8" name="圆角矩形 7"/>
          <p:cNvSpPr/>
          <p:nvPr/>
        </p:nvSpPr>
        <p:spPr>
          <a:xfrm>
            <a:off x="684213" y="1484313"/>
            <a:ext cx="122396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教师</a:t>
            </a:r>
            <a:endParaRPr lang="en-US" altLang="zh-CN" sz="2400" b="1" dirty="0"/>
          </a:p>
        </p:txBody>
      </p:sp>
      <p:sp>
        <p:nvSpPr>
          <p:cNvPr id="9" name="圆角矩形 8"/>
          <p:cNvSpPr/>
          <p:nvPr/>
        </p:nvSpPr>
        <p:spPr>
          <a:xfrm>
            <a:off x="2843213" y="1412875"/>
            <a:ext cx="2305050" cy="6477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教材</a:t>
            </a:r>
            <a:endParaRPr lang="zh-CN" altLang="en-US" sz="2400" b="1" dirty="0"/>
          </a:p>
        </p:txBody>
      </p:sp>
      <p:sp>
        <p:nvSpPr>
          <p:cNvPr id="10" name="圆角矩形 9"/>
          <p:cNvSpPr/>
          <p:nvPr/>
        </p:nvSpPr>
        <p:spPr>
          <a:xfrm>
            <a:off x="6443663" y="1484313"/>
            <a:ext cx="1584325" cy="5762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/>
              <a:t>学生</a:t>
            </a:r>
            <a:endParaRPr lang="en-US" altLang="zh-CN" sz="2400" b="1" dirty="0"/>
          </a:p>
        </p:txBody>
      </p:sp>
      <p:sp>
        <p:nvSpPr>
          <p:cNvPr id="11" name="右箭头 10"/>
          <p:cNvSpPr/>
          <p:nvPr/>
        </p:nvSpPr>
        <p:spPr>
          <a:xfrm>
            <a:off x="2051050" y="3716338"/>
            <a:ext cx="5048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580063" y="3789363"/>
            <a:ext cx="576262" cy="2873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1187450" y="2133600"/>
            <a:ext cx="288925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3851275" y="2060575"/>
            <a:ext cx="288925" cy="2889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7092950" y="2060575"/>
            <a:ext cx="287338" cy="2889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左箭头标注 17"/>
          <p:cNvSpPr/>
          <p:nvPr/>
        </p:nvSpPr>
        <p:spPr>
          <a:xfrm rot="19541116">
            <a:off x="5054600" y="2166938"/>
            <a:ext cx="1044575" cy="504825"/>
          </a:xfrm>
          <a:prstGeom prst="leftArrowCallout">
            <a:avLst>
              <a:gd name="adj1" fmla="val 25000"/>
              <a:gd name="adj2" fmla="val 29903"/>
              <a:gd name="adj3" fmla="val 25000"/>
              <a:gd name="adj4" fmla="val 76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资源</a:t>
            </a:r>
            <a:endParaRPr lang="zh-CN" altLang="en-US" dirty="0"/>
          </a:p>
        </p:txBody>
      </p:sp>
      <p:sp>
        <p:nvSpPr>
          <p:cNvPr id="20" name="左箭头标注 19"/>
          <p:cNvSpPr/>
          <p:nvPr/>
        </p:nvSpPr>
        <p:spPr>
          <a:xfrm rot="21052742">
            <a:off x="5127625" y="3175000"/>
            <a:ext cx="1042988" cy="504825"/>
          </a:xfrm>
          <a:prstGeom prst="leftArrowCallout">
            <a:avLst>
              <a:gd name="adj1" fmla="val 25000"/>
              <a:gd name="adj2" fmla="val 29903"/>
              <a:gd name="adj3" fmla="val 25000"/>
              <a:gd name="adj4" fmla="val 76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数据</a:t>
            </a:r>
            <a:endParaRPr lang="zh-CN" altLang="en-US" dirty="0"/>
          </a:p>
        </p:txBody>
      </p:sp>
      <p:sp>
        <p:nvSpPr>
          <p:cNvPr id="21" name="左箭头标注 20"/>
          <p:cNvSpPr/>
          <p:nvPr/>
        </p:nvSpPr>
        <p:spPr>
          <a:xfrm rot="642608">
            <a:off x="5186363" y="4386263"/>
            <a:ext cx="1042987" cy="503237"/>
          </a:xfrm>
          <a:prstGeom prst="leftArrowCallout">
            <a:avLst>
              <a:gd name="adj1" fmla="val 25000"/>
              <a:gd name="adj2" fmla="val 29903"/>
              <a:gd name="adj3" fmla="val 25000"/>
              <a:gd name="adj4" fmla="val 76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管理</a:t>
            </a:r>
            <a:endParaRPr lang="zh-CN" altLang="en-US" dirty="0"/>
          </a:p>
        </p:txBody>
      </p:sp>
      <p:sp>
        <p:nvSpPr>
          <p:cNvPr id="22" name="左箭头标注 21"/>
          <p:cNvSpPr/>
          <p:nvPr/>
        </p:nvSpPr>
        <p:spPr>
          <a:xfrm rot="719291">
            <a:off x="5116513" y="5403850"/>
            <a:ext cx="1044575" cy="504825"/>
          </a:xfrm>
          <a:prstGeom prst="leftArrowCallout">
            <a:avLst>
              <a:gd name="adj1" fmla="val 25000"/>
              <a:gd name="adj2" fmla="val 29903"/>
              <a:gd name="adj3" fmla="val 25000"/>
              <a:gd name="adj4" fmla="val 76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交流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2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9750" y="1341438"/>
            <a:ext cx="6119813" cy="2303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183563" cy="517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思考二：教材建设如何适应并助推课程教学模式改革</a:t>
            </a:r>
            <a:endParaRPr lang="zh-CN" altLang="en-US" sz="2800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11188" y="2708275"/>
            <a:ext cx="122396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作者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2195513" y="2708275"/>
            <a:ext cx="122396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出版社</a:t>
            </a:r>
            <a:endParaRPr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635375" y="2708275"/>
            <a:ext cx="1223963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教师</a:t>
            </a:r>
            <a:endParaRPr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5148263" y="2708275"/>
            <a:ext cx="122396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学生</a:t>
            </a:r>
            <a:endParaRPr lang="zh-CN" altLang="en-US" b="1" dirty="0"/>
          </a:p>
        </p:txBody>
      </p:sp>
      <p:sp>
        <p:nvSpPr>
          <p:cNvPr id="9" name="右箭头 8"/>
          <p:cNvSpPr/>
          <p:nvPr/>
        </p:nvSpPr>
        <p:spPr>
          <a:xfrm>
            <a:off x="900113" y="1916113"/>
            <a:ext cx="5256212" cy="57626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信息单向流动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411413" y="1628775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传统教材</a:t>
            </a:r>
            <a:endParaRPr lang="zh-CN" altLang="en-US" b="1" dirty="0"/>
          </a:p>
        </p:txBody>
      </p:sp>
      <p:sp>
        <p:nvSpPr>
          <p:cNvPr id="11" name="右箭头 10"/>
          <p:cNvSpPr/>
          <p:nvPr/>
        </p:nvSpPr>
        <p:spPr>
          <a:xfrm>
            <a:off x="6516688" y="2420938"/>
            <a:ext cx="4318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08850" y="1916113"/>
            <a:ext cx="1150938" cy="1441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数字化教材时代已经到来！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7088" y="3933825"/>
            <a:ext cx="5832475" cy="184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/>
              <a:t>数字化教材不是或者不仅仅是：</a:t>
            </a:r>
            <a:endParaRPr lang="en-US" altLang="zh-CN" sz="2200" b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纸质教材的电子版；</a:t>
            </a:r>
            <a:endParaRPr lang="en-US" altLang="zh-CN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各种视频与音频教学资源链接；</a:t>
            </a:r>
            <a:endParaRPr lang="en-US" altLang="zh-CN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抛弃纸质教材，用电脑或者移动终端学习。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183563" cy="588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思考二：教材建设应适应并助推课程教学模式改革</a:t>
            </a:r>
            <a:endParaRPr lang="zh-CN" altLang="en-US" sz="2800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27538" y="2924175"/>
            <a:ext cx="1728787" cy="165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数字化</a:t>
            </a:r>
            <a:endParaRPr lang="en-US" altLang="zh-CN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教材</a:t>
            </a:r>
            <a:endParaRPr lang="en-US" altLang="zh-CN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0000"/>
                </a:solidFill>
              </a:rPr>
              <a:t>（平台）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843213" y="2133600"/>
            <a:ext cx="1296987" cy="5746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作者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6516688" y="2133600"/>
            <a:ext cx="1295400" cy="5746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出版社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843213" y="4508500"/>
            <a:ext cx="1296987" cy="5762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教师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6516688" y="4581525"/>
            <a:ext cx="1295400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学生</a:t>
            </a:r>
            <a:endParaRPr lang="zh-CN" altLang="en-US" dirty="0"/>
          </a:p>
        </p:txBody>
      </p:sp>
      <p:sp>
        <p:nvSpPr>
          <p:cNvPr id="9" name="上下箭头 8"/>
          <p:cNvSpPr/>
          <p:nvPr/>
        </p:nvSpPr>
        <p:spPr>
          <a:xfrm rot="18960460">
            <a:off x="4024313" y="2654300"/>
            <a:ext cx="400050" cy="865188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上下箭头 9"/>
          <p:cNvSpPr/>
          <p:nvPr/>
        </p:nvSpPr>
        <p:spPr>
          <a:xfrm rot="2914954">
            <a:off x="6118225" y="2576513"/>
            <a:ext cx="400050" cy="8636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上下箭头 10"/>
          <p:cNvSpPr/>
          <p:nvPr/>
        </p:nvSpPr>
        <p:spPr>
          <a:xfrm rot="13934962">
            <a:off x="3900488" y="3779838"/>
            <a:ext cx="400050" cy="8636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上下箭头 11"/>
          <p:cNvSpPr/>
          <p:nvPr/>
        </p:nvSpPr>
        <p:spPr>
          <a:xfrm rot="18960460">
            <a:off x="6183313" y="3878263"/>
            <a:ext cx="401637" cy="865187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827088" y="2420938"/>
            <a:ext cx="1584325" cy="2198687"/>
          </a:xfrm>
          <a:prstGeom prst="rect">
            <a:avLst/>
          </a:prstGeom>
          <a:solidFill>
            <a:schemeClr val="bg1"/>
          </a:solidFill>
          <a:ln w="425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Verdana" pitchFamily="34" charset="0"/>
                <a:ea typeface="微软雅黑"/>
              </a:rPr>
              <a:t>多类型信息</a:t>
            </a:r>
            <a:endParaRPr lang="en-US" altLang="zh-CN" b="1">
              <a:solidFill>
                <a:srgbClr val="FF0000"/>
              </a:solidFill>
              <a:latin typeface="Verdana" pitchFamily="34" charset="0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Verdana" pitchFamily="34" charset="0"/>
                <a:ea typeface="微软雅黑"/>
              </a:rPr>
              <a:t>资源信息</a:t>
            </a:r>
            <a:endParaRPr lang="en-US" altLang="zh-CN">
              <a:solidFill>
                <a:srgbClr val="000000"/>
              </a:solidFill>
              <a:latin typeface="Verdana" pitchFamily="34" charset="0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Verdana" pitchFamily="34" charset="0"/>
                <a:ea typeface="微软雅黑"/>
              </a:rPr>
              <a:t>数据信息</a:t>
            </a:r>
            <a:endParaRPr lang="en-US" altLang="zh-CN">
              <a:solidFill>
                <a:srgbClr val="000000"/>
              </a:solidFill>
              <a:latin typeface="Verdana" pitchFamily="34" charset="0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Verdana" pitchFamily="34" charset="0"/>
                <a:ea typeface="微软雅黑"/>
              </a:rPr>
              <a:t>管理信息</a:t>
            </a:r>
            <a:endParaRPr lang="en-US" altLang="zh-CN">
              <a:solidFill>
                <a:srgbClr val="000000"/>
              </a:solidFill>
              <a:latin typeface="Verdana" pitchFamily="34" charset="0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Verdana" pitchFamily="34" charset="0"/>
                <a:ea typeface="微软雅黑"/>
              </a:rPr>
              <a:t>交流信息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468313" y="1341438"/>
            <a:ext cx="8207375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4645025" cy="877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什么是数字化课程？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395288" y="1341438"/>
            <a:ext cx="8183562" cy="2447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smtClean="0"/>
              <a:t>      数字化课程是将教学内容、教学活动和教学环境有机结合的新型数字出版形式。它基于云课程平台，能够促进优质教学资源在课程中的应用，满足学生个性化学习的需求。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900113" y="3716338"/>
            <a:ext cx="4645025" cy="8778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什么是数字化教材？</a:t>
            </a:r>
            <a:endParaRPr lang="zh-CN" alt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76" name="内容占位符 2"/>
          <p:cNvSpPr txBox="1">
            <a:spLocks/>
          </p:cNvSpPr>
          <p:nvPr/>
        </p:nvSpPr>
        <p:spPr bwMode="auto">
          <a:xfrm>
            <a:off x="468313" y="4724400"/>
            <a:ext cx="81835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lnSpc>
                <a:spcPct val="15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zh-CN" altLang="en-US" sz="2400">
                <a:latin typeface="Verdana" pitchFamily="34" charset="0"/>
                <a:ea typeface="微软雅黑"/>
              </a:rPr>
              <a:t>　有别于传统教材，利用多媒体技术将传统纸质内容进行数字化处理，转化为适用于各类电子终端的互动性教材。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program files (x86)\360se6\User Data\temp\0050030006.jpg"/>
          <p:cNvPicPr>
            <a:picLocks noChangeAspect="1" noChangeArrowheads="1"/>
          </p:cNvPicPr>
          <p:nvPr/>
        </p:nvPicPr>
        <p:blipFill>
          <a:blip r:embed="rId2"/>
          <a:srcRect l="6250" t="7977" r="17708" b="14227"/>
          <a:stretch>
            <a:fillRect/>
          </a:stretch>
        </p:blipFill>
        <p:spPr bwMode="auto">
          <a:xfrm>
            <a:off x="1928813" y="1357313"/>
            <a:ext cx="57150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8" descr="d:\program files (x86)\360se6\User Data\temp\673c733d6ff88804ae9c05cfff59d39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714625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 descr="d:\program files (x86)\360se6\User Data\temp\673c733d6ff88804ae9c05cfff59d39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500438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d:\program files (x86)\360se6\User Data\temp\t0183a179f069db7b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500563"/>
            <a:ext cx="18573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d:\program files (x86)\360se6\User Data\temp\t01475e9c0ed12f39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572000"/>
            <a:ext cx="18573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下箭头 9"/>
          <p:cNvSpPr/>
          <p:nvPr/>
        </p:nvSpPr>
        <p:spPr>
          <a:xfrm flipH="1">
            <a:off x="4572000" y="3286125"/>
            <a:ext cx="46038" cy="1285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7118350" y="4071938"/>
            <a:ext cx="4603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603250" y="349250"/>
            <a:ext cx="7356475" cy="7477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案例说明：</a:t>
            </a:r>
            <a:endParaRPr lang="zh-CN" alt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625" y="1143000"/>
            <a:ext cx="8208963" cy="6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354887" cy="749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案例说明：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pic>
        <p:nvPicPr>
          <p:cNvPr id="30722" name="Picture 2" descr="d:\program files (x86)\360se6\User Data\temp\1217bec055ag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000250"/>
            <a:ext cx="455453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d:\program files (x86)\360se6\User Data\temp\51AUywIPaTL._SL5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71625"/>
            <a:ext cx="27082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d:\program files (x86)\360se6\User Data\temp\673c733d6ff88804ae9c05cfff59d39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714500"/>
            <a:ext cx="738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上箭头 7"/>
          <p:cNvSpPr/>
          <p:nvPr/>
        </p:nvSpPr>
        <p:spPr>
          <a:xfrm rot="6361179">
            <a:off x="3457575" y="2001838"/>
            <a:ext cx="285750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 rot="3735438">
            <a:off x="7187407" y="2705894"/>
            <a:ext cx="133350" cy="7889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 rot="17703875">
            <a:off x="5372894" y="2661444"/>
            <a:ext cx="153988" cy="920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8313" y="1222375"/>
            <a:ext cx="8207375" cy="6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429125" y="5500688"/>
            <a:ext cx="350043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类似于思维导图结构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989" t="35658" r="35765" b="40334"/>
          <a:stretch>
            <a:fillRect/>
          </a:stretch>
        </p:blipFill>
        <p:spPr>
          <a:xfrm>
            <a:off x="971550" y="981075"/>
            <a:ext cx="3113088" cy="4103688"/>
          </a:xfr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53793" t="60974" r="35765" b="15497"/>
          <a:stretch>
            <a:fillRect/>
          </a:stretch>
        </p:blipFill>
        <p:spPr bwMode="auto">
          <a:xfrm>
            <a:off x="4643438" y="977900"/>
            <a:ext cx="3241675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68313" y="5084763"/>
            <a:ext cx="8183562" cy="9509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4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CSU</a:t>
            </a:r>
            <a:r>
              <a:rPr lang="zh-CN" altLang="en-US" sz="24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（加利福尼亚州立大学）与</a:t>
            </a:r>
            <a:r>
              <a:rPr lang="en-US" altLang="zh-CN" sz="24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NPG</a:t>
            </a:r>
            <a:r>
              <a:rPr lang="zh-CN" altLang="en-US" sz="24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（自然出版集团）共同出版的</a:t>
            </a:r>
            <a:r>
              <a:rPr lang="en-US" altLang="zh-CN" sz="24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《</a:t>
            </a:r>
            <a:r>
              <a:rPr lang="zh-CN" altLang="en-US" sz="24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生物学原理（</a:t>
            </a:r>
            <a:r>
              <a:rPr lang="en-US" altLang="zh-CN" sz="24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Principles of Biology</a:t>
            </a:r>
            <a:r>
              <a:rPr lang="zh-CN" altLang="en-US" sz="24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）</a:t>
            </a:r>
            <a:r>
              <a:rPr lang="en-US" altLang="zh-CN" sz="24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》</a:t>
            </a:r>
            <a:endParaRPr lang="zh-CN" altLang="en-US" sz="2400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95536" y="332656"/>
            <a:ext cx="2520280" cy="54750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数字化教材案例</a:t>
            </a:r>
            <a:endParaRPr lang="zh-CN" altLang="en-US" sz="2400" b="1" dirty="0">
              <a:solidFill>
                <a:schemeClr val="accent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内容占位符 2"/>
          <p:cNvSpPr>
            <a:spLocks noGrp="1"/>
          </p:cNvSpPr>
          <p:nvPr>
            <p:ph idx="1"/>
          </p:nvPr>
        </p:nvSpPr>
        <p:spPr>
          <a:xfrm>
            <a:off x="500063" y="1500188"/>
            <a:ext cx="8183562" cy="3113087"/>
          </a:xfrm>
        </p:spPr>
        <p:txBody>
          <a:bodyPr/>
          <a:lstStyle/>
          <a:p>
            <a:r>
              <a:rPr lang="zh-CN" altLang="en-US" smtClean="0"/>
              <a:t>移动学习，微课程，翻转课堂，互联网</a:t>
            </a:r>
            <a:r>
              <a:rPr lang="en-US" altLang="zh-CN" smtClean="0"/>
              <a:t>+</a:t>
            </a:r>
            <a:r>
              <a:rPr lang="zh-CN" altLang="en-US" smtClean="0"/>
              <a:t>教材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必须与当前最新科学技术相结合</a:t>
            </a:r>
            <a:endParaRPr lang="en-US" altLang="zh-CN" smtClean="0"/>
          </a:p>
          <a:p>
            <a:r>
              <a:rPr lang="zh-CN" altLang="en-US" smtClean="0"/>
              <a:t>必须与年轻人喜欢的方式相结合</a:t>
            </a:r>
            <a:endParaRPr lang="en-US" altLang="zh-CN" smtClean="0"/>
          </a:p>
          <a:p>
            <a:r>
              <a:rPr lang="zh-CN" altLang="en-US" smtClean="0"/>
              <a:t>必须与当前最新教育理念相结合</a:t>
            </a:r>
            <a:endParaRPr lang="en-US" altLang="zh-CN" smtClean="0"/>
          </a:p>
          <a:p>
            <a:r>
              <a:rPr lang="zh-CN" altLang="en-US" smtClean="0"/>
              <a:t>必须与。。。。</a:t>
            </a:r>
          </a:p>
        </p:txBody>
      </p:sp>
      <p:sp>
        <p:nvSpPr>
          <p:cNvPr id="4" name="矩形 3"/>
          <p:cNvSpPr/>
          <p:nvPr/>
        </p:nvSpPr>
        <p:spPr>
          <a:xfrm>
            <a:off x="468313" y="1222375"/>
            <a:ext cx="820737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71500" y="571500"/>
            <a:ext cx="8183563" cy="5905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思考三：教材建设模式将发生深刻变革</a:t>
            </a:r>
            <a:endParaRPr lang="zh-CN" altLang="en-US" sz="2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43063" y="2643188"/>
            <a:ext cx="5214937" cy="571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1639888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目录：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1625" y="2643188"/>
            <a:ext cx="5211763" cy="541337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CN" dirty="0" smtClean="0">
                <a:cs typeface="+mn-cs"/>
              </a:rPr>
              <a:t>2</a:t>
            </a:r>
            <a:r>
              <a:rPr lang="zh-CN" altLang="en-US" dirty="0" smtClean="0">
                <a:cs typeface="+mn-cs"/>
              </a:rPr>
              <a:t>、互联网时代的教材出版思考</a:t>
            </a:r>
            <a:endParaRPr lang="zh-CN" altLang="en-US" dirty="0"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3063" y="3571875"/>
            <a:ext cx="5214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571625" y="3571875"/>
            <a:ext cx="5211763" cy="541338"/>
          </a:xfrm>
          <a:prstGeom prst="rect">
            <a:avLst/>
          </a:prstGeom>
        </p:spPr>
        <p:txBody>
          <a:bodyPr lIns="182880" tIns="91440">
            <a:normAutofit lnSpcReduction="10000"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3</a:t>
            </a:r>
            <a:r>
              <a:rPr lang="zh-CN" altLang="en-US" sz="2400" dirty="0">
                <a:latin typeface="+mn-lt"/>
                <a:ea typeface="+mn-ea"/>
                <a:cs typeface="+mn-cs"/>
              </a:rPr>
              <a:t>、数字化课程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/</a:t>
            </a:r>
            <a:r>
              <a:rPr lang="zh-CN" altLang="en-US" sz="2400" dirty="0">
                <a:latin typeface="+mn-lt"/>
                <a:ea typeface="+mn-ea"/>
                <a:cs typeface="+mn-cs"/>
              </a:rPr>
              <a:t>教材建设</a:t>
            </a:r>
            <a:endParaRPr lang="zh-CN" alt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3063" y="4572000"/>
            <a:ext cx="5214937" cy="571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571625" y="4572000"/>
            <a:ext cx="5211763" cy="541338"/>
          </a:xfrm>
          <a:prstGeom prst="rect">
            <a:avLst/>
          </a:prstGeom>
        </p:spPr>
        <p:txBody>
          <a:bodyPr lIns="182880" tIns="91440">
            <a:normAutofit lnSpcReduction="10000"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4</a:t>
            </a:r>
            <a:r>
              <a:rPr lang="zh-CN" altLang="en-US" sz="2400" dirty="0">
                <a:latin typeface="+mn-lt"/>
                <a:ea typeface="+mn-ea"/>
                <a:cs typeface="+mn-cs"/>
              </a:rPr>
              <a:t>、自编教材经验分享</a:t>
            </a:r>
            <a:endParaRPr lang="zh-CN" alt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43063" y="1857375"/>
            <a:ext cx="5214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9" name="内容占位符 2"/>
          <p:cNvSpPr txBox="1">
            <a:spLocks/>
          </p:cNvSpPr>
          <p:nvPr/>
        </p:nvSpPr>
        <p:spPr bwMode="auto">
          <a:xfrm>
            <a:off x="1571625" y="1857375"/>
            <a:ext cx="52117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>
                <a:latin typeface="Verdana" pitchFamily="34" charset="0"/>
                <a:ea typeface="微软雅黑"/>
              </a:rPr>
              <a:t>1</a:t>
            </a:r>
            <a:r>
              <a:rPr lang="zh-CN" altLang="en-US" sz="2400">
                <a:latin typeface="Verdana" pitchFamily="34" charset="0"/>
                <a:ea typeface="微软雅黑"/>
              </a:rPr>
              <a:t>、序论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2143125" y="3929063"/>
            <a:ext cx="5500688" cy="9286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143125" y="5143500"/>
            <a:ext cx="5500688" cy="1214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86188" y="4000500"/>
            <a:ext cx="2286000" cy="428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数字化教材开发平台</a:t>
            </a:r>
            <a:endParaRPr lang="zh-CN" alt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2071688" y="2857500"/>
            <a:ext cx="5643562" cy="720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183563" cy="588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思考三：教材建设模式将发生深刻变革</a:t>
            </a:r>
            <a:endParaRPr lang="zh-CN" altLang="en-US" sz="2800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341438"/>
            <a:ext cx="8183562" cy="4802187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>
                <a:cs typeface="+mn-cs"/>
              </a:rPr>
              <a:t>数字化教材建设应用模式</a:t>
            </a: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0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>
                <a:cs typeface="+mn-cs"/>
              </a:rPr>
              <a:t>应用层</a:t>
            </a: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>
                <a:cs typeface="+mn-cs"/>
              </a:rPr>
              <a:t>展示层</a:t>
            </a: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>
                <a:cs typeface="+mn-cs"/>
              </a:rPr>
              <a:t>平台层</a:t>
            </a: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>
                <a:cs typeface="+mn-cs"/>
              </a:rPr>
              <a:t>资源层</a:t>
            </a:r>
            <a:endParaRPr lang="zh-CN" altLang="en-US" sz="2400" dirty="0"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43188" y="2995613"/>
            <a:ext cx="12969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通用教材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4071938" y="3000375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定制教材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5572125" y="3000375"/>
            <a:ext cx="13684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个性化教材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2286000" y="5286375"/>
            <a:ext cx="12144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MOOCs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课程资源</a:t>
            </a:r>
            <a:endParaRPr lang="zh-CN" altLang="en-US" sz="1600" dirty="0"/>
          </a:p>
        </p:txBody>
      </p:sp>
      <p:sp>
        <p:nvSpPr>
          <p:cNvPr id="15" name="圆角矩形 14"/>
          <p:cNvSpPr/>
          <p:nvPr/>
        </p:nvSpPr>
        <p:spPr>
          <a:xfrm>
            <a:off x="3643313" y="5286375"/>
            <a:ext cx="1214437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/>
              <a:t>SPOCs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课程资源</a:t>
            </a:r>
            <a:endParaRPr lang="zh-CN" altLang="en-US" sz="1600" dirty="0"/>
          </a:p>
        </p:txBody>
      </p:sp>
      <p:sp>
        <p:nvSpPr>
          <p:cNvPr id="16" name="圆角矩形 15"/>
          <p:cNvSpPr/>
          <p:nvPr/>
        </p:nvSpPr>
        <p:spPr>
          <a:xfrm>
            <a:off x="5072063" y="5286375"/>
            <a:ext cx="1143000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优质出</a:t>
            </a:r>
            <a:endParaRPr lang="en-US" altLang="zh-C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版教材</a:t>
            </a:r>
            <a:endParaRPr lang="zh-CN" altLang="en-US" sz="1600" dirty="0"/>
          </a:p>
        </p:txBody>
      </p:sp>
      <p:sp>
        <p:nvSpPr>
          <p:cNvPr id="22" name="圆角矩形 21"/>
          <p:cNvSpPr/>
          <p:nvPr/>
        </p:nvSpPr>
        <p:spPr>
          <a:xfrm>
            <a:off x="6429375" y="5286375"/>
            <a:ext cx="1071563" cy="5746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校外课</a:t>
            </a:r>
            <a:endParaRPr lang="en-US" altLang="zh-C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程资源</a:t>
            </a:r>
            <a:endParaRPr lang="zh-CN" altLang="en-US" sz="1600" dirty="0"/>
          </a:p>
        </p:txBody>
      </p:sp>
      <p:sp>
        <p:nvSpPr>
          <p:cNvPr id="28" name="矩形 27"/>
          <p:cNvSpPr/>
          <p:nvPr/>
        </p:nvSpPr>
        <p:spPr>
          <a:xfrm>
            <a:off x="468313" y="1222375"/>
            <a:ext cx="820737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071688" y="1928813"/>
            <a:ext cx="5715000" cy="714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翻转课堂实践</a:t>
            </a:r>
            <a:endParaRPr lang="zh-CN" altLang="en-US" dirty="0"/>
          </a:p>
        </p:txBody>
      </p:sp>
      <p:sp>
        <p:nvSpPr>
          <p:cNvPr id="31" name="上箭头 30"/>
          <p:cNvSpPr/>
          <p:nvPr/>
        </p:nvSpPr>
        <p:spPr>
          <a:xfrm>
            <a:off x="4786313" y="3500438"/>
            <a:ext cx="428625" cy="5715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上箭头 31"/>
          <p:cNvSpPr/>
          <p:nvPr/>
        </p:nvSpPr>
        <p:spPr>
          <a:xfrm>
            <a:off x="4786313" y="2428875"/>
            <a:ext cx="428625" cy="500063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357438" y="5929313"/>
            <a:ext cx="1087437" cy="34766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视频资源</a:t>
            </a:r>
            <a:endParaRPr lang="zh-CN" altLang="en-US" sz="1600" dirty="0"/>
          </a:p>
        </p:txBody>
      </p:sp>
      <p:sp>
        <p:nvSpPr>
          <p:cNvPr id="20" name="圆角矩形 19"/>
          <p:cNvSpPr/>
          <p:nvPr/>
        </p:nvSpPr>
        <p:spPr>
          <a:xfrm>
            <a:off x="3643313" y="5929313"/>
            <a:ext cx="1071562" cy="34766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习题库</a:t>
            </a:r>
            <a:endParaRPr lang="zh-CN" altLang="en-US" sz="1600" dirty="0"/>
          </a:p>
        </p:txBody>
      </p:sp>
      <p:sp>
        <p:nvSpPr>
          <p:cNvPr id="21" name="圆角矩形 20"/>
          <p:cNvSpPr/>
          <p:nvPr/>
        </p:nvSpPr>
        <p:spPr>
          <a:xfrm>
            <a:off x="4857750" y="5929313"/>
            <a:ext cx="1133475" cy="34766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动画演示</a:t>
            </a:r>
            <a:endParaRPr lang="zh-CN" altLang="en-US" sz="1600" dirty="0"/>
          </a:p>
        </p:txBody>
      </p:sp>
      <p:sp>
        <p:nvSpPr>
          <p:cNvPr id="26" name="圆角矩形 25"/>
          <p:cNvSpPr/>
          <p:nvPr/>
        </p:nvSpPr>
        <p:spPr>
          <a:xfrm>
            <a:off x="6215063" y="5929313"/>
            <a:ext cx="1062037" cy="3429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论文库</a:t>
            </a:r>
            <a:endParaRPr lang="zh-CN" altLang="en-US" sz="1600" dirty="0"/>
          </a:p>
        </p:txBody>
      </p:sp>
      <p:sp>
        <p:nvSpPr>
          <p:cNvPr id="33" name="圆角矩形 32"/>
          <p:cNvSpPr/>
          <p:nvPr/>
        </p:nvSpPr>
        <p:spPr>
          <a:xfrm>
            <a:off x="2214563" y="4500563"/>
            <a:ext cx="1071562" cy="285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数据分析</a:t>
            </a:r>
            <a:endParaRPr lang="zh-CN" altLang="en-US" sz="1600" dirty="0"/>
          </a:p>
        </p:txBody>
      </p:sp>
      <p:sp>
        <p:nvSpPr>
          <p:cNvPr id="34" name="圆角矩形 33"/>
          <p:cNvSpPr/>
          <p:nvPr/>
        </p:nvSpPr>
        <p:spPr>
          <a:xfrm>
            <a:off x="6215063" y="4500563"/>
            <a:ext cx="1071562" cy="285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课程管理</a:t>
            </a:r>
            <a:endParaRPr lang="zh-CN" altLang="en-US" sz="1600" dirty="0"/>
          </a:p>
        </p:txBody>
      </p:sp>
      <p:sp>
        <p:nvSpPr>
          <p:cNvPr id="35" name="圆角矩形 34"/>
          <p:cNvSpPr/>
          <p:nvPr/>
        </p:nvSpPr>
        <p:spPr>
          <a:xfrm>
            <a:off x="3500438" y="4500563"/>
            <a:ext cx="1143000" cy="285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资源管理</a:t>
            </a:r>
            <a:endParaRPr lang="zh-CN" altLang="en-US" sz="1600" dirty="0"/>
          </a:p>
        </p:txBody>
      </p:sp>
      <p:sp>
        <p:nvSpPr>
          <p:cNvPr id="36" name="圆角矩形 35"/>
          <p:cNvSpPr/>
          <p:nvPr/>
        </p:nvSpPr>
        <p:spPr>
          <a:xfrm>
            <a:off x="4929188" y="4500563"/>
            <a:ext cx="1071562" cy="285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师生交流</a:t>
            </a:r>
            <a:endParaRPr lang="zh-CN" altLang="en-US" sz="1600" dirty="0"/>
          </a:p>
        </p:txBody>
      </p:sp>
      <p:sp>
        <p:nvSpPr>
          <p:cNvPr id="30" name="上箭头 29"/>
          <p:cNvSpPr/>
          <p:nvPr/>
        </p:nvSpPr>
        <p:spPr>
          <a:xfrm>
            <a:off x="4786313" y="4786313"/>
            <a:ext cx="428625" cy="500062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5" grpId="0" animBg="1"/>
      <p:bldP spid="24" grpId="0" animBg="1"/>
      <p:bldP spid="23" grpId="0" animBg="1"/>
      <p:bldP spid="4" grpId="0" animBg="1"/>
      <p:bldP spid="6" grpId="0" animBg="1"/>
      <p:bldP spid="7" grpId="0" animBg="1"/>
      <p:bldP spid="14" grpId="0" animBg="1"/>
      <p:bldP spid="15" grpId="0" animBg="1"/>
      <p:bldP spid="16" grpId="0" animBg="1"/>
      <p:bldP spid="22" grpId="0" animBg="1"/>
      <p:bldP spid="29" grpId="0" animBg="1"/>
      <p:bldP spid="31" grpId="0" animBg="1"/>
      <p:bldP spid="32" grpId="0" animBg="1"/>
      <p:bldP spid="19" grpId="0" animBg="1"/>
      <p:bldP spid="20" grpId="0" animBg="1"/>
      <p:bldP spid="21" grpId="0" animBg="1"/>
      <p:bldP spid="26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4818" name="内容占位符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34819" name="Picture 2" descr="c:\users\administrator.fdgjymu7af7cgaq.000\appdata\roaming\360se6\User Data\temp\543e1bbba04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226425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059113" y="3429000"/>
            <a:ext cx="22336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Verdana" pitchFamily="34" charset="0"/>
                <a:ea typeface="微软雅黑"/>
              </a:rPr>
              <a:t>云课程平台</a:t>
            </a:r>
            <a:endParaRPr lang="en-US" altLang="zh-CN" sz="2400" b="1">
              <a:latin typeface="Verdana" pitchFamily="34" charset="0"/>
              <a:ea typeface="微软雅黑"/>
            </a:endParaRPr>
          </a:p>
          <a:p>
            <a:r>
              <a:rPr lang="zh-CN" altLang="en-US" b="1">
                <a:latin typeface="Verdana" pitchFamily="34" charset="0"/>
                <a:ea typeface="微软雅黑"/>
              </a:rPr>
              <a:t>   出版与定制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4724400"/>
            <a:ext cx="935038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数字化</a:t>
            </a:r>
            <a:endParaRPr lang="en-US" altLang="zh-CN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课程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2987675" y="5661025"/>
            <a:ext cx="15843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学校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088" y="3644900"/>
            <a:ext cx="8651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数字化</a:t>
            </a:r>
            <a:endParaRPr lang="en-US" altLang="zh-CN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课程</a:t>
            </a: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588125" y="4292600"/>
            <a:ext cx="936625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数字化</a:t>
            </a:r>
            <a:endParaRPr lang="en-US" altLang="zh-CN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课程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6300788" y="5084763"/>
            <a:ext cx="15843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学校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1188" y="4437063"/>
            <a:ext cx="15843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学校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08850" y="2852738"/>
            <a:ext cx="935038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数字化</a:t>
            </a:r>
            <a:endParaRPr lang="en-US" altLang="zh-CN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/>
              <a:t>课程</a:t>
            </a:r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7019925" y="3500438"/>
            <a:ext cx="15843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学校</a:t>
            </a:r>
            <a:endParaRPr lang="zh-CN" altLang="en-US" dirty="0"/>
          </a:p>
        </p:txBody>
      </p:sp>
      <p:pic>
        <p:nvPicPr>
          <p:cNvPr id="34829" name="Picture 2"/>
          <p:cNvPicPr>
            <a:picLocks noChangeAspect="1" noChangeArrowheads="1"/>
          </p:cNvPicPr>
          <p:nvPr/>
        </p:nvPicPr>
        <p:blipFill>
          <a:blip r:embed="rId3"/>
          <a:srcRect l="53989" t="35658" r="35765" b="40334"/>
          <a:stretch>
            <a:fillRect/>
          </a:stretch>
        </p:blipFill>
        <p:spPr bwMode="auto">
          <a:xfrm>
            <a:off x="6011863" y="1038225"/>
            <a:ext cx="7207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2"/>
          <p:cNvPicPr>
            <a:picLocks noChangeAspect="1" noChangeArrowheads="1"/>
          </p:cNvPicPr>
          <p:nvPr/>
        </p:nvPicPr>
        <p:blipFill>
          <a:blip r:embed="rId3"/>
          <a:srcRect l="53793" t="60974" r="35765" b="15497"/>
          <a:stretch>
            <a:fillRect/>
          </a:stretch>
        </p:blipFill>
        <p:spPr bwMode="auto">
          <a:xfrm>
            <a:off x="6804025" y="1412875"/>
            <a:ext cx="10080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4" descr="c:\users\administrator.fdgjymu7af7cgaq.000\appdata\roaming\360se6\User Data\temp\53a341c8515e981b76ef98c798_560.jpg"/>
          <p:cNvPicPr>
            <a:picLocks noChangeAspect="1" noChangeArrowheads="1"/>
          </p:cNvPicPr>
          <p:nvPr/>
        </p:nvPicPr>
        <p:blipFill>
          <a:blip r:embed="rId4"/>
          <a:srcRect b="6000"/>
          <a:stretch>
            <a:fillRect/>
          </a:stretch>
        </p:blipFill>
        <p:spPr bwMode="auto">
          <a:xfrm>
            <a:off x="971550" y="1196975"/>
            <a:ext cx="18780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1639888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目录：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1625" y="2643188"/>
            <a:ext cx="5211763" cy="541337"/>
          </a:xfr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 smtClean="0">
                <a:cs typeface="+mn-cs"/>
              </a:rPr>
              <a:t>2</a:t>
            </a:r>
            <a:r>
              <a:rPr lang="zh-CN" altLang="en-US" dirty="0" smtClean="0">
                <a:cs typeface="+mn-cs"/>
              </a:rPr>
              <a:t>、互联网是代表的教材出版思考</a:t>
            </a:r>
            <a:endParaRPr lang="zh-CN" altLang="en-US" dirty="0"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3063" y="3571875"/>
            <a:ext cx="6357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44" name="内容占位符 2"/>
          <p:cNvSpPr txBox="1">
            <a:spLocks/>
          </p:cNvSpPr>
          <p:nvPr/>
        </p:nvSpPr>
        <p:spPr bwMode="auto">
          <a:xfrm>
            <a:off x="1571625" y="3571875"/>
            <a:ext cx="63547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altLang="zh-CN" sz="2800">
                <a:latin typeface="Verdana" pitchFamily="34" charset="0"/>
                <a:ea typeface="微软雅黑"/>
              </a:rPr>
              <a:t> </a:t>
            </a:r>
            <a:r>
              <a:rPr lang="en-US" altLang="zh-CN" sz="2400">
                <a:latin typeface="Verdana" pitchFamily="34" charset="0"/>
                <a:ea typeface="微软雅黑"/>
              </a:rPr>
              <a:t>3</a:t>
            </a:r>
            <a:r>
              <a:rPr lang="zh-CN" altLang="en-US" sz="2400">
                <a:latin typeface="Verdana" pitchFamily="34" charset="0"/>
                <a:ea typeface="微软雅黑"/>
              </a:rPr>
              <a:t>、数字化课程</a:t>
            </a:r>
            <a:r>
              <a:rPr lang="en-US" altLang="zh-CN" sz="2400">
                <a:latin typeface="Verdana" pitchFamily="34" charset="0"/>
                <a:ea typeface="微软雅黑"/>
              </a:rPr>
              <a:t>/</a:t>
            </a:r>
            <a:r>
              <a:rPr lang="zh-CN" altLang="en-US" sz="2400">
                <a:latin typeface="Verdana" pitchFamily="34" charset="0"/>
                <a:ea typeface="微软雅黑"/>
              </a:rPr>
              <a:t>教材建设</a:t>
            </a:r>
          </a:p>
        </p:txBody>
      </p:sp>
      <p:sp>
        <p:nvSpPr>
          <p:cNvPr id="7" name="矩形 6"/>
          <p:cNvSpPr/>
          <p:nvPr/>
        </p:nvSpPr>
        <p:spPr>
          <a:xfrm>
            <a:off x="1643063" y="4572000"/>
            <a:ext cx="5214937" cy="5715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571625" y="4572000"/>
            <a:ext cx="5211763" cy="541338"/>
          </a:xfrm>
          <a:prstGeom prst="rect">
            <a:avLst/>
          </a:prstGeom>
        </p:spPr>
        <p:txBody>
          <a:bodyPr lIns="182880" tIns="91440">
            <a:normAutofit lnSpcReduction="10000"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4</a:t>
            </a:r>
            <a:r>
              <a:rPr lang="zh-CN" altLang="en-US" sz="2400" dirty="0">
                <a:latin typeface="+mn-lt"/>
                <a:ea typeface="+mn-ea"/>
                <a:cs typeface="+mn-cs"/>
              </a:rPr>
              <a:t>、自编教材经验分享</a:t>
            </a:r>
            <a:endParaRPr lang="zh-CN" alt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43063" y="1857375"/>
            <a:ext cx="5214937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48" name="内容占位符 2"/>
          <p:cNvSpPr txBox="1">
            <a:spLocks/>
          </p:cNvSpPr>
          <p:nvPr/>
        </p:nvSpPr>
        <p:spPr bwMode="auto">
          <a:xfrm>
            <a:off x="1571625" y="1857375"/>
            <a:ext cx="52117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>
                <a:latin typeface="Verdana" pitchFamily="34" charset="0"/>
                <a:ea typeface="微软雅黑"/>
              </a:rPr>
              <a:t>1</a:t>
            </a:r>
            <a:r>
              <a:rPr lang="zh-CN" altLang="en-US" sz="2400">
                <a:latin typeface="Verdana" pitchFamily="34" charset="0"/>
                <a:ea typeface="微软雅黑"/>
              </a:rPr>
              <a:t>、序论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内容占位符 2"/>
          <p:cNvSpPr>
            <a:spLocks noGrp="1"/>
          </p:cNvSpPr>
          <p:nvPr>
            <p:ph idx="1"/>
          </p:nvPr>
        </p:nvSpPr>
        <p:spPr>
          <a:xfrm>
            <a:off x="500063" y="1571625"/>
            <a:ext cx="8183562" cy="4187825"/>
          </a:xfrm>
        </p:spPr>
        <p:txBody>
          <a:bodyPr/>
          <a:lstStyle/>
          <a:p>
            <a:r>
              <a:rPr lang="zh-CN" altLang="en-US" smtClean="0"/>
              <a:t>数字化教材的制定原则：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统一规划，协调推进</a:t>
            </a:r>
            <a:endParaRPr lang="en-US" altLang="zh-CN" smtClean="0"/>
          </a:p>
          <a:p>
            <a:r>
              <a:rPr lang="zh-CN" altLang="en-US" smtClean="0"/>
              <a:t>构建系列，打造精品</a:t>
            </a:r>
            <a:endParaRPr lang="en-US" altLang="zh-CN" smtClean="0"/>
          </a:p>
          <a:p>
            <a:r>
              <a:rPr lang="zh-CN" altLang="en-US" smtClean="0"/>
              <a:t>建用结合，助推改革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183563" cy="606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数字化课程建设：</a:t>
            </a:r>
            <a:endParaRPr lang="zh-CN" altLang="en-US" sz="2800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8313" y="1222375"/>
            <a:ext cx="820737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内容占位符 2"/>
          <p:cNvSpPr>
            <a:spLocks noGrp="1"/>
          </p:cNvSpPr>
          <p:nvPr>
            <p:ph idx="1"/>
          </p:nvPr>
        </p:nvSpPr>
        <p:spPr>
          <a:xfrm>
            <a:off x="468313" y="1412875"/>
            <a:ext cx="8183562" cy="4187825"/>
          </a:xfrm>
        </p:spPr>
        <p:txBody>
          <a:bodyPr/>
          <a:lstStyle/>
          <a:p>
            <a:r>
              <a:rPr lang="zh-CN" altLang="en-US" smtClean="0"/>
              <a:t>数字课程出版</a:t>
            </a:r>
            <a:r>
              <a:rPr lang="en-US" altLang="zh-CN" smtClean="0"/>
              <a:t>:</a:t>
            </a:r>
          </a:p>
          <a:p>
            <a:endParaRPr lang="en-US" altLang="zh-CN" smtClean="0"/>
          </a:p>
          <a:p>
            <a:r>
              <a:rPr lang="zh-CN" altLang="en-US" sz="2400" smtClean="0"/>
              <a:t>教学改革成果的凝练</a:t>
            </a:r>
            <a:endParaRPr lang="en-US" altLang="zh-CN" sz="2400" smtClean="0"/>
          </a:p>
          <a:p>
            <a:endParaRPr lang="en-US" altLang="zh-CN" sz="2400" smtClean="0"/>
          </a:p>
          <a:p>
            <a:r>
              <a:rPr lang="zh-CN" altLang="en-US" sz="2400" smtClean="0"/>
              <a:t>知识产权保护</a:t>
            </a:r>
            <a:endParaRPr lang="en-US" altLang="zh-CN" sz="2400" smtClean="0"/>
          </a:p>
          <a:p>
            <a:endParaRPr lang="en-US" altLang="zh-CN" sz="2400" smtClean="0"/>
          </a:p>
          <a:p>
            <a:r>
              <a:rPr lang="zh-CN" altLang="en-US" sz="2400" smtClean="0"/>
              <a:t>定制推广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60375" y="563563"/>
            <a:ext cx="8185150" cy="6048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数字化课程建设：</a:t>
            </a:r>
            <a:endParaRPr lang="zh-CN" altLang="en-US" sz="2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63" y="1285875"/>
            <a:ext cx="8208962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内容占位符 2"/>
          <p:cNvSpPr>
            <a:spLocks noGrp="1"/>
          </p:cNvSpPr>
          <p:nvPr>
            <p:ph idx="1"/>
          </p:nvPr>
        </p:nvSpPr>
        <p:spPr>
          <a:xfrm>
            <a:off x="468313" y="1773238"/>
            <a:ext cx="8183562" cy="4187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smtClean="0"/>
              <a:t>数字课程的优势：</a:t>
            </a:r>
            <a:endParaRPr lang="en-US" altLang="zh-CN" b="1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丰富的教学内容呈现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教学活动实施的载体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支撑形成性评价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28625" y="500063"/>
            <a:ext cx="8183563" cy="6064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数字化课程建设：</a:t>
            </a:r>
            <a:endParaRPr lang="zh-CN" altLang="en-US" sz="2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8313" y="1222375"/>
            <a:ext cx="820737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848600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/>
            </a:r>
            <a:br>
              <a:rPr lang="en-US" altLang="zh-CN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</a:b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9938" name="内容占位符 2"/>
          <p:cNvSpPr>
            <a:spLocks noGrp="1"/>
          </p:cNvSpPr>
          <p:nvPr>
            <p:ph idx="1"/>
          </p:nvPr>
        </p:nvSpPr>
        <p:spPr>
          <a:xfrm>
            <a:off x="395288" y="1700213"/>
            <a:ext cx="8183562" cy="3960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smtClean="0"/>
              <a:t>数字教材内容呈现</a:t>
            </a:r>
            <a:endParaRPr lang="en-US" altLang="zh-CN" b="1" smtClean="0"/>
          </a:p>
          <a:p>
            <a:pPr>
              <a:lnSpc>
                <a:spcPct val="150000"/>
              </a:lnSpc>
            </a:pPr>
            <a:r>
              <a:rPr lang="zh-CN" altLang="en-US" sz="2400" smtClean="0"/>
              <a:t>多种媒体呈现：视频、音频、微课、文本、动画、图片、</a:t>
            </a:r>
            <a:r>
              <a:rPr lang="en-US" altLang="zh-CN" sz="2400" smtClean="0"/>
              <a:t>PPT</a:t>
            </a:r>
            <a:r>
              <a:rPr lang="zh-CN" altLang="en-US" sz="2400" smtClean="0"/>
              <a:t>、检索系统、作业系统、题库与自测系统。。。。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zh-CN" altLang="en-US" sz="2400" smtClean="0"/>
              <a:t>内容丰富：学科前沿、应用案例、辅学指导。。。。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zh-CN" altLang="en-US" sz="2400" smtClean="0"/>
              <a:t>及时更新</a:t>
            </a:r>
            <a:endParaRPr lang="en-US" altLang="zh-CN" sz="2400" smtClean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60375" y="563563"/>
            <a:ext cx="8185150" cy="6048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数字化课程建设：</a:t>
            </a:r>
            <a:endParaRPr lang="zh-CN" altLang="en-US" sz="28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063" y="1285875"/>
            <a:ext cx="8208962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929313" y="1428750"/>
            <a:ext cx="1643062" cy="1714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3500437" cy="928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结论：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>
          <a:xfrm>
            <a:off x="1000125" y="2786063"/>
            <a:ext cx="3357563" cy="857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zh-CN" altLang="en-US" sz="3200" b="1" smtClean="0"/>
              <a:t>互联网</a:t>
            </a:r>
            <a:r>
              <a:rPr lang="en-US" altLang="zh-CN" sz="3200" b="1" smtClean="0"/>
              <a:t>+</a:t>
            </a:r>
            <a:r>
              <a:rPr lang="zh-CN" altLang="en-US" sz="3200" b="1" smtClean="0"/>
              <a:t>教材</a:t>
            </a:r>
            <a:r>
              <a:rPr lang="en-US" altLang="zh-CN" sz="3200" b="1" smtClean="0"/>
              <a:t>=</a:t>
            </a:r>
            <a:endParaRPr lang="zh-CN" altLang="en-US" sz="3200" b="1" smtClean="0"/>
          </a:p>
        </p:txBody>
      </p:sp>
      <p:sp>
        <p:nvSpPr>
          <p:cNvPr id="40964" name="内容占位符 2"/>
          <p:cNvSpPr txBox="1">
            <a:spLocks/>
          </p:cNvSpPr>
          <p:nvPr/>
        </p:nvSpPr>
        <p:spPr bwMode="auto">
          <a:xfrm>
            <a:off x="4000500" y="1928813"/>
            <a:ext cx="1357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3600" b="1">
                <a:solidFill>
                  <a:srgbClr val="FF0000"/>
                </a:solidFill>
                <a:latin typeface="Verdana" pitchFamily="34" charset="0"/>
                <a:ea typeface="微软雅黑"/>
              </a:rPr>
              <a:t>平台</a:t>
            </a:r>
          </a:p>
        </p:txBody>
      </p:sp>
      <p:sp>
        <p:nvSpPr>
          <p:cNvPr id="40965" name="内容占位符 2"/>
          <p:cNvSpPr txBox="1">
            <a:spLocks/>
          </p:cNvSpPr>
          <p:nvPr/>
        </p:nvSpPr>
        <p:spPr bwMode="auto">
          <a:xfrm>
            <a:off x="4286250" y="2714625"/>
            <a:ext cx="1357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zh-CN" sz="3200" b="1">
                <a:latin typeface="Verdana" pitchFamily="34" charset="0"/>
                <a:ea typeface="微软雅黑"/>
              </a:rPr>
              <a:t>+</a:t>
            </a:r>
            <a:endParaRPr lang="zh-CN" altLang="en-US" sz="3200" b="1">
              <a:latin typeface="Verdana" pitchFamily="34" charset="0"/>
              <a:ea typeface="微软雅黑"/>
            </a:endParaRPr>
          </a:p>
        </p:txBody>
      </p:sp>
      <p:sp>
        <p:nvSpPr>
          <p:cNvPr id="40966" name="内容占位符 2"/>
          <p:cNvSpPr txBox="1">
            <a:spLocks/>
          </p:cNvSpPr>
          <p:nvPr/>
        </p:nvSpPr>
        <p:spPr bwMode="auto">
          <a:xfrm>
            <a:off x="4000500" y="3571875"/>
            <a:ext cx="1357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3600" b="1">
                <a:solidFill>
                  <a:srgbClr val="FF0000"/>
                </a:solidFill>
                <a:latin typeface="Verdana" pitchFamily="34" charset="0"/>
                <a:ea typeface="微软雅黑"/>
              </a:rPr>
              <a:t>服务</a:t>
            </a:r>
          </a:p>
        </p:txBody>
      </p:sp>
      <p:sp>
        <p:nvSpPr>
          <p:cNvPr id="40967" name="内容占位符 2"/>
          <p:cNvSpPr txBox="1">
            <a:spLocks/>
          </p:cNvSpPr>
          <p:nvPr/>
        </p:nvSpPr>
        <p:spPr bwMode="auto">
          <a:xfrm>
            <a:off x="5929313" y="1500188"/>
            <a:ext cx="1643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200">
                <a:latin typeface="Verdana" pitchFamily="34" charset="0"/>
                <a:ea typeface="微软雅黑"/>
              </a:rPr>
              <a:t>资源平台</a:t>
            </a:r>
            <a:endParaRPr lang="en-US" altLang="zh-CN" sz="2200">
              <a:latin typeface="Verdana" pitchFamily="34" charset="0"/>
              <a:ea typeface="微软雅黑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200">
                <a:latin typeface="Verdana" pitchFamily="34" charset="0"/>
                <a:ea typeface="微软雅黑"/>
              </a:rPr>
              <a:t>数据平台</a:t>
            </a:r>
            <a:endParaRPr lang="en-US" altLang="zh-CN" sz="2200">
              <a:latin typeface="Verdana" pitchFamily="34" charset="0"/>
              <a:ea typeface="微软雅黑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200">
                <a:latin typeface="Verdana" pitchFamily="34" charset="0"/>
                <a:ea typeface="微软雅黑"/>
              </a:rPr>
              <a:t>管理平台</a:t>
            </a:r>
            <a:endParaRPr lang="en-US" altLang="zh-CN" sz="2200">
              <a:latin typeface="Verdana" pitchFamily="34" charset="0"/>
              <a:ea typeface="微软雅黑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200">
                <a:latin typeface="Verdana" pitchFamily="34" charset="0"/>
                <a:ea typeface="微软雅黑"/>
              </a:rPr>
              <a:t>交流平台</a:t>
            </a:r>
          </a:p>
        </p:txBody>
      </p:sp>
      <p:sp>
        <p:nvSpPr>
          <p:cNvPr id="10" name="矩形 9"/>
          <p:cNvSpPr/>
          <p:nvPr/>
        </p:nvSpPr>
        <p:spPr>
          <a:xfrm>
            <a:off x="5929313" y="3429000"/>
            <a:ext cx="1643062" cy="1714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9" name="内容占位符 2"/>
          <p:cNvSpPr txBox="1">
            <a:spLocks/>
          </p:cNvSpPr>
          <p:nvPr/>
        </p:nvSpPr>
        <p:spPr bwMode="auto">
          <a:xfrm>
            <a:off x="5929313" y="3500438"/>
            <a:ext cx="1643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200">
                <a:latin typeface="Verdana" pitchFamily="34" charset="0"/>
                <a:ea typeface="微软雅黑"/>
              </a:rPr>
              <a:t>教材定制</a:t>
            </a:r>
            <a:endParaRPr lang="en-US" altLang="zh-CN" sz="2200">
              <a:latin typeface="Verdana" pitchFamily="34" charset="0"/>
              <a:ea typeface="微软雅黑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200">
                <a:latin typeface="Verdana" pitchFamily="34" charset="0"/>
                <a:ea typeface="微软雅黑"/>
              </a:rPr>
              <a:t>学习分析</a:t>
            </a:r>
            <a:endParaRPr lang="en-US" altLang="zh-CN" sz="2200">
              <a:latin typeface="Verdana" pitchFamily="34" charset="0"/>
              <a:ea typeface="微软雅黑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200">
                <a:latin typeface="Verdana" pitchFamily="34" charset="0"/>
                <a:ea typeface="微软雅黑"/>
              </a:rPr>
              <a:t>质量评估</a:t>
            </a:r>
            <a:endParaRPr lang="en-US" altLang="zh-CN" sz="2200">
              <a:latin typeface="Verdana" pitchFamily="34" charset="0"/>
              <a:ea typeface="微软雅黑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CN" altLang="en-US" sz="2200">
                <a:latin typeface="Verdana" pitchFamily="34" charset="0"/>
                <a:ea typeface="微软雅黑"/>
              </a:rPr>
              <a:t>知识图谱</a:t>
            </a:r>
          </a:p>
        </p:txBody>
      </p:sp>
      <p:sp>
        <p:nvSpPr>
          <p:cNvPr id="12" name="矩形 11"/>
          <p:cNvSpPr/>
          <p:nvPr/>
        </p:nvSpPr>
        <p:spPr>
          <a:xfrm>
            <a:off x="468313" y="1222375"/>
            <a:ext cx="8207375" cy="6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43063" y="2643188"/>
            <a:ext cx="5214937" cy="5715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1639888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目录：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1625" y="2643188"/>
            <a:ext cx="5211763" cy="541337"/>
          </a:xfrm>
        </p:spPr>
        <p:txBody>
          <a:bodyPr>
            <a:normAutofit fontScale="850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 smtClean="0">
                <a:cs typeface="+mn-cs"/>
              </a:rPr>
              <a:t>2</a:t>
            </a:r>
            <a:r>
              <a:rPr lang="zh-CN" altLang="en-US" dirty="0" smtClean="0">
                <a:cs typeface="+mn-cs"/>
              </a:rPr>
              <a:t>、互联网是代表的教材出版思考</a:t>
            </a:r>
            <a:endParaRPr lang="zh-CN" altLang="en-US" dirty="0"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571625" y="3571875"/>
            <a:ext cx="5211763" cy="541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2880" tIns="91440">
            <a:normAutofit lnSpcReduction="10000"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3</a:t>
            </a:r>
            <a:r>
              <a:rPr lang="zh-CN" altLang="en-US" sz="2400" dirty="0">
                <a:latin typeface="+mn-lt"/>
                <a:ea typeface="+mn-ea"/>
                <a:cs typeface="+mn-cs"/>
              </a:rPr>
              <a:t>、数字化课程建设</a:t>
            </a:r>
            <a:endParaRPr lang="zh-CN" alt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3063" y="4572000"/>
            <a:ext cx="5857875" cy="7858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90" name="内容占位符 2"/>
          <p:cNvSpPr txBox="1">
            <a:spLocks/>
          </p:cNvSpPr>
          <p:nvPr/>
        </p:nvSpPr>
        <p:spPr bwMode="auto">
          <a:xfrm>
            <a:off x="1571625" y="4572000"/>
            <a:ext cx="5854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altLang="zh-CN" sz="2800">
                <a:latin typeface="Verdana" pitchFamily="34" charset="0"/>
                <a:ea typeface="微软雅黑"/>
              </a:rPr>
              <a:t> </a:t>
            </a:r>
            <a:r>
              <a:rPr lang="en-US" altLang="zh-CN" sz="2400">
                <a:latin typeface="Verdana" pitchFamily="34" charset="0"/>
                <a:ea typeface="微软雅黑"/>
              </a:rPr>
              <a:t>4</a:t>
            </a:r>
            <a:r>
              <a:rPr lang="zh-CN" altLang="en-US" sz="2400">
                <a:latin typeface="Verdana" pitchFamily="34" charset="0"/>
                <a:ea typeface="微软雅黑"/>
              </a:rPr>
              <a:t>、自编教材经验分享</a:t>
            </a:r>
          </a:p>
        </p:txBody>
      </p:sp>
      <p:sp>
        <p:nvSpPr>
          <p:cNvPr id="9" name="矩形 8"/>
          <p:cNvSpPr/>
          <p:nvPr/>
        </p:nvSpPr>
        <p:spPr>
          <a:xfrm>
            <a:off x="1643063" y="1857375"/>
            <a:ext cx="5214937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92" name="内容占位符 2"/>
          <p:cNvSpPr txBox="1">
            <a:spLocks/>
          </p:cNvSpPr>
          <p:nvPr/>
        </p:nvSpPr>
        <p:spPr bwMode="auto">
          <a:xfrm>
            <a:off x="1571625" y="1857375"/>
            <a:ext cx="52117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>
                <a:latin typeface="Verdana" pitchFamily="34" charset="0"/>
                <a:ea typeface="微软雅黑"/>
              </a:rPr>
              <a:t>1</a:t>
            </a:r>
            <a:r>
              <a:rPr lang="zh-CN" altLang="en-US" sz="2400">
                <a:latin typeface="Verdana" pitchFamily="34" charset="0"/>
                <a:ea typeface="微软雅黑"/>
              </a:rPr>
              <a:t>、序论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43010" name="内容占位符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zh-CN" altLang="en-US" smtClean="0"/>
              <a:t>自编教材分享：</a:t>
            </a:r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  <p:pic>
        <p:nvPicPr>
          <p:cNvPr id="43011" name="Picture 2" descr="c:\users\administrator.fdgjymu7af7cgaq.000\appdata\roaming\360se6\User Data\temp\t01629790ae029e50be.jpg"/>
          <p:cNvPicPr>
            <a:picLocks noChangeAspect="1" noChangeArrowheads="1"/>
          </p:cNvPicPr>
          <p:nvPr/>
        </p:nvPicPr>
        <p:blipFill>
          <a:blip r:embed="rId2"/>
          <a:srcRect l="12959" r="13602"/>
          <a:stretch>
            <a:fillRect/>
          </a:stretch>
        </p:blipFill>
        <p:spPr bwMode="auto">
          <a:xfrm>
            <a:off x="4859338" y="1412875"/>
            <a:ext cx="31210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:\users\administrator.fdgjymu7af7cgaq.000\appdata\roaming\360se6\User Data\temp\t018b8f48b7a5aa69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12875"/>
            <a:ext cx="31019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183880" cy="10515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    今年的政府报告首次提出“制定互联网</a:t>
            </a:r>
            <a:r>
              <a:rPr lang="en-US" altLang="zh-CN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+</a:t>
            </a:r>
            <a:r>
              <a:rPr lang="zh-CN" altLang="en-U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行动计划”。正如李克强总理在回答记者提问时说：“我想站在“互联网</a:t>
            </a:r>
            <a:r>
              <a:rPr lang="en-US" altLang="zh-CN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+</a:t>
            </a:r>
            <a:r>
              <a:rPr lang="zh-CN" altLang="en-US" sz="2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的风口上顺势而为，会使中国经济飞起来“</a:t>
            </a:r>
            <a:endParaRPr lang="zh-CN" altLang="en-US" sz="2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3238" y="1628775"/>
            <a:ext cx="8183562" cy="4032250"/>
          </a:xfrm>
        </p:spPr>
        <p:txBody>
          <a:bodyPr>
            <a:normAutofit fontScale="7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>
                <a:cs typeface="+mn-cs"/>
              </a:rPr>
              <a:t>信息化正在成为推动世界经济和社会全面发展的关键因素</a:t>
            </a:r>
            <a:endParaRPr lang="en-US" altLang="zh-CN" sz="2400" dirty="0" smtClean="0">
              <a:cs typeface="+mn-cs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zh-CN" altLang="en-US" dirty="0">
              <a:cs typeface="+mn-cs"/>
            </a:endParaRPr>
          </a:p>
        </p:txBody>
      </p:sp>
      <p:pic>
        <p:nvPicPr>
          <p:cNvPr id="16387" name="Picture 2" descr="c:\users\administrator.fdgjymu7af7cgaq.000\appdata\roaming\360se6\User Data\temp\t01777035fba1eb9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738" y="2428875"/>
            <a:ext cx="38877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c:\users\administrator.fdgjymu7af7cgaq.000\appdata\roaming\360se6\User Data\temp\9e2f3e41gc14c6b739ca5&amp;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428875"/>
            <a:ext cx="2663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71500" y="500063"/>
            <a:ext cx="414337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90" name="内容占位符 2"/>
          <p:cNvSpPr txBox="1">
            <a:spLocks/>
          </p:cNvSpPr>
          <p:nvPr/>
        </p:nvSpPr>
        <p:spPr bwMode="auto">
          <a:xfrm>
            <a:off x="500063" y="500063"/>
            <a:ext cx="4143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800">
                <a:latin typeface="Verdana" pitchFamily="34" charset="0"/>
                <a:ea typeface="微软雅黑"/>
              </a:rPr>
              <a:t>1</a:t>
            </a:r>
            <a:r>
              <a:rPr lang="zh-CN" altLang="en-US" sz="2800">
                <a:latin typeface="Verdana" pitchFamily="34" charset="0"/>
                <a:ea typeface="微软雅黑"/>
              </a:rPr>
              <a:t>、序论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34925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图书出版流程：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84213" y="1989138"/>
            <a:ext cx="1223962" cy="259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写目录大纲</a:t>
            </a:r>
            <a:endParaRPr lang="zh-CN" altLang="en-US" sz="2400" dirty="0"/>
          </a:p>
        </p:txBody>
      </p:sp>
      <p:sp>
        <p:nvSpPr>
          <p:cNvPr id="5" name="圆角矩形 4"/>
          <p:cNvSpPr/>
          <p:nvPr/>
        </p:nvSpPr>
        <p:spPr>
          <a:xfrm>
            <a:off x="2339975" y="1989138"/>
            <a:ext cx="1223963" cy="259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制作案例效果</a:t>
            </a:r>
            <a:endParaRPr lang="zh-CN" altLang="en-US" sz="2400" dirty="0"/>
          </a:p>
        </p:txBody>
      </p:sp>
      <p:sp>
        <p:nvSpPr>
          <p:cNvPr id="7" name="圆角矩形 6"/>
          <p:cNvSpPr/>
          <p:nvPr/>
        </p:nvSpPr>
        <p:spPr>
          <a:xfrm>
            <a:off x="3995738" y="1916113"/>
            <a:ext cx="1223962" cy="2665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编写文字</a:t>
            </a:r>
            <a:endParaRPr lang="en-US" altLang="zh-CN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录制视频</a:t>
            </a:r>
            <a:endParaRPr lang="zh-CN" altLang="en-US" sz="2400" dirty="0"/>
          </a:p>
        </p:txBody>
      </p:sp>
      <p:sp>
        <p:nvSpPr>
          <p:cNvPr id="8" name="圆角矩形 7"/>
          <p:cNvSpPr/>
          <p:nvPr/>
        </p:nvSpPr>
        <p:spPr>
          <a:xfrm>
            <a:off x="5651500" y="1989138"/>
            <a:ext cx="1223963" cy="266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出版社审核修改</a:t>
            </a:r>
            <a:endParaRPr lang="zh-CN" altLang="en-US" sz="2400" dirty="0"/>
          </a:p>
        </p:txBody>
      </p:sp>
      <p:sp>
        <p:nvSpPr>
          <p:cNvPr id="9" name="圆角矩形 8"/>
          <p:cNvSpPr/>
          <p:nvPr/>
        </p:nvSpPr>
        <p:spPr>
          <a:xfrm>
            <a:off x="7308850" y="1989138"/>
            <a:ext cx="1223963" cy="2663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最终出版</a:t>
            </a:r>
            <a:endParaRPr lang="zh-CN" altLang="en-US" sz="2400" dirty="0"/>
          </a:p>
        </p:txBody>
      </p:sp>
      <p:sp>
        <p:nvSpPr>
          <p:cNvPr id="10" name="右箭头 9"/>
          <p:cNvSpPr/>
          <p:nvPr/>
        </p:nvSpPr>
        <p:spPr>
          <a:xfrm>
            <a:off x="1835150" y="2997200"/>
            <a:ext cx="5048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3419475" y="3068638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148263" y="3068638"/>
            <a:ext cx="503237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6804025" y="3068638"/>
            <a:ext cx="5048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关于出版经费：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45058" name="内容占位符 2"/>
          <p:cNvSpPr>
            <a:spLocks noGrp="1"/>
          </p:cNvSpPr>
          <p:nvPr>
            <p:ph idx="1"/>
          </p:nvPr>
        </p:nvSpPr>
        <p:spPr>
          <a:xfrm>
            <a:off x="539750" y="1628775"/>
            <a:ext cx="8183563" cy="418782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剪去单角的矩形 3"/>
          <p:cNvSpPr/>
          <p:nvPr/>
        </p:nvSpPr>
        <p:spPr>
          <a:xfrm>
            <a:off x="827088" y="1989138"/>
            <a:ext cx="3097212" cy="3671887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付钱</a:t>
            </a:r>
            <a:endParaRPr lang="en-US" altLang="zh-CN" sz="2400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1 </a:t>
            </a:r>
            <a:r>
              <a:rPr lang="zh-CN" altLang="en-US" dirty="0"/>
              <a:t>购买书号，版权归自己</a:t>
            </a:r>
            <a:endParaRPr lang="en-US" altLang="zh-CN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（自编自销）</a:t>
            </a:r>
            <a:endParaRPr lang="en-US" altLang="zh-CN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2 </a:t>
            </a:r>
            <a:r>
              <a:rPr lang="zh-CN" altLang="en-US" dirty="0"/>
              <a:t>出版社已有图书，挂名</a:t>
            </a:r>
            <a:endParaRPr lang="en-US" altLang="zh-CN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剪去单角的矩形 5"/>
          <p:cNvSpPr/>
          <p:nvPr/>
        </p:nvSpPr>
        <p:spPr>
          <a:xfrm>
            <a:off x="4572000" y="2060575"/>
            <a:ext cx="3095625" cy="3671888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赚钱</a:t>
            </a:r>
            <a:endParaRPr lang="en-US" altLang="zh-CN" sz="2400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出版社提出版需求，版权归出版社所有</a:t>
            </a:r>
            <a:endParaRPr lang="en-US" altLang="zh-CN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收入计算：</a:t>
            </a:r>
            <a:endParaRPr lang="en-US" altLang="zh-CN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书单价*印刷数量*</a:t>
            </a:r>
            <a:r>
              <a:rPr lang="en-US" altLang="zh-CN" dirty="0">
                <a:solidFill>
                  <a:schemeClr val="accent1"/>
                </a:solidFill>
              </a:rPr>
              <a:t>8%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1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1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accent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7493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教材编写的几点建议：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63" y="1714500"/>
            <a:ext cx="8183562" cy="41878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dirty="0" smtClean="0"/>
              <a:t>内容组织上要强调学生的基本概念、意识和实际能力的培养</a:t>
            </a:r>
            <a:endParaRPr lang="en-US" altLang="zh-CN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/>
              <a:t>编写意识上：以学生为主体编写教材</a:t>
            </a:r>
            <a:endParaRPr lang="en-US" altLang="zh-CN" sz="2400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/>
              <a:t>呈现方式上：多样性（剪剪贴贴）</a:t>
            </a:r>
            <a:endParaRPr lang="en-US" altLang="zh-CN" sz="2400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/>
              <a:t>知识内容上：实用性（空头理论）</a:t>
            </a:r>
            <a:endParaRPr lang="en-US" altLang="zh-CN" sz="2400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/>
              <a:t>教学服务商：先进性（依赖纸质）</a:t>
            </a:r>
            <a:endParaRPr lang="en-US" altLang="zh-CN" sz="2400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zh-CN" altLang="en-US" sz="2400" dirty="0" smtClean="0"/>
              <a:t>教学理念上：时代性（不闻窗外）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0438" y="2357438"/>
            <a:ext cx="1997075" cy="1089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谢 谢！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内容占位符 2"/>
          <p:cNvSpPr>
            <a:spLocks noGrp="1"/>
          </p:cNvSpPr>
          <p:nvPr>
            <p:ph idx="1"/>
          </p:nvPr>
        </p:nvSpPr>
        <p:spPr>
          <a:xfrm>
            <a:off x="395288" y="476250"/>
            <a:ext cx="8183562" cy="5635625"/>
          </a:xfrm>
        </p:spPr>
        <p:txBody>
          <a:bodyPr/>
          <a:lstStyle/>
          <a:p>
            <a:endParaRPr lang="en-US" altLang="zh-CN" sz="2400" smtClean="0"/>
          </a:p>
          <a:p>
            <a:r>
              <a:rPr lang="zh-CN" altLang="en-US" sz="2400" smtClean="0"/>
              <a:t>互联网</a:t>
            </a:r>
            <a:r>
              <a:rPr lang="en-US" altLang="zh-CN" sz="2400" smtClean="0"/>
              <a:t>+</a:t>
            </a:r>
            <a:r>
              <a:rPr lang="zh-CN" altLang="en-US" sz="2400" smtClean="0"/>
              <a:t>传统购物</a:t>
            </a:r>
            <a:r>
              <a:rPr lang="en-US" altLang="zh-CN" sz="2400" smtClean="0"/>
              <a:t>=                   </a:t>
            </a:r>
            <a:endParaRPr lang="zh-CN" altLang="en-US" sz="2400" smtClean="0"/>
          </a:p>
          <a:p>
            <a:endParaRPr lang="en-US" altLang="zh-CN" sz="2400" smtClean="0"/>
          </a:p>
          <a:p>
            <a:pPr>
              <a:buFont typeface="Wingdings 2" pitchFamily="18" charset="2"/>
              <a:buNone/>
            </a:pPr>
            <a:endParaRPr lang="en-US" altLang="zh-CN" sz="2400" smtClean="0"/>
          </a:p>
          <a:p>
            <a:r>
              <a:rPr lang="zh-CN" altLang="en-US" sz="2400" smtClean="0"/>
              <a:t>互联网</a:t>
            </a:r>
            <a:r>
              <a:rPr lang="en-US" altLang="zh-CN" sz="2400" smtClean="0"/>
              <a:t>+</a:t>
            </a:r>
            <a:r>
              <a:rPr lang="zh-CN" altLang="en-US" sz="2400" smtClean="0"/>
              <a:t>传统金融</a:t>
            </a:r>
            <a:r>
              <a:rPr lang="en-US" altLang="zh-CN" sz="2400" smtClean="0"/>
              <a:t>=</a:t>
            </a:r>
          </a:p>
          <a:p>
            <a:endParaRPr lang="en-US" altLang="zh-CN" sz="2400" smtClean="0"/>
          </a:p>
          <a:p>
            <a:endParaRPr lang="en-US" altLang="zh-CN" sz="2400" smtClean="0"/>
          </a:p>
          <a:p>
            <a:r>
              <a:rPr lang="zh-CN" altLang="en-US" sz="2400" smtClean="0"/>
              <a:t>互联网</a:t>
            </a:r>
            <a:r>
              <a:rPr lang="en-US" altLang="zh-CN" sz="2400" smtClean="0"/>
              <a:t>+</a:t>
            </a:r>
            <a:r>
              <a:rPr lang="zh-CN" altLang="en-US" sz="2400" smtClean="0"/>
              <a:t>传统交通</a:t>
            </a:r>
            <a:r>
              <a:rPr lang="en-US" altLang="zh-CN" sz="2400" smtClean="0"/>
              <a:t>=</a:t>
            </a:r>
          </a:p>
          <a:p>
            <a:endParaRPr lang="en-US" altLang="zh-CN" sz="2400" smtClean="0"/>
          </a:p>
          <a:p>
            <a:endParaRPr lang="en-US" altLang="zh-CN" sz="2400" smtClean="0"/>
          </a:p>
          <a:p>
            <a:r>
              <a:rPr lang="zh-CN" altLang="en-US" sz="2400" smtClean="0"/>
              <a:t>互联网</a:t>
            </a:r>
            <a:r>
              <a:rPr lang="en-US" altLang="zh-CN" sz="2400" smtClean="0"/>
              <a:t>+</a:t>
            </a:r>
            <a:r>
              <a:rPr lang="zh-CN" altLang="en-US" sz="2400" smtClean="0"/>
              <a:t>传统教学</a:t>
            </a:r>
            <a:r>
              <a:rPr lang="en-US" altLang="zh-CN" sz="2400" smtClean="0"/>
              <a:t>=</a:t>
            </a:r>
            <a:endParaRPr lang="zh-CN" altLang="en-US" sz="2400" smtClean="0"/>
          </a:p>
          <a:p>
            <a:endParaRPr lang="zh-CN" altLang="en-US" sz="2400" smtClean="0"/>
          </a:p>
          <a:p>
            <a:endParaRPr lang="zh-CN" altLang="en-US" sz="2400" smtClean="0"/>
          </a:p>
          <a:p>
            <a:endParaRPr lang="zh-CN" altLang="en-US" sz="2400" smtClean="0"/>
          </a:p>
          <a:p>
            <a:endParaRPr lang="zh-CN" altLang="en-US" sz="2400" smtClean="0"/>
          </a:p>
          <a:p>
            <a:endParaRPr lang="en-US" altLang="zh-CN" sz="2400" smtClean="0"/>
          </a:p>
          <a:p>
            <a:endParaRPr lang="en-US" altLang="zh-CN" sz="2400" smtClean="0"/>
          </a:p>
          <a:p>
            <a:endParaRPr lang="en-US" altLang="zh-CN" sz="240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2260" t="36491" r="82658" b="51869"/>
          <a:stretch>
            <a:fillRect/>
          </a:stretch>
        </p:blipFill>
        <p:spPr bwMode="auto">
          <a:xfrm>
            <a:off x="3492500" y="2060575"/>
            <a:ext cx="12239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53943" t="26601" r="39365" b="60802"/>
          <a:stretch>
            <a:fillRect/>
          </a:stretch>
        </p:blipFill>
        <p:spPr bwMode="auto">
          <a:xfrm>
            <a:off x="3563938" y="3141663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84656" t="27299" r="3928" b="52400"/>
          <a:stretch>
            <a:fillRect/>
          </a:stretch>
        </p:blipFill>
        <p:spPr bwMode="auto">
          <a:xfrm>
            <a:off x="3563938" y="7651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437063"/>
            <a:ext cx="11525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7900" y="2492375"/>
            <a:ext cx="34559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Verdana" pitchFamily="34" charset="0"/>
                <a:ea typeface="微软雅黑"/>
              </a:rPr>
              <a:t>互联网</a:t>
            </a:r>
            <a:r>
              <a:rPr lang="en-US" altLang="zh-CN" sz="2800">
                <a:latin typeface="Verdana" pitchFamily="34" charset="0"/>
                <a:ea typeface="微软雅黑"/>
              </a:rPr>
              <a:t>+</a:t>
            </a:r>
            <a:r>
              <a:rPr lang="zh-CN" altLang="en-US" sz="2800">
                <a:latin typeface="Verdana" pitchFamily="34" charset="0"/>
                <a:ea typeface="微软雅黑"/>
              </a:rPr>
              <a:t>传统教材</a:t>
            </a:r>
            <a:r>
              <a:rPr lang="en-US" altLang="zh-CN" sz="2800">
                <a:latin typeface="Verdana" pitchFamily="34" charset="0"/>
                <a:ea typeface="微软雅黑"/>
              </a:rPr>
              <a:t>=</a:t>
            </a:r>
            <a:endParaRPr lang="zh-CN" altLang="en-US" sz="2800">
              <a:latin typeface="Verdana" pitchFamily="34" charset="0"/>
              <a:ea typeface="微软雅黑"/>
            </a:endParaRPr>
          </a:p>
          <a:p>
            <a:endParaRPr lang="zh-CN" altLang="en-US">
              <a:latin typeface="Verdana" pitchFamily="34" charset="0"/>
              <a:ea typeface="微软雅黑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40650" y="2276475"/>
            <a:ext cx="495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  <a:latin typeface="Verdana" pitchFamily="34" charset="0"/>
                <a:ea typeface="微软雅黑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43063" y="2643188"/>
            <a:ext cx="6286500" cy="7858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1639888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目录：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1571625" y="2643188"/>
            <a:ext cx="6283325" cy="7445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CN" smtClean="0"/>
              <a:t> 2</a:t>
            </a:r>
            <a:r>
              <a:rPr lang="zh-CN" altLang="en-US" smtClean="0"/>
              <a:t>、互联网时代的教材出版思考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571625" y="3571875"/>
            <a:ext cx="5211763" cy="54133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82880" tIns="91440">
            <a:normAutofit lnSpcReduction="10000"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3</a:t>
            </a:r>
            <a:r>
              <a:rPr lang="zh-CN" altLang="en-US" sz="2400" dirty="0">
                <a:latin typeface="+mn-lt"/>
                <a:ea typeface="+mn-ea"/>
                <a:cs typeface="+mn-cs"/>
              </a:rPr>
              <a:t>、数字化课程建设</a:t>
            </a:r>
            <a:endParaRPr lang="zh-CN" alt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3063" y="4572000"/>
            <a:ext cx="5214937" cy="5715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571625" y="4572000"/>
            <a:ext cx="5211763" cy="541338"/>
          </a:xfrm>
          <a:prstGeom prst="rect">
            <a:avLst/>
          </a:prstGeom>
        </p:spPr>
        <p:txBody>
          <a:bodyPr lIns="182880" tIns="91440">
            <a:normAutofit lnSpcReduction="10000"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altLang="zh-CN" sz="28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4</a:t>
            </a:r>
            <a:r>
              <a:rPr lang="zh-CN" altLang="en-US" sz="2400" dirty="0">
                <a:latin typeface="+mn-lt"/>
                <a:ea typeface="+mn-ea"/>
                <a:cs typeface="+mn-cs"/>
              </a:rPr>
              <a:t>、自编教材经验分享</a:t>
            </a:r>
            <a:endParaRPr lang="zh-CN" alt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43063" y="1857375"/>
            <a:ext cx="5214937" cy="5715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40" name="内容占位符 2"/>
          <p:cNvSpPr txBox="1">
            <a:spLocks/>
          </p:cNvSpPr>
          <p:nvPr/>
        </p:nvSpPr>
        <p:spPr bwMode="auto">
          <a:xfrm>
            <a:off x="1571625" y="1857375"/>
            <a:ext cx="52117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altLang="zh-CN" sz="2400">
                <a:latin typeface="Verdana" pitchFamily="34" charset="0"/>
                <a:ea typeface="微软雅黑"/>
              </a:rPr>
              <a:t>1</a:t>
            </a:r>
            <a:r>
              <a:rPr lang="zh-CN" altLang="en-US" sz="2400">
                <a:latin typeface="Verdana" pitchFamily="34" charset="0"/>
                <a:ea typeface="微软雅黑"/>
              </a:rPr>
              <a:t>、序论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765175"/>
            <a:ext cx="8424862" cy="4187825"/>
          </a:xfrm>
        </p:spPr>
        <p:txBody>
          <a:bodyPr/>
          <a:lstStyle/>
          <a:p>
            <a:r>
              <a:rPr lang="zh-CN" altLang="en-US" smtClean="0"/>
              <a:t>思考一：课程教学模式改革是否势在必行？</a:t>
            </a:r>
            <a:endParaRPr lang="en-US" altLang="zh-CN" smtClean="0"/>
          </a:p>
          <a:p>
            <a:pPr>
              <a:buFont typeface="Wingdings 2" pitchFamily="18" charset="2"/>
              <a:buNone/>
            </a:pPr>
            <a:endParaRPr lang="en-US" altLang="zh-CN" smtClean="0"/>
          </a:p>
          <a:p>
            <a:r>
              <a:rPr lang="zh-CN" altLang="en-US" smtClean="0"/>
              <a:t>思考二：</a:t>
            </a:r>
            <a:r>
              <a:rPr lang="zh-CN" altLang="en-US" sz="2400" b="1" smtClean="0"/>
              <a:t>教材建设应如何适应并助推课程教学模式改革？</a:t>
            </a:r>
            <a:endParaRPr lang="en-US" altLang="zh-CN" sz="2400" b="1" smtClean="0"/>
          </a:p>
          <a:p>
            <a:pPr>
              <a:buFont typeface="Wingdings 2" pitchFamily="18" charset="2"/>
              <a:buNone/>
            </a:pPr>
            <a:endParaRPr lang="en-US" altLang="zh-CN" smtClean="0"/>
          </a:p>
          <a:p>
            <a:r>
              <a:rPr lang="zh-CN" altLang="en-US" smtClean="0"/>
              <a:t>思考三：教材使用与建设模式将发生怎样变革？</a:t>
            </a:r>
          </a:p>
        </p:txBody>
      </p:sp>
      <p:pic>
        <p:nvPicPr>
          <p:cNvPr id="19458" name="Picture 2" descr="c:\users\administrator.fdgjymu7af7cgaq.000\appdata\roaming\360se6\User Data\temp\tooopen_13214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573463"/>
            <a:ext cx="4032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183563" cy="10525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思考一：课程教学模式改革势在必行</a:t>
            </a:r>
            <a:r>
              <a:rPr lang="en-US" altLang="zh-CN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/>
            </a:r>
            <a:br>
              <a:rPr lang="en-US" altLang="zh-CN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</a:b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539750" y="1268413"/>
            <a:ext cx="8183563" cy="4537075"/>
          </a:xfrm>
        </p:spPr>
        <p:txBody>
          <a:bodyPr/>
          <a:lstStyle/>
          <a:p>
            <a:r>
              <a:rPr lang="zh-CN" altLang="en-US" smtClean="0"/>
              <a:t>大学课堂到底怎么了？</a:t>
            </a:r>
          </a:p>
        </p:txBody>
      </p:sp>
      <p:pic>
        <p:nvPicPr>
          <p:cNvPr id="22530" name="Picture 2" descr="c:\users\administrator.fdgjymu7af7cgaq.000\appdata\roaming\360se6\User Data\temp\t0129ce49a3b096f051.jpg"/>
          <p:cNvPicPr>
            <a:picLocks noChangeAspect="1" noChangeArrowheads="1"/>
          </p:cNvPicPr>
          <p:nvPr/>
        </p:nvPicPr>
        <p:blipFill>
          <a:blip r:embed="rId2"/>
          <a:srcRect b="11343"/>
          <a:stretch>
            <a:fillRect/>
          </a:stretch>
        </p:blipFill>
        <p:spPr bwMode="auto">
          <a:xfrm>
            <a:off x="4429125" y="2071688"/>
            <a:ext cx="30718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administrator.fdgjymu7af7cgaq.000\appdata\roaming\360se6\User Data\temp\800713836359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929188"/>
            <a:ext cx="2428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d:\program files (x86)\360se6\User Data\temp\c03fd543e9eb158f7fee50.jpg"/>
          <p:cNvPicPr>
            <a:picLocks noChangeAspect="1" noChangeArrowheads="1"/>
          </p:cNvPicPr>
          <p:nvPr/>
        </p:nvPicPr>
        <p:blipFill>
          <a:blip r:embed="rId4"/>
          <a:srcRect l="14415" r="17113"/>
          <a:stretch>
            <a:fillRect/>
          </a:stretch>
        </p:blipFill>
        <p:spPr bwMode="auto">
          <a:xfrm>
            <a:off x="642938" y="2143125"/>
            <a:ext cx="3527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183562" cy="620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以讲解为主要形式的教学，是否有效？</a:t>
            </a:r>
            <a:endParaRPr lang="zh-CN" altLang="en-US" sz="2800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503238" y="1557338"/>
            <a:ext cx="8183562" cy="3160712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21507" name="Picture 4" descr="c:\users\administrator.fdgjymu7af7cgaq.000\appdata\roaming\360se6\User Data\temp\20110428080042_new.JPG"/>
          <p:cNvPicPr>
            <a:picLocks noChangeAspect="1" noChangeArrowheads="1"/>
          </p:cNvPicPr>
          <p:nvPr/>
        </p:nvPicPr>
        <p:blipFill>
          <a:blip r:embed="rId2"/>
          <a:srcRect l="1910" t="1527" r="18806" b="25111"/>
          <a:stretch>
            <a:fillRect/>
          </a:stretch>
        </p:blipFill>
        <p:spPr bwMode="auto">
          <a:xfrm>
            <a:off x="1116013" y="1268413"/>
            <a:ext cx="655161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900113" y="5157788"/>
            <a:ext cx="7632700" cy="7191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latin typeface="+mn-ea"/>
                <a:ea typeface="+mn-ea"/>
                <a:cs typeface="+mj-cs"/>
              </a:rPr>
              <a:t>---</a:t>
            </a:r>
            <a:r>
              <a:rPr lang="zh-CN" altLang="en-US" dirty="0">
                <a:latin typeface="+mn-ea"/>
                <a:ea typeface="+mn-ea"/>
                <a:cs typeface="+mj-cs"/>
              </a:rPr>
              <a:t>我们将无法满足越来越多，越来越高的教育需求，除非教师们成为学习经历的设计者，而不只是教书匠。</a:t>
            </a:r>
            <a:endParaRPr lang="zh-CN" altLang="en-US" dirty="0"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5805488"/>
            <a:ext cx="8183562" cy="6619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怎样是更好的学习</a:t>
            </a:r>
            <a:r>
              <a:rPr lang="en-US" altLang="zh-CN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-</a:t>
            </a:r>
            <a:r>
              <a:rPr lang="zh-CN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  <a:cs typeface="+mj-cs"/>
              </a:rPr>
              <a:t>发生有意义而持续的变化</a:t>
            </a:r>
            <a:endParaRPr lang="zh-CN" altLang="en-US" dirty="0">
              <a:solidFill>
                <a:schemeClr val="accent1">
                  <a:tint val="88000"/>
                  <a:satMod val="150000"/>
                </a:schemeClr>
              </a:solidFill>
              <a:cs typeface="+mj-cs"/>
            </a:endParaRPr>
          </a:p>
        </p:txBody>
      </p:sp>
      <p:graphicFrame>
        <p:nvGraphicFramePr>
          <p:cNvPr id="22530" name="内容占位符 3"/>
          <p:cNvGraphicFramePr>
            <a:graphicFrameLocks noGrp="1"/>
          </p:cNvGraphicFramePr>
          <p:nvPr>
            <p:ph idx="1"/>
          </p:nvPr>
        </p:nvGraphicFramePr>
        <p:xfrm>
          <a:off x="560388" y="425450"/>
          <a:ext cx="8023225" cy="5199063"/>
        </p:xfrm>
        <a:graphic>
          <a:graphicData uri="http://schemas.openxmlformats.org/presentationml/2006/ole">
            <p:oleObj spid="_x0000_s22530" r:id="rId3" imgW="8023031" imgH="5200339" progId="Excel.Chart.8">
              <p:embed/>
            </p:oleObj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644008" y="836712"/>
            <a:ext cx="1440160" cy="108012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基础知识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理解并记忆：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信息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观点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67744" y="2276872"/>
            <a:ext cx="120588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  <a:cs typeface="+mn-cs"/>
              </a:rPr>
              <a:t>综合</a:t>
            </a:r>
            <a:endParaRPr lang="en-US" altLang="zh-CN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  <a:cs typeface="+mn-cs"/>
              </a:rPr>
              <a:t>关联</a:t>
            </a:r>
            <a:endParaRPr lang="en-US" altLang="zh-CN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  <a:cs typeface="+mn-cs"/>
              </a:rPr>
              <a:t>不同观点</a:t>
            </a:r>
            <a:endParaRPr lang="en-US" altLang="zh-CN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  <a:cs typeface="+mn-cs"/>
              </a:rPr>
              <a:t>不同领域</a:t>
            </a:r>
            <a:endParaRPr lang="en-US" altLang="zh-CN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  <a:ea typeface="+mn-ea"/>
                <a:cs typeface="+mn-cs"/>
              </a:rPr>
              <a:t>不同学科</a:t>
            </a:r>
            <a:endParaRPr lang="en-US" altLang="zh-CN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347864" y="3789040"/>
            <a:ext cx="1044116" cy="1188132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人文维度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了解：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自己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他人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社会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716016" y="3717032"/>
            <a:ext cx="1080120" cy="108012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关注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发展：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情感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兴趣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</a:rPr>
              <a:t>价值观</a:t>
            </a:r>
            <a:endParaRPr lang="en-US" altLang="zh-CN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视点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768</TotalTime>
  <Words>1741</Words>
  <Application>Microsoft Office PowerPoint</Application>
  <PresentationFormat>全屏显示(4:3)</PresentationFormat>
  <Paragraphs>272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Verdana</vt:lpstr>
      <vt:lpstr>微软雅黑</vt:lpstr>
      <vt:lpstr>Arial</vt:lpstr>
      <vt:lpstr>Wingdings 2</vt:lpstr>
      <vt:lpstr>Calibri</vt:lpstr>
      <vt:lpstr>宋体</vt:lpstr>
      <vt:lpstr>视点</vt:lpstr>
      <vt:lpstr>视点</vt:lpstr>
      <vt:lpstr>视点</vt:lpstr>
      <vt:lpstr>视点</vt:lpstr>
      <vt:lpstr>视点</vt:lpstr>
      <vt:lpstr>Microsoft Excel 图表</vt:lpstr>
      <vt:lpstr>互联网+教材出版的认识与思考</vt:lpstr>
      <vt:lpstr>目录：</vt:lpstr>
      <vt:lpstr>幻灯片 3</vt:lpstr>
      <vt:lpstr>幻灯片 4</vt:lpstr>
      <vt:lpstr>目录：</vt:lpstr>
      <vt:lpstr>幻灯片 6</vt:lpstr>
      <vt:lpstr>思考一：课程教学模式改革势在必行 </vt:lpstr>
      <vt:lpstr>以讲解为主要形式的教学，是否有效？</vt:lpstr>
      <vt:lpstr>怎样是更好的学习-发生有意义而持续的变化</vt:lpstr>
      <vt:lpstr>1986年，约瑟夫R。科德博士等提出了“本科教育阶段有效教学七项原则”。</vt:lpstr>
      <vt:lpstr>教学模式变革势在必行！</vt:lpstr>
      <vt:lpstr>思考二：教材建设如何适应并助推课程教学模式改革</vt:lpstr>
      <vt:lpstr>思考二：教材建设如何适应并助推课程教学模式改革</vt:lpstr>
      <vt:lpstr>思考二：教材建设应适应并助推课程教学模式改革</vt:lpstr>
      <vt:lpstr>什么是数字化课程？</vt:lpstr>
      <vt:lpstr>幻灯片 16</vt:lpstr>
      <vt:lpstr>案例说明：</vt:lpstr>
      <vt:lpstr>CSU（加利福尼亚州立大学）与NPG（自然出版集团）共同出版的《生物学原理（Principles of Biology）》</vt:lpstr>
      <vt:lpstr>幻灯片 19</vt:lpstr>
      <vt:lpstr>思考三：教材建设模式将发生深刻变革</vt:lpstr>
      <vt:lpstr>幻灯片 21</vt:lpstr>
      <vt:lpstr>目录：</vt:lpstr>
      <vt:lpstr>数字化课程建设：</vt:lpstr>
      <vt:lpstr>幻灯片 24</vt:lpstr>
      <vt:lpstr>幻灯片 25</vt:lpstr>
      <vt:lpstr> </vt:lpstr>
      <vt:lpstr>结论：</vt:lpstr>
      <vt:lpstr>目录：</vt:lpstr>
      <vt:lpstr>幻灯片 29</vt:lpstr>
      <vt:lpstr>图书出版流程：</vt:lpstr>
      <vt:lpstr>关于出版经费：</vt:lpstr>
      <vt:lpstr>教材编写的几点建议：</vt:lpstr>
      <vt:lpstr>谢 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asusaaa</dc:creator>
  <cp:lastModifiedBy>User</cp:lastModifiedBy>
  <cp:revision>81</cp:revision>
  <dcterms:created xsi:type="dcterms:W3CDTF">2015-07-29T04:24:40Z</dcterms:created>
  <dcterms:modified xsi:type="dcterms:W3CDTF">2013-10-28T07:05:32Z</dcterms:modified>
</cp:coreProperties>
</file>