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9.xml" ContentType="application/vnd.openxmlformats-officedocument.presentationml.slide+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66" r:id="rId2"/>
    <p:sldMasterId id="2147483667" r:id="rId3"/>
    <p:sldMasterId id="2147483668" r:id="rId4"/>
    <p:sldMasterId id="2147483676" r:id="rId5"/>
  </p:sldMasterIdLst>
  <p:notesMasterIdLst>
    <p:notesMasterId r:id="rId101"/>
  </p:notesMasterIdLst>
  <p:sldIdLst>
    <p:sldId id="256" r:id="rId6"/>
    <p:sldId id="418" r:id="rId7"/>
    <p:sldId id="679" r:id="rId8"/>
    <p:sldId id="574" r:id="rId9"/>
    <p:sldId id="648" r:id="rId10"/>
    <p:sldId id="610" r:id="rId11"/>
    <p:sldId id="611" r:id="rId12"/>
    <p:sldId id="624" r:id="rId13"/>
    <p:sldId id="612" r:id="rId14"/>
    <p:sldId id="626" r:id="rId15"/>
    <p:sldId id="671" r:id="rId16"/>
    <p:sldId id="672" r:id="rId17"/>
    <p:sldId id="673" r:id="rId18"/>
    <p:sldId id="682" r:id="rId19"/>
    <p:sldId id="681" r:id="rId20"/>
    <p:sldId id="680" r:id="rId21"/>
    <p:sldId id="683" r:id="rId22"/>
    <p:sldId id="688" r:id="rId23"/>
    <p:sldId id="684" r:id="rId24"/>
    <p:sldId id="677" r:id="rId25"/>
    <p:sldId id="685" r:id="rId26"/>
    <p:sldId id="686" r:id="rId27"/>
    <p:sldId id="689" r:id="rId28"/>
    <p:sldId id="690" r:id="rId29"/>
    <p:sldId id="655" r:id="rId30"/>
    <p:sldId id="691" r:id="rId31"/>
    <p:sldId id="663" r:id="rId32"/>
    <p:sldId id="665" r:id="rId33"/>
    <p:sldId id="692" r:id="rId34"/>
    <p:sldId id="637" r:id="rId35"/>
    <p:sldId id="640" r:id="rId36"/>
    <p:sldId id="432" r:id="rId37"/>
    <p:sldId id="641" r:id="rId38"/>
    <p:sldId id="478" r:id="rId39"/>
    <p:sldId id="434" r:id="rId40"/>
    <p:sldId id="559" r:id="rId41"/>
    <p:sldId id="562" r:id="rId42"/>
    <p:sldId id="563" r:id="rId43"/>
    <p:sldId id="564" r:id="rId44"/>
    <p:sldId id="565" r:id="rId45"/>
    <p:sldId id="566" r:id="rId46"/>
    <p:sldId id="435" r:id="rId47"/>
    <p:sldId id="638" r:id="rId48"/>
    <p:sldId id="437" r:id="rId49"/>
    <p:sldId id="693" r:id="rId50"/>
    <p:sldId id="694" r:id="rId51"/>
    <p:sldId id="439" r:id="rId52"/>
    <p:sldId id="440" r:id="rId53"/>
    <p:sldId id="441" r:id="rId54"/>
    <p:sldId id="442" r:id="rId55"/>
    <p:sldId id="696" r:id="rId56"/>
    <p:sldId id="695" r:id="rId57"/>
    <p:sldId id="443" r:id="rId58"/>
    <p:sldId id="571" r:id="rId59"/>
    <p:sldId id="669" r:id="rId60"/>
    <p:sldId id="359" r:id="rId61"/>
    <p:sldId id="454" r:id="rId62"/>
    <p:sldId id="361" r:id="rId63"/>
    <p:sldId id="362" r:id="rId64"/>
    <p:sldId id="367" r:id="rId65"/>
    <p:sldId id="370" r:id="rId66"/>
    <p:sldId id="369" r:id="rId67"/>
    <p:sldId id="371" r:id="rId68"/>
    <p:sldId id="372" r:id="rId69"/>
    <p:sldId id="374" r:id="rId70"/>
    <p:sldId id="375" r:id="rId71"/>
    <p:sldId id="376" r:id="rId72"/>
    <p:sldId id="377" r:id="rId73"/>
    <p:sldId id="373" r:id="rId74"/>
    <p:sldId id="378" r:id="rId75"/>
    <p:sldId id="381" r:id="rId76"/>
    <p:sldId id="384" r:id="rId77"/>
    <p:sldId id="385" r:id="rId78"/>
    <p:sldId id="386" r:id="rId79"/>
    <p:sldId id="387" r:id="rId80"/>
    <p:sldId id="383" r:id="rId81"/>
    <p:sldId id="388" r:id="rId82"/>
    <p:sldId id="389" r:id="rId83"/>
    <p:sldId id="268" r:id="rId84"/>
    <p:sldId id="391" r:id="rId85"/>
    <p:sldId id="382" r:id="rId86"/>
    <p:sldId id="392" r:id="rId87"/>
    <p:sldId id="269" r:id="rId88"/>
    <p:sldId id="398" r:id="rId89"/>
    <p:sldId id="399" r:id="rId90"/>
    <p:sldId id="411" r:id="rId91"/>
    <p:sldId id="412" r:id="rId92"/>
    <p:sldId id="406" r:id="rId93"/>
    <p:sldId id="266" r:id="rId94"/>
    <p:sldId id="403" r:id="rId95"/>
    <p:sldId id="404" r:id="rId96"/>
    <p:sldId id="453" r:id="rId97"/>
    <p:sldId id="274" r:id="rId98"/>
    <p:sldId id="408" r:id="rId99"/>
    <p:sldId id="328" r:id="rId100"/>
  </p:sldIdLst>
  <p:sldSz cx="9144000" cy="6858000" type="screen4x3"/>
  <p:notesSz cx="6858000" cy="9144000"/>
  <p:custDataLst>
    <p:tags r:id="rId102"/>
  </p:custDataLst>
  <p:defaultTextStyle>
    <a:defPPr>
      <a:defRPr lang="zh-CN"/>
    </a:defPPr>
    <a:lvl1pPr algn="l" rtl="0" fontAlgn="base">
      <a:spcBef>
        <a:spcPct val="0"/>
      </a:spcBef>
      <a:spcAft>
        <a:spcPct val="0"/>
      </a:spcAft>
      <a:defRPr sz="2200" b="1" kern="1200">
        <a:solidFill>
          <a:srgbClr val="404040"/>
        </a:solidFill>
        <a:latin typeface="黑体" pitchFamily="2" charset="-122"/>
        <a:ea typeface="黑体" pitchFamily="2" charset="-122"/>
        <a:cs typeface="+mn-cs"/>
      </a:defRPr>
    </a:lvl1pPr>
    <a:lvl2pPr marL="457200" algn="l" rtl="0" fontAlgn="base">
      <a:spcBef>
        <a:spcPct val="0"/>
      </a:spcBef>
      <a:spcAft>
        <a:spcPct val="0"/>
      </a:spcAft>
      <a:defRPr sz="2200" b="1" kern="1200">
        <a:solidFill>
          <a:srgbClr val="404040"/>
        </a:solidFill>
        <a:latin typeface="黑体" pitchFamily="2" charset="-122"/>
        <a:ea typeface="黑体" pitchFamily="2" charset="-122"/>
        <a:cs typeface="+mn-cs"/>
      </a:defRPr>
    </a:lvl2pPr>
    <a:lvl3pPr marL="914400" algn="l" rtl="0" fontAlgn="base">
      <a:spcBef>
        <a:spcPct val="0"/>
      </a:spcBef>
      <a:spcAft>
        <a:spcPct val="0"/>
      </a:spcAft>
      <a:defRPr sz="2200" b="1" kern="1200">
        <a:solidFill>
          <a:srgbClr val="404040"/>
        </a:solidFill>
        <a:latin typeface="黑体" pitchFamily="2" charset="-122"/>
        <a:ea typeface="黑体" pitchFamily="2" charset="-122"/>
        <a:cs typeface="+mn-cs"/>
      </a:defRPr>
    </a:lvl3pPr>
    <a:lvl4pPr marL="1371600" algn="l" rtl="0" fontAlgn="base">
      <a:spcBef>
        <a:spcPct val="0"/>
      </a:spcBef>
      <a:spcAft>
        <a:spcPct val="0"/>
      </a:spcAft>
      <a:defRPr sz="2200" b="1" kern="1200">
        <a:solidFill>
          <a:srgbClr val="404040"/>
        </a:solidFill>
        <a:latin typeface="黑体" pitchFamily="2" charset="-122"/>
        <a:ea typeface="黑体" pitchFamily="2" charset="-122"/>
        <a:cs typeface="+mn-cs"/>
      </a:defRPr>
    </a:lvl4pPr>
    <a:lvl5pPr marL="1828800" algn="l" rtl="0" fontAlgn="base">
      <a:spcBef>
        <a:spcPct val="0"/>
      </a:spcBef>
      <a:spcAft>
        <a:spcPct val="0"/>
      </a:spcAft>
      <a:defRPr sz="2200" b="1" kern="1200">
        <a:solidFill>
          <a:srgbClr val="404040"/>
        </a:solidFill>
        <a:latin typeface="黑体" pitchFamily="2" charset="-122"/>
        <a:ea typeface="黑体" pitchFamily="2" charset="-122"/>
        <a:cs typeface="+mn-cs"/>
      </a:defRPr>
    </a:lvl5pPr>
    <a:lvl6pPr marL="2286000" algn="l" defTabSz="914400" rtl="0" eaLnBrk="1" latinLnBrk="0" hangingPunct="1">
      <a:defRPr sz="2200" b="1" kern="1200">
        <a:solidFill>
          <a:srgbClr val="404040"/>
        </a:solidFill>
        <a:latin typeface="黑体" pitchFamily="2" charset="-122"/>
        <a:ea typeface="黑体" pitchFamily="2" charset="-122"/>
        <a:cs typeface="+mn-cs"/>
      </a:defRPr>
    </a:lvl6pPr>
    <a:lvl7pPr marL="2743200" algn="l" defTabSz="914400" rtl="0" eaLnBrk="1" latinLnBrk="0" hangingPunct="1">
      <a:defRPr sz="2200" b="1" kern="1200">
        <a:solidFill>
          <a:srgbClr val="404040"/>
        </a:solidFill>
        <a:latin typeface="黑体" pitchFamily="2" charset="-122"/>
        <a:ea typeface="黑体" pitchFamily="2" charset="-122"/>
        <a:cs typeface="+mn-cs"/>
      </a:defRPr>
    </a:lvl7pPr>
    <a:lvl8pPr marL="3200400" algn="l" defTabSz="914400" rtl="0" eaLnBrk="1" latinLnBrk="0" hangingPunct="1">
      <a:defRPr sz="2200" b="1" kern="1200">
        <a:solidFill>
          <a:srgbClr val="404040"/>
        </a:solidFill>
        <a:latin typeface="黑体" pitchFamily="2" charset="-122"/>
        <a:ea typeface="黑体" pitchFamily="2" charset="-122"/>
        <a:cs typeface="+mn-cs"/>
      </a:defRPr>
    </a:lvl8pPr>
    <a:lvl9pPr marL="3657600" algn="l" defTabSz="914400" rtl="0" eaLnBrk="1" latinLnBrk="0" hangingPunct="1">
      <a:defRPr sz="2200" b="1" kern="1200">
        <a:solidFill>
          <a:srgbClr val="404040"/>
        </a:solidFill>
        <a:latin typeface="黑体" pitchFamily="2" charset="-122"/>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4" d="100"/>
          <a:sy n="74" d="100"/>
        </p:scale>
        <p:origin x="-1452" y="-432"/>
      </p:cViewPr>
      <p:guideLst>
        <p:guide orient="horz" pos="2131"/>
        <p:guide pos="285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tags" Target="tags/tag1.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46FACC-0393-4F27-9CC8-186AD8C579E3}" type="doc">
      <dgm:prSet loTypeId="urn:microsoft.com/office/officeart/2009/3/layout/HorizontalOrganizationChart" loCatId="hierarchy" qsTypeId="urn:microsoft.com/office/officeart/2005/8/quickstyle/simple3" qsCatId="simple" csTypeId="urn:microsoft.com/office/officeart/2005/8/colors/accent2_4" csCatId="accent2" phldr="1"/>
      <dgm:spPr/>
      <dgm:t>
        <a:bodyPr/>
        <a:lstStyle/>
        <a:p>
          <a:endParaRPr lang="zh-CN" altLang="en-US"/>
        </a:p>
      </dgm:t>
    </dgm:pt>
    <dgm:pt modelId="{ACC318F0-95B0-43B8-AE54-C25B0D378662}">
      <dgm:prSet phldrT="[文本]" custT="1"/>
      <dgm:spPr>
        <a:solidFill>
          <a:schemeClr val="bg1">
            <a:lumMod val="95000"/>
          </a:schemeClr>
        </a:solidFill>
        <a:ln w="19050">
          <a:solidFill>
            <a:schemeClr val="tx1">
              <a:lumMod val="50000"/>
              <a:lumOff val="50000"/>
            </a:schemeClr>
          </a:solidFill>
        </a:ln>
      </dgm:spPr>
      <dgm:t>
        <a:bodyPr vert="horz"/>
        <a:lstStyle/>
        <a:p>
          <a:r>
            <a:rPr lang="zh-CN" altLang="en-US" sz="1800" b="1" dirty="0" smtClean="0">
              <a:solidFill>
                <a:schemeClr val="tx2"/>
              </a:solidFill>
            </a:rPr>
            <a:t>高等教育</a:t>
          </a:r>
          <a:endParaRPr lang="zh-CN" altLang="en-US" sz="1800" b="1" dirty="0">
            <a:solidFill>
              <a:schemeClr val="tx2"/>
            </a:solidFill>
          </a:endParaRPr>
        </a:p>
      </dgm:t>
    </dgm:pt>
    <dgm:pt modelId="{CA881A80-C5D5-4888-9683-E787B64FCA4E}" type="parTrans" cxnId="{2F12AB77-1900-4FC4-ACC5-6F899CB6D1C1}">
      <dgm:prSet/>
      <dgm:spPr/>
      <dgm:t>
        <a:bodyPr/>
        <a:lstStyle/>
        <a:p>
          <a:endParaRPr lang="zh-CN" altLang="en-US" sz="1400" b="1">
            <a:solidFill>
              <a:schemeClr val="accent3">
                <a:lumMod val="75000"/>
              </a:schemeClr>
            </a:solidFill>
          </a:endParaRPr>
        </a:p>
      </dgm:t>
    </dgm:pt>
    <dgm:pt modelId="{C3B10FB0-2058-4A2A-A61C-D5E9A72A4801}" type="sibTrans" cxnId="{2F12AB77-1900-4FC4-ACC5-6F899CB6D1C1}">
      <dgm:prSet/>
      <dgm:spPr/>
      <dgm:t>
        <a:bodyPr/>
        <a:lstStyle/>
        <a:p>
          <a:endParaRPr lang="zh-CN" altLang="en-US" sz="1400" b="1">
            <a:solidFill>
              <a:schemeClr val="accent3">
                <a:lumMod val="75000"/>
              </a:schemeClr>
            </a:solidFill>
          </a:endParaRPr>
        </a:p>
      </dgm:t>
    </dgm:pt>
    <dgm:pt modelId="{8BF1EA5B-D997-4337-B1D6-E107FEBD38FD}">
      <dgm:prSet custT="1"/>
      <dgm:spPr>
        <a:solidFill>
          <a:schemeClr val="bg1">
            <a:lumMod val="95000"/>
          </a:schemeClr>
        </a:solidFill>
        <a:ln w="19050">
          <a:solidFill>
            <a:schemeClr val="tx1">
              <a:lumMod val="50000"/>
              <a:lumOff val="50000"/>
            </a:schemeClr>
          </a:solidFill>
        </a:ln>
      </dgm:spPr>
      <dgm:t>
        <a:bodyPr/>
        <a:lstStyle/>
        <a:p>
          <a:r>
            <a:rPr lang="zh-CN" altLang="en-US" sz="1600" b="1" dirty="0" smtClean="0">
              <a:solidFill>
                <a:schemeClr val="tx2"/>
              </a:solidFill>
            </a:rPr>
            <a:t>第六级  研究生教育</a:t>
          </a:r>
          <a:endParaRPr lang="zh-CN" altLang="en-US" sz="1600" b="1" dirty="0">
            <a:solidFill>
              <a:schemeClr val="tx2"/>
            </a:solidFill>
          </a:endParaRPr>
        </a:p>
      </dgm:t>
    </dgm:pt>
    <dgm:pt modelId="{F5525ACE-A2FF-421F-8BFE-1889D051C682}" type="parTrans" cxnId="{EFEE042D-B551-455A-BA20-349541204D34}">
      <dgm:prSet/>
      <dgm:spPr>
        <a:ln w="28575">
          <a:solidFill>
            <a:schemeClr val="tx1">
              <a:lumMod val="65000"/>
              <a:lumOff val="35000"/>
            </a:schemeClr>
          </a:solidFill>
        </a:ln>
      </dgm:spPr>
      <dgm:t>
        <a:bodyPr/>
        <a:lstStyle/>
        <a:p>
          <a:endParaRPr lang="zh-CN" altLang="en-US" sz="1400" b="1">
            <a:solidFill>
              <a:schemeClr val="accent3">
                <a:lumMod val="75000"/>
              </a:schemeClr>
            </a:solidFill>
          </a:endParaRPr>
        </a:p>
      </dgm:t>
    </dgm:pt>
    <dgm:pt modelId="{F741ABED-2A88-492D-BEBD-B20297B26748}" type="sibTrans" cxnId="{EFEE042D-B551-455A-BA20-349541204D34}">
      <dgm:prSet/>
      <dgm:spPr/>
      <dgm:t>
        <a:bodyPr/>
        <a:lstStyle/>
        <a:p>
          <a:endParaRPr lang="zh-CN" altLang="en-US" sz="1400" b="1">
            <a:solidFill>
              <a:schemeClr val="accent3">
                <a:lumMod val="75000"/>
              </a:schemeClr>
            </a:solidFill>
          </a:endParaRPr>
        </a:p>
      </dgm:t>
    </dgm:pt>
    <dgm:pt modelId="{F2CE3198-3745-46EB-BA8E-26F017F1089F}">
      <dgm:prSet custT="1"/>
      <dgm:spPr>
        <a:solidFill>
          <a:schemeClr val="bg1">
            <a:lumMod val="95000"/>
          </a:schemeClr>
        </a:solidFill>
        <a:ln w="19050">
          <a:solidFill>
            <a:schemeClr val="tx1">
              <a:lumMod val="50000"/>
              <a:lumOff val="50000"/>
            </a:schemeClr>
          </a:solidFill>
        </a:ln>
      </dgm:spPr>
      <dgm:t>
        <a:bodyPr/>
        <a:lstStyle/>
        <a:p>
          <a:r>
            <a:rPr lang="zh-CN" altLang="en-US" sz="1600" b="1" dirty="0" smtClean="0">
              <a:solidFill>
                <a:schemeClr val="tx2"/>
              </a:solidFill>
            </a:rPr>
            <a:t>第五级  专、本科教育</a:t>
          </a:r>
          <a:endParaRPr lang="zh-CN" altLang="en-US" sz="1600" b="1" dirty="0">
            <a:solidFill>
              <a:schemeClr val="tx2"/>
            </a:solidFill>
          </a:endParaRPr>
        </a:p>
      </dgm:t>
    </dgm:pt>
    <dgm:pt modelId="{B944EDD9-FA24-4096-ACA2-8770C185C062}" type="parTrans" cxnId="{EE65D83E-D15C-4473-BEDC-C7E412C6CDE1}">
      <dgm:prSet/>
      <dgm:spPr>
        <a:ln w="28575">
          <a:solidFill>
            <a:schemeClr val="tx1">
              <a:lumMod val="65000"/>
              <a:lumOff val="35000"/>
            </a:schemeClr>
          </a:solidFill>
        </a:ln>
      </dgm:spPr>
      <dgm:t>
        <a:bodyPr/>
        <a:lstStyle/>
        <a:p>
          <a:endParaRPr lang="zh-CN" altLang="en-US" sz="1400" b="1">
            <a:solidFill>
              <a:schemeClr val="accent3">
                <a:lumMod val="75000"/>
              </a:schemeClr>
            </a:solidFill>
          </a:endParaRPr>
        </a:p>
      </dgm:t>
    </dgm:pt>
    <dgm:pt modelId="{A506B6E0-EE5E-448E-9767-0A65088939D2}" type="sibTrans" cxnId="{EE65D83E-D15C-4473-BEDC-C7E412C6CDE1}">
      <dgm:prSet/>
      <dgm:spPr/>
      <dgm:t>
        <a:bodyPr/>
        <a:lstStyle/>
        <a:p>
          <a:endParaRPr lang="zh-CN" altLang="en-US" sz="1400" b="1">
            <a:solidFill>
              <a:schemeClr val="accent3">
                <a:lumMod val="75000"/>
              </a:schemeClr>
            </a:solidFill>
          </a:endParaRPr>
        </a:p>
      </dgm:t>
    </dgm:pt>
    <dgm:pt modelId="{0FFF7BE9-F200-4FBC-BDD2-1579474D0415}">
      <dgm:prSet custT="1"/>
      <dgm:spPr>
        <a:solidFill>
          <a:schemeClr val="bg1">
            <a:lumMod val="95000"/>
          </a:schemeClr>
        </a:solidFill>
        <a:ln w="19050">
          <a:solidFill>
            <a:schemeClr val="tx1">
              <a:lumMod val="50000"/>
              <a:lumOff val="50000"/>
            </a:schemeClr>
          </a:solidFill>
        </a:ln>
      </dgm:spPr>
      <dgm:t>
        <a:bodyPr/>
        <a:lstStyle/>
        <a:p>
          <a:r>
            <a:rPr lang="en-US" altLang="en-US" sz="1600" b="1" dirty="0" smtClean="0">
              <a:solidFill>
                <a:schemeClr val="accent6"/>
              </a:solidFill>
            </a:rPr>
            <a:t>5A </a:t>
          </a:r>
          <a:endParaRPr lang="zh-CN" altLang="en-US" sz="1600" b="1" dirty="0">
            <a:solidFill>
              <a:schemeClr val="accent6"/>
            </a:solidFill>
          </a:endParaRPr>
        </a:p>
      </dgm:t>
    </dgm:pt>
    <dgm:pt modelId="{8A478D3B-EA38-415B-B9F5-A86A2E306AF8}" type="parTrans" cxnId="{86792D17-0CED-4E19-9301-102667BC3EEF}">
      <dgm:prSet/>
      <dgm:spPr>
        <a:ln w="28575">
          <a:solidFill>
            <a:schemeClr val="tx1">
              <a:lumMod val="65000"/>
              <a:lumOff val="35000"/>
            </a:schemeClr>
          </a:solidFill>
        </a:ln>
      </dgm:spPr>
      <dgm:t>
        <a:bodyPr/>
        <a:lstStyle/>
        <a:p>
          <a:endParaRPr lang="zh-CN" altLang="en-US" sz="1400" b="1">
            <a:solidFill>
              <a:schemeClr val="accent3">
                <a:lumMod val="75000"/>
              </a:schemeClr>
            </a:solidFill>
          </a:endParaRPr>
        </a:p>
      </dgm:t>
    </dgm:pt>
    <dgm:pt modelId="{78419E13-AA2C-45D7-A8D4-FF14801FD08F}" type="sibTrans" cxnId="{86792D17-0CED-4E19-9301-102667BC3EEF}">
      <dgm:prSet/>
      <dgm:spPr/>
      <dgm:t>
        <a:bodyPr/>
        <a:lstStyle/>
        <a:p>
          <a:endParaRPr lang="zh-CN" altLang="en-US" sz="1400" b="1">
            <a:solidFill>
              <a:schemeClr val="accent3">
                <a:lumMod val="75000"/>
              </a:schemeClr>
            </a:solidFill>
          </a:endParaRPr>
        </a:p>
      </dgm:t>
    </dgm:pt>
    <dgm:pt modelId="{4AF3319E-0921-4DA3-A779-34F539C9B909}">
      <dgm:prSet custT="1"/>
      <dgm:spPr>
        <a:solidFill>
          <a:schemeClr val="bg1">
            <a:lumMod val="95000"/>
          </a:schemeClr>
        </a:solidFill>
        <a:ln w="19050">
          <a:solidFill>
            <a:schemeClr val="tx1">
              <a:lumMod val="50000"/>
              <a:lumOff val="50000"/>
            </a:schemeClr>
          </a:solidFill>
        </a:ln>
      </dgm:spPr>
      <dgm:t>
        <a:bodyPr/>
        <a:lstStyle/>
        <a:p>
          <a:pPr algn="l"/>
          <a:r>
            <a:rPr lang="en-US" altLang="en-US" sz="1600" b="1" dirty="0" smtClean="0">
              <a:solidFill>
                <a:schemeClr val="tx2"/>
              </a:solidFill>
            </a:rPr>
            <a:t> 5A1 </a:t>
          </a:r>
          <a:r>
            <a:rPr lang="zh-CN" altLang="en-US" sz="1600" b="1" dirty="0" smtClean="0">
              <a:solidFill>
                <a:schemeClr val="tx2"/>
              </a:solidFill>
            </a:rPr>
            <a:t>按学科设置专业</a:t>
          </a:r>
          <a:r>
            <a:rPr lang="en-US" altLang="zh-CN" sz="1600" b="1" dirty="0" smtClean="0">
              <a:solidFill>
                <a:schemeClr val="tx2"/>
              </a:solidFill>
            </a:rPr>
            <a:t/>
          </a:r>
          <a:br>
            <a:rPr lang="en-US" altLang="zh-CN" sz="1600" b="1" dirty="0" smtClean="0">
              <a:solidFill>
                <a:schemeClr val="tx2"/>
              </a:solidFill>
            </a:rPr>
          </a:br>
          <a:r>
            <a:rPr lang="en-US" altLang="zh-CN" sz="1600" b="1" dirty="0" smtClean="0">
              <a:solidFill>
                <a:schemeClr val="tx2"/>
              </a:solidFill>
            </a:rPr>
            <a:t>  </a:t>
          </a:r>
          <a:r>
            <a:rPr lang="en-US" altLang="en-US" sz="1600" b="1" dirty="0" smtClean="0">
              <a:solidFill>
                <a:schemeClr val="tx2"/>
              </a:solidFill>
            </a:rPr>
            <a:t>——</a:t>
          </a:r>
          <a:r>
            <a:rPr lang="zh-CN" altLang="en-US" sz="1600" b="1" dirty="0" smtClean="0">
              <a:solidFill>
                <a:schemeClr val="tx2"/>
              </a:solidFill>
            </a:rPr>
            <a:t>学术型本科教育</a:t>
          </a:r>
          <a:endParaRPr lang="zh-CN" altLang="en-US" sz="1600" b="1" dirty="0">
            <a:solidFill>
              <a:schemeClr val="tx2"/>
            </a:solidFill>
          </a:endParaRPr>
        </a:p>
      </dgm:t>
    </dgm:pt>
    <dgm:pt modelId="{A4BA7714-7C00-4657-826E-D1C2B4D8F1FA}" type="parTrans" cxnId="{AC758356-4D57-4129-B4E7-1FC2A4D6F8E7}">
      <dgm:prSet/>
      <dgm:spPr>
        <a:ln w="28575">
          <a:solidFill>
            <a:schemeClr val="tx1">
              <a:lumMod val="65000"/>
              <a:lumOff val="35000"/>
            </a:schemeClr>
          </a:solidFill>
        </a:ln>
      </dgm:spPr>
      <dgm:t>
        <a:bodyPr/>
        <a:lstStyle/>
        <a:p>
          <a:endParaRPr lang="zh-CN" altLang="en-US" sz="1400" b="1">
            <a:solidFill>
              <a:schemeClr val="accent3">
                <a:lumMod val="75000"/>
              </a:schemeClr>
            </a:solidFill>
          </a:endParaRPr>
        </a:p>
      </dgm:t>
    </dgm:pt>
    <dgm:pt modelId="{3BF1C0CC-F79A-4325-8603-17BB56F68970}" type="sibTrans" cxnId="{AC758356-4D57-4129-B4E7-1FC2A4D6F8E7}">
      <dgm:prSet/>
      <dgm:spPr/>
      <dgm:t>
        <a:bodyPr/>
        <a:lstStyle/>
        <a:p>
          <a:endParaRPr lang="zh-CN" altLang="en-US" sz="1400" b="1">
            <a:solidFill>
              <a:schemeClr val="accent3">
                <a:lumMod val="75000"/>
              </a:schemeClr>
            </a:solidFill>
          </a:endParaRPr>
        </a:p>
      </dgm:t>
    </dgm:pt>
    <dgm:pt modelId="{8D0BBA0B-B911-47BC-B9B8-5B94EF789549}">
      <dgm:prSet custT="1"/>
      <dgm:spPr>
        <a:solidFill>
          <a:schemeClr val="bg1">
            <a:lumMod val="95000"/>
          </a:schemeClr>
        </a:solidFill>
        <a:ln w="19050">
          <a:solidFill>
            <a:schemeClr val="tx1">
              <a:lumMod val="50000"/>
              <a:lumOff val="50000"/>
            </a:schemeClr>
          </a:solidFill>
        </a:ln>
      </dgm:spPr>
      <dgm:t>
        <a:bodyPr/>
        <a:lstStyle/>
        <a:p>
          <a:r>
            <a:rPr lang="en-US" altLang="en-US" sz="1600" b="1" dirty="0" smtClean="0">
              <a:solidFill>
                <a:schemeClr val="tx2"/>
              </a:solidFill>
            </a:rPr>
            <a:t>5A2 </a:t>
          </a:r>
          <a:r>
            <a:rPr lang="zh-CN" altLang="en-US" sz="1600" b="1" dirty="0" smtClean="0">
              <a:solidFill>
                <a:schemeClr val="tx2"/>
              </a:solidFill>
            </a:rPr>
            <a:t>按技术领域设置专业</a:t>
          </a:r>
          <a:r>
            <a:rPr lang="en-US" altLang="zh-CN" sz="1600" b="1" dirty="0" smtClean="0">
              <a:solidFill>
                <a:schemeClr val="tx2"/>
              </a:solidFill>
            </a:rPr>
            <a:t/>
          </a:r>
          <a:br>
            <a:rPr lang="en-US" altLang="zh-CN" sz="1600" b="1" dirty="0" smtClean="0">
              <a:solidFill>
                <a:schemeClr val="tx2"/>
              </a:solidFill>
            </a:rPr>
          </a:br>
          <a:r>
            <a:rPr lang="en-US" altLang="en-US" sz="1600" b="1" dirty="0" smtClean="0">
              <a:solidFill>
                <a:schemeClr val="tx2"/>
              </a:solidFill>
            </a:rPr>
            <a:t>——</a:t>
          </a:r>
          <a:r>
            <a:rPr lang="zh-CN" altLang="en-US" sz="1600" b="1" dirty="0" smtClean="0">
              <a:solidFill>
                <a:schemeClr val="tx2"/>
              </a:solidFill>
            </a:rPr>
            <a:t>应用型本科教育</a:t>
          </a:r>
          <a:endParaRPr lang="zh-CN" altLang="en-US" sz="1600" b="1" dirty="0">
            <a:solidFill>
              <a:schemeClr val="tx2"/>
            </a:solidFill>
          </a:endParaRPr>
        </a:p>
      </dgm:t>
    </dgm:pt>
    <dgm:pt modelId="{949CD18A-40E6-4447-BA7A-5D6B0BC7F26F}" type="parTrans" cxnId="{FBFA1BE4-3420-4693-AFE2-C194848446FA}">
      <dgm:prSet/>
      <dgm:spPr>
        <a:ln w="28575">
          <a:solidFill>
            <a:schemeClr val="tx1">
              <a:lumMod val="65000"/>
              <a:lumOff val="35000"/>
            </a:schemeClr>
          </a:solidFill>
        </a:ln>
      </dgm:spPr>
      <dgm:t>
        <a:bodyPr/>
        <a:lstStyle/>
        <a:p>
          <a:endParaRPr lang="zh-CN" altLang="en-US" sz="1400" b="1">
            <a:solidFill>
              <a:schemeClr val="accent3">
                <a:lumMod val="75000"/>
              </a:schemeClr>
            </a:solidFill>
          </a:endParaRPr>
        </a:p>
      </dgm:t>
    </dgm:pt>
    <dgm:pt modelId="{BEEFF1E6-D3CF-47D7-A22B-CD2F29EC01F8}" type="sibTrans" cxnId="{FBFA1BE4-3420-4693-AFE2-C194848446FA}">
      <dgm:prSet/>
      <dgm:spPr/>
      <dgm:t>
        <a:bodyPr/>
        <a:lstStyle/>
        <a:p>
          <a:endParaRPr lang="zh-CN" altLang="en-US" sz="1400" b="1">
            <a:solidFill>
              <a:schemeClr val="accent3">
                <a:lumMod val="75000"/>
              </a:schemeClr>
            </a:solidFill>
          </a:endParaRPr>
        </a:p>
      </dgm:t>
    </dgm:pt>
    <dgm:pt modelId="{1142295F-1ECE-46FF-8814-B5300CDA7EF3}">
      <dgm:prSet custT="1"/>
      <dgm:spPr>
        <a:solidFill>
          <a:schemeClr val="bg1">
            <a:lumMod val="95000"/>
          </a:schemeClr>
        </a:solidFill>
        <a:ln w="19050">
          <a:solidFill>
            <a:schemeClr val="tx1">
              <a:lumMod val="50000"/>
              <a:lumOff val="50000"/>
            </a:schemeClr>
          </a:solidFill>
        </a:ln>
      </dgm:spPr>
      <dgm:t>
        <a:bodyPr/>
        <a:lstStyle/>
        <a:p>
          <a:r>
            <a:rPr lang="en-US" altLang="en-US" sz="1600" b="1" dirty="0" smtClean="0">
              <a:solidFill>
                <a:schemeClr val="accent6"/>
              </a:solidFill>
            </a:rPr>
            <a:t>5B</a:t>
          </a:r>
          <a:endParaRPr lang="zh-CN" altLang="en-US" sz="1600" b="1" dirty="0">
            <a:solidFill>
              <a:schemeClr val="accent6"/>
            </a:solidFill>
          </a:endParaRPr>
        </a:p>
      </dgm:t>
    </dgm:pt>
    <dgm:pt modelId="{8D753162-1F8F-4C0C-84CB-CD5B2EE18D16}" type="parTrans" cxnId="{DD74C4DA-5DC7-4B2F-9CF2-170BA06062B4}">
      <dgm:prSet/>
      <dgm:spPr>
        <a:ln w="28575">
          <a:solidFill>
            <a:schemeClr val="tx1">
              <a:lumMod val="65000"/>
              <a:lumOff val="35000"/>
            </a:schemeClr>
          </a:solidFill>
        </a:ln>
      </dgm:spPr>
      <dgm:t>
        <a:bodyPr/>
        <a:lstStyle/>
        <a:p>
          <a:endParaRPr lang="zh-CN" altLang="en-US" sz="1400" b="1">
            <a:solidFill>
              <a:schemeClr val="accent3">
                <a:lumMod val="75000"/>
              </a:schemeClr>
            </a:solidFill>
          </a:endParaRPr>
        </a:p>
      </dgm:t>
    </dgm:pt>
    <dgm:pt modelId="{DDEE315A-0150-402A-9328-814A55F4E41A}" type="sibTrans" cxnId="{DD74C4DA-5DC7-4B2F-9CF2-170BA06062B4}">
      <dgm:prSet/>
      <dgm:spPr/>
      <dgm:t>
        <a:bodyPr/>
        <a:lstStyle/>
        <a:p>
          <a:endParaRPr lang="zh-CN" altLang="en-US" sz="1400" b="1">
            <a:solidFill>
              <a:schemeClr val="accent3">
                <a:lumMod val="75000"/>
              </a:schemeClr>
            </a:solidFill>
          </a:endParaRPr>
        </a:p>
      </dgm:t>
    </dgm:pt>
    <dgm:pt modelId="{96A10630-BE67-493F-A1D2-765B10584E2D}">
      <dgm:prSet custT="1"/>
      <dgm:spPr>
        <a:solidFill>
          <a:schemeClr val="bg1">
            <a:lumMod val="95000"/>
          </a:schemeClr>
        </a:solidFill>
        <a:ln w="19050">
          <a:solidFill>
            <a:schemeClr val="tx1">
              <a:lumMod val="50000"/>
              <a:lumOff val="50000"/>
            </a:schemeClr>
          </a:solidFill>
        </a:ln>
      </dgm:spPr>
      <dgm:t>
        <a:bodyPr/>
        <a:lstStyle/>
        <a:p>
          <a:pPr>
            <a:spcAft>
              <a:spcPts val="0"/>
            </a:spcAft>
          </a:pPr>
          <a:r>
            <a:rPr lang="en-US" altLang="en-US" sz="1600" b="1" dirty="0" smtClean="0">
              <a:solidFill>
                <a:schemeClr val="tx2"/>
              </a:solidFill>
            </a:rPr>
            <a:t>5B </a:t>
          </a:r>
          <a:r>
            <a:rPr lang="zh-CN" altLang="en-US" sz="1600" b="1" dirty="0" smtClean="0">
              <a:solidFill>
                <a:schemeClr val="tx2"/>
              </a:solidFill>
            </a:rPr>
            <a:t>按职业类型设置专业</a:t>
          </a:r>
          <a:endParaRPr lang="en-US" altLang="zh-CN" sz="1600" b="1" dirty="0" smtClean="0">
            <a:solidFill>
              <a:schemeClr val="tx2"/>
            </a:solidFill>
          </a:endParaRPr>
        </a:p>
        <a:p>
          <a:pPr>
            <a:spcAft>
              <a:spcPts val="0"/>
            </a:spcAft>
          </a:pPr>
          <a:r>
            <a:rPr lang="en-US" altLang="en-US" sz="1600" b="1" dirty="0" smtClean="0">
              <a:solidFill>
                <a:schemeClr val="tx2"/>
              </a:solidFill>
            </a:rPr>
            <a:t>——</a:t>
          </a:r>
          <a:r>
            <a:rPr lang="zh-CN" altLang="en-US" sz="1600" b="1" dirty="0" smtClean="0">
              <a:solidFill>
                <a:schemeClr val="tx2"/>
              </a:solidFill>
            </a:rPr>
            <a:t>实用性教育</a:t>
          </a:r>
          <a:endParaRPr lang="zh-CN" altLang="en-US" sz="1600" b="1" dirty="0">
            <a:solidFill>
              <a:schemeClr val="tx2"/>
            </a:solidFill>
          </a:endParaRPr>
        </a:p>
      </dgm:t>
    </dgm:pt>
    <dgm:pt modelId="{89DAA93C-AB04-45F6-B027-839B74CA28CE}" type="parTrans" cxnId="{6F288F65-6487-40AB-9052-8A7277ECDF68}">
      <dgm:prSet/>
      <dgm:spPr>
        <a:ln w="28575">
          <a:solidFill>
            <a:schemeClr val="tx1">
              <a:lumMod val="65000"/>
              <a:lumOff val="35000"/>
            </a:schemeClr>
          </a:solidFill>
        </a:ln>
      </dgm:spPr>
      <dgm:t>
        <a:bodyPr/>
        <a:lstStyle/>
        <a:p>
          <a:endParaRPr lang="zh-CN" altLang="en-US" sz="1400" b="1">
            <a:solidFill>
              <a:schemeClr val="accent3">
                <a:lumMod val="75000"/>
              </a:schemeClr>
            </a:solidFill>
          </a:endParaRPr>
        </a:p>
      </dgm:t>
    </dgm:pt>
    <dgm:pt modelId="{7F00A0EC-F6AD-4D79-A77B-C1A5DE81CB34}" type="sibTrans" cxnId="{6F288F65-6487-40AB-9052-8A7277ECDF68}">
      <dgm:prSet/>
      <dgm:spPr/>
      <dgm:t>
        <a:bodyPr/>
        <a:lstStyle/>
        <a:p>
          <a:endParaRPr lang="zh-CN" altLang="en-US" sz="1400" b="1">
            <a:solidFill>
              <a:schemeClr val="accent3">
                <a:lumMod val="75000"/>
              </a:schemeClr>
            </a:solidFill>
          </a:endParaRPr>
        </a:p>
      </dgm:t>
    </dgm:pt>
    <dgm:pt modelId="{413D6E6C-179D-487B-8909-E7EEDDA42870}" type="pres">
      <dgm:prSet presAssocID="{8346FACC-0393-4F27-9CC8-186AD8C579E3}" presName="hierChild1" presStyleCnt="0">
        <dgm:presLayoutVars>
          <dgm:orgChart val="1"/>
          <dgm:chPref val="1"/>
          <dgm:dir/>
          <dgm:animOne val="branch"/>
          <dgm:animLvl val="lvl"/>
          <dgm:resizeHandles/>
        </dgm:presLayoutVars>
      </dgm:prSet>
      <dgm:spPr/>
      <dgm:t>
        <a:bodyPr/>
        <a:lstStyle/>
        <a:p>
          <a:endParaRPr lang="zh-CN" altLang="en-US"/>
        </a:p>
      </dgm:t>
    </dgm:pt>
    <dgm:pt modelId="{71AAB94B-D118-482E-9EBC-19B49B065826}" type="pres">
      <dgm:prSet presAssocID="{ACC318F0-95B0-43B8-AE54-C25B0D378662}" presName="hierRoot1" presStyleCnt="0">
        <dgm:presLayoutVars>
          <dgm:hierBranch val="init"/>
        </dgm:presLayoutVars>
      </dgm:prSet>
      <dgm:spPr/>
    </dgm:pt>
    <dgm:pt modelId="{7D9BCC15-69E3-4A73-839C-EA4AF132D182}" type="pres">
      <dgm:prSet presAssocID="{ACC318F0-95B0-43B8-AE54-C25B0D378662}" presName="rootComposite1" presStyleCnt="0"/>
      <dgm:spPr/>
    </dgm:pt>
    <dgm:pt modelId="{C1357E18-D185-41B5-9994-E9417146CA81}" type="pres">
      <dgm:prSet presAssocID="{ACC318F0-95B0-43B8-AE54-C25B0D378662}" presName="rootText1" presStyleLbl="node0" presStyleIdx="0" presStyleCnt="1" custScaleX="89492">
        <dgm:presLayoutVars>
          <dgm:chPref val="3"/>
        </dgm:presLayoutVars>
      </dgm:prSet>
      <dgm:spPr/>
      <dgm:t>
        <a:bodyPr/>
        <a:lstStyle/>
        <a:p>
          <a:endParaRPr lang="zh-CN" altLang="en-US"/>
        </a:p>
      </dgm:t>
    </dgm:pt>
    <dgm:pt modelId="{9BCABFBD-4327-4DF8-B6AC-EAF50C7C61E2}" type="pres">
      <dgm:prSet presAssocID="{ACC318F0-95B0-43B8-AE54-C25B0D378662}" presName="rootConnector1" presStyleLbl="node1" presStyleIdx="0" presStyleCnt="0"/>
      <dgm:spPr/>
      <dgm:t>
        <a:bodyPr/>
        <a:lstStyle/>
        <a:p>
          <a:endParaRPr lang="zh-CN" altLang="en-US"/>
        </a:p>
      </dgm:t>
    </dgm:pt>
    <dgm:pt modelId="{F6317A91-445B-48DF-9898-11EAF73E52B0}" type="pres">
      <dgm:prSet presAssocID="{ACC318F0-95B0-43B8-AE54-C25B0D378662}" presName="hierChild2" presStyleCnt="0"/>
      <dgm:spPr/>
    </dgm:pt>
    <dgm:pt modelId="{C01A6B69-EA27-4D41-90E5-2A7FB3F0ED0D}" type="pres">
      <dgm:prSet presAssocID="{F5525ACE-A2FF-421F-8BFE-1889D051C682}" presName="Name64" presStyleLbl="parChTrans1D2" presStyleIdx="0" presStyleCnt="2"/>
      <dgm:spPr/>
      <dgm:t>
        <a:bodyPr/>
        <a:lstStyle/>
        <a:p>
          <a:endParaRPr lang="zh-CN" altLang="en-US"/>
        </a:p>
      </dgm:t>
    </dgm:pt>
    <dgm:pt modelId="{56BE0C61-DF6E-4114-9226-E5A413CAEBDC}" type="pres">
      <dgm:prSet presAssocID="{8BF1EA5B-D997-4337-B1D6-E107FEBD38FD}" presName="hierRoot2" presStyleCnt="0">
        <dgm:presLayoutVars>
          <dgm:hierBranch val="init"/>
        </dgm:presLayoutVars>
      </dgm:prSet>
      <dgm:spPr/>
    </dgm:pt>
    <dgm:pt modelId="{EFC12AE9-D437-457C-B851-F101533F98E2}" type="pres">
      <dgm:prSet presAssocID="{8BF1EA5B-D997-4337-B1D6-E107FEBD38FD}" presName="rootComposite" presStyleCnt="0"/>
      <dgm:spPr/>
    </dgm:pt>
    <dgm:pt modelId="{31F9EE16-046C-4A0E-BCEC-253AD86548DD}" type="pres">
      <dgm:prSet presAssocID="{8BF1EA5B-D997-4337-B1D6-E107FEBD38FD}" presName="rootText" presStyleLbl="node2" presStyleIdx="0" presStyleCnt="2" custScaleX="110472">
        <dgm:presLayoutVars>
          <dgm:chPref val="3"/>
        </dgm:presLayoutVars>
      </dgm:prSet>
      <dgm:spPr/>
      <dgm:t>
        <a:bodyPr/>
        <a:lstStyle/>
        <a:p>
          <a:endParaRPr lang="zh-CN" altLang="en-US"/>
        </a:p>
      </dgm:t>
    </dgm:pt>
    <dgm:pt modelId="{7E2BBE67-FD5F-49A6-9F3F-14DF45D84D13}" type="pres">
      <dgm:prSet presAssocID="{8BF1EA5B-D997-4337-B1D6-E107FEBD38FD}" presName="rootConnector" presStyleLbl="node2" presStyleIdx="0" presStyleCnt="2"/>
      <dgm:spPr/>
      <dgm:t>
        <a:bodyPr/>
        <a:lstStyle/>
        <a:p>
          <a:endParaRPr lang="zh-CN" altLang="en-US"/>
        </a:p>
      </dgm:t>
    </dgm:pt>
    <dgm:pt modelId="{0115E648-C22B-4EDD-8B20-D946CE682913}" type="pres">
      <dgm:prSet presAssocID="{8BF1EA5B-D997-4337-B1D6-E107FEBD38FD}" presName="hierChild4" presStyleCnt="0"/>
      <dgm:spPr/>
    </dgm:pt>
    <dgm:pt modelId="{87221298-7C99-4A3F-9196-4FE98257BC51}" type="pres">
      <dgm:prSet presAssocID="{8BF1EA5B-D997-4337-B1D6-E107FEBD38FD}" presName="hierChild5" presStyleCnt="0"/>
      <dgm:spPr/>
    </dgm:pt>
    <dgm:pt modelId="{3EE4EEFF-E2AC-458C-B0D3-6750AC493BA2}" type="pres">
      <dgm:prSet presAssocID="{B944EDD9-FA24-4096-ACA2-8770C185C062}" presName="Name64" presStyleLbl="parChTrans1D2" presStyleIdx="1" presStyleCnt="2"/>
      <dgm:spPr/>
      <dgm:t>
        <a:bodyPr/>
        <a:lstStyle/>
        <a:p>
          <a:endParaRPr lang="zh-CN" altLang="en-US"/>
        </a:p>
      </dgm:t>
    </dgm:pt>
    <dgm:pt modelId="{76894067-FBF8-4C39-B942-AB7D0FF41CEE}" type="pres">
      <dgm:prSet presAssocID="{F2CE3198-3745-46EB-BA8E-26F017F1089F}" presName="hierRoot2" presStyleCnt="0">
        <dgm:presLayoutVars>
          <dgm:hierBranch val="init"/>
        </dgm:presLayoutVars>
      </dgm:prSet>
      <dgm:spPr/>
    </dgm:pt>
    <dgm:pt modelId="{C5F90572-C61A-4515-8C67-8D2069D206A8}" type="pres">
      <dgm:prSet presAssocID="{F2CE3198-3745-46EB-BA8E-26F017F1089F}" presName="rootComposite" presStyleCnt="0"/>
      <dgm:spPr/>
    </dgm:pt>
    <dgm:pt modelId="{F3EB28C9-8F31-4A66-994B-9E66D8131501}" type="pres">
      <dgm:prSet presAssocID="{F2CE3198-3745-46EB-BA8E-26F017F1089F}" presName="rootText" presStyleLbl="node2" presStyleIdx="1" presStyleCnt="2" custScaleX="110472">
        <dgm:presLayoutVars>
          <dgm:chPref val="3"/>
        </dgm:presLayoutVars>
      </dgm:prSet>
      <dgm:spPr/>
      <dgm:t>
        <a:bodyPr/>
        <a:lstStyle/>
        <a:p>
          <a:endParaRPr lang="zh-CN" altLang="en-US"/>
        </a:p>
      </dgm:t>
    </dgm:pt>
    <dgm:pt modelId="{38ADD668-BE2A-41C1-94F9-A40A7CB9CD64}" type="pres">
      <dgm:prSet presAssocID="{F2CE3198-3745-46EB-BA8E-26F017F1089F}" presName="rootConnector" presStyleLbl="node2" presStyleIdx="1" presStyleCnt="2"/>
      <dgm:spPr/>
      <dgm:t>
        <a:bodyPr/>
        <a:lstStyle/>
        <a:p>
          <a:endParaRPr lang="zh-CN" altLang="en-US"/>
        </a:p>
      </dgm:t>
    </dgm:pt>
    <dgm:pt modelId="{8B94C32A-FFE9-4A23-8D11-5BAA9E97616B}" type="pres">
      <dgm:prSet presAssocID="{F2CE3198-3745-46EB-BA8E-26F017F1089F}" presName="hierChild4" presStyleCnt="0"/>
      <dgm:spPr/>
    </dgm:pt>
    <dgm:pt modelId="{80F71D81-EF70-4CAB-8C53-CE9BA070BE99}" type="pres">
      <dgm:prSet presAssocID="{8A478D3B-EA38-415B-B9F5-A86A2E306AF8}" presName="Name64" presStyleLbl="parChTrans1D3" presStyleIdx="0" presStyleCnt="2"/>
      <dgm:spPr/>
      <dgm:t>
        <a:bodyPr/>
        <a:lstStyle/>
        <a:p>
          <a:endParaRPr lang="zh-CN" altLang="en-US"/>
        </a:p>
      </dgm:t>
    </dgm:pt>
    <dgm:pt modelId="{F28F2105-D4E7-41DD-9CED-681BD098AFBE}" type="pres">
      <dgm:prSet presAssocID="{0FFF7BE9-F200-4FBC-BDD2-1579474D0415}" presName="hierRoot2" presStyleCnt="0">
        <dgm:presLayoutVars>
          <dgm:hierBranch val="init"/>
        </dgm:presLayoutVars>
      </dgm:prSet>
      <dgm:spPr/>
    </dgm:pt>
    <dgm:pt modelId="{A80EEC92-B305-4ED3-8F7B-1048F9307C2E}" type="pres">
      <dgm:prSet presAssocID="{0FFF7BE9-F200-4FBC-BDD2-1579474D0415}" presName="rootComposite" presStyleCnt="0"/>
      <dgm:spPr/>
    </dgm:pt>
    <dgm:pt modelId="{CAEB7056-BF51-476F-BEE6-0D724AB77E7D}" type="pres">
      <dgm:prSet presAssocID="{0FFF7BE9-F200-4FBC-BDD2-1579474D0415}" presName="rootText" presStyleLbl="node3" presStyleIdx="0" presStyleCnt="2" custScaleX="52677" custScaleY="91174">
        <dgm:presLayoutVars>
          <dgm:chPref val="3"/>
        </dgm:presLayoutVars>
      </dgm:prSet>
      <dgm:spPr/>
      <dgm:t>
        <a:bodyPr/>
        <a:lstStyle/>
        <a:p>
          <a:endParaRPr lang="zh-CN" altLang="en-US"/>
        </a:p>
      </dgm:t>
    </dgm:pt>
    <dgm:pt modelId="{A3CFF777-1EB0-49E8-BC0F-9E5AF73B51E0}" type="pres">
      <dgm:prSet presAssocID="{0FFF7BE9-F200-4FBC-BDD2-1579474D0415}" presName="rootConnector" presStyleLbl="node3" presStyleIdx="0" presStyleCnt="2"/>
      <dgm:spPr/>
      <dgm:t>
        <a:bodyPr/>
        <a:lstStyle/>
        <a:p>
          <a:endParaRPr lang="zh-CN" altLang="en-US"/>
        </a:p>
      </dgm:t>
    </dgm:pt>
    <dgm:pt modelId="{2B1D9531-066F-4BCC-B239-E21D064D3C33}" type="pres">
      <dgm:prSet presAssocID="{0FFF7BE9-F200-4FBC-BDD2-1579474D0415}" presName="hierChild4" presStyleCnt="0"/>
      <dgm:spPr/>
    </dgm:pt>
    <dgm:pt modelId="{F913D3E5-3A51-4073-952B-64BE24FF9140}" type="pres">
      <dgm:prSet presAssocID="{A4BA7714-7C00-4657-826E-D1C2B4D8F1FA}" presName="Name64" presStyleLbl="parChTrans1D4" presStyleIdx="0" presStyleCnt="3"/>
      <dgm:spPr/>
      <dgm:t>
        <a:bodyPr/>
        <a:lstStyle/>
        <a:p>
          <a:endParaRPr lang="zh-CN" altLang="en-US"/>
        </a:p>
      </dgm:t>
    </dgm:pt>
    <dgm:pt modelId="{B814FF70-2752-4A58-87C4-C908C968BBCF}" type="pres">
      <dgm:prSet presAssocID="{4AF3319E-0921-4DA3-A779-34F539C9B909}" presName="hierRoot2" presStyleCnt="0">
        <dgm:presLayoutVars>
          <dgm:hierBranch val="init"/>
        </dgm:presLayoutVars>
      </dgm:prSet>
      <dgm:spPr/>
    </dgm:pt>
    <dgm:pt modelId="{578D2418-CFE9-4F3B-805C-4CDD510703F9}" type="pres">
      <dgm:prSet presAssocID="{4AF3319E-0921-4DA3-A779-34F539C9B909}" presName="rootComposite" presStyleCnt="0"/>
      <dgm:spPr/>
    </dgm:pt>
    <dgm:pt modelId="{79E58227-C8B6-4C1D-ADB0-A5EDBC8727C7}" type="pres">
      <dgm:prSet presAssocID="{4AF3319E-0921-4DA3-A779-34F539C9B909}" presName="rootText" presStyleLbl="node4" presStyleIdx="0" presStyleCnt="3" custScaleX="128136">
        <dgm:presLayoutVars>
          <dgm:chPref val="3"/>
        </dgm:presLayoutVars>
      </dgm:prSet>
      <dgm:spPr/>
      <dgm:t>
        <a:bodyPr/>
        <a:lstStyle/>
        <a:p>
          <a:endParaRPr lang="zh-CN" altLang="en-US"/>
        </a:p>
      </dgm:t>
    </dgm:pt>
    <dgm:pt modelId="{F71BE39B-1066-4124-9933-337011DFA2B3}" type="pres">
      <dgm:prSet presAssocID="{4AF3319E-0921-4DA3-A779-34F539C9B909}" presName="rootConnector" presStyleLbl="node4" presStyleIdx="0" presStyleCnt="3"/>
      <dgm:spPr/>
      <dgm:t>
        <a:bodyPr/>
        <a:lstStyle/>
        <a:p>
          <a:endParaRPr lang="zh-CN" altLang="en-US"/>
        </a:p>
      </dgm:t>
    </dgm:pt>
    <dgm:pt modelId="{7B434306-6163-46E2-9925-695514931D1E}" type="pres">
      <dgm:prSet presAssocID="{4AF3319E-0921-4DA3-A779-34F539C9B909}" presName="hierChild4" presStyleCnt="0"/>
      <dgm:spPr/>
    </dgm:pt>
    <dgm:pt modelId="{B4B2365E-4E30-435B-8F4C-1662CEA9D205}" type="pres">
      <dgm:prSet presAssocID="{4AF3319E-0921-4DA3-A779-34F539C9B909}" presName="hierChild5" presStyleCnt="0"/>
      <dgm:spPr/>
    </dgm:pt>
    <dgm:pt modelId="{00AEABEF-BE3A-4F65-8EC1-038D23718471}" type="pres">
      <dgm:prSet presAssocID="{949CD18A-40E6-4447-BA7A-5D6B0BC7F26F}" presName="Name64" presStyleLbl="parChTrans1D4" presStyleIdx="1" presStyleCnt="3"/>
      <dgm:spPr/>
      <dgm:t>
        <a:bodyPr/>
        <a:lstStyle/>
        <a:p>
          <a:endParaRPr lang="zh-CN" altLang="en-US"/>
        </a:p>
      </dgm:t>
    </dgm:pt>
    <dgm:pt modelId="{31BFB0EC-BBF5-41B8-AE58-B186A848BE4E}" type="pres">
      <dgm:prSet presAssocID="{8D0BBA0B-B911-47BC-B9B8-5B94EF789549}" presName="hierRoot2" presStyleCnt="0">
        <dgm:presLayoutVars>
          <dgm:hierBranch val="init"/>
        </dgm:presLayoutVars>
      </dgm:prSet>
      <dgm:spPr/>
    </dgm:pt>
    <dgm:pt modelId="{8B81243E-BFEF-414B-83EA-197D57B802FD}" type="pres">
      <dgm:prSet presAssocID="{8D0BBA0B-B911-47BC-B9B8-5B94EF789549}" presName="rootComposite" presStyleCnt="0"/>
      <dgm:spPr/>
    </dgm:pt>
    <dgm:pt modelId="{7E9B9C4E-3101-497F-B386-A939680608B1}" type="pres">
      <dgm:prSet presAssocID="{8D0BBA0B-B911-47BC-B9B8-5B94EF789549}" presName="rootText" presStyleLbl="node4" presStyleIdx="1" presStyleCnt="3" custScaleX="128136">
        <dgm:presLayoutVars>
          <dgm:chPref val="3"/>
        </dgm:presLayoutVars>
      </dgm:prSet>
      <dgm:spPr/>
      <dgm:t>
        <a:bodyPr/>
        <a:lstStyle/>
        <a:p>
          <a:endParaRPr lang="zh-CN" altLang="en-US"/>
        </a:p>
      </dgm:t>
    </dgm:pt>
    <dgm:pt modelId="{35AD1DA8-BD2F-4485-BAA8-EF549BCA4210}" type="pres">
      <dgm:prSet presAssocID="{8D0BBA0B-B911-47BC-B9B8-5B94EF789549}" presName="rootConnector" presStyleLbl="node4" presStyleIdx="1" presStyleCnt="3"/>
      <dgm:spPr/>
      <dgm:t>
        <a:bodyPr/>
        <a:lstStyle/>
        <a:p>
          <a:endParaRPr lang="zh-CN" altLang="en-US"/>
        </a:p>
      </dgm:t>
    </dgm:pt>
    <dgm:pt modelId="{2F36EA09-9021-49AB-950C-C0FB487C675B}" type="pres">
      <dgm:prSet presAssocID="{8D0BBA0B-B911-47BC-B9B8-5B94EF789549}" presName="hierChild4" presStyleCnt="0"/>
      <dgm:spPr/>
    </dgm:pt>
    <dgm:pt modelId="{99712BF0-A8CC-4700-852B-342128D225C5}" type="pres">
      <dgm:prSet presAssocID="{8D0BBA0B-B911-47BC-B9B8-5B94EF789549}" presName="hierChild5" presStyleCnt="0"/>
      <dgm:spPr/>
    </dgm:pt>
    <dgm:pt modelId="{C2998CFE-D355-4738-8720-DF90BC1D7164}" type="pres">
      <dgm:prSet presAssocID="{0FFF7BE9-F200-4FBC-BDD2-1579474D0415}" presName="hierChild5" presStyleCnt="0"/>
      <dgm:spPr/>
    </dgm:pt>
    <dgm:pt modelId="{0FA81ED6-E1E0-4987-B8EE-5F2B6B6014B1}" type="pres">
      <dgm:prSet presAssocID="{8D753162-1F8F-4C0C-84CB-CD5B2EE18D16}" presName="Name64" presStyleLbl="parChTrans1D3" presStyleIdx="1" presStyleCnt="2"/>
      <dgm:spPr/>
      <dgm:t>
        <a:bodyPr/>
        <a:lstStyle/>
        <a:p>
          <a:endParaRPr lang="zh-CN" altLang="en-US"/>
        </a:p>
      </dgm:t>
    </dgm:pt>
    <dgm:pt modelId="{E83C9A2C-6EDC-4B6C-A57B-921C8EB92FB7}" type="pres">
      <dgm:prSet presAssocID="{1142295F-1ECE-46FF-8814-B5300CDA7EF3}" presName="hierRoot2" presStyleCnt="0">
        <dgm:presLayoutVars>
          <dgm:hierBranch val="init"/>
        </dgm:presLayoutVars>
      </dgm:prSet>
      <dgm:spPr/>
    </dgm:pt>
    <dgm:pt modelId="{2DF9DB5C-AA45-442B-BEA2-849AD77DED6C}" type="pres">
      <dgm:prSet presAssocID="{1142295F-1ECE-46FF-8814-B5300CDA7EF3}" presName="rootComposite" presStyleCnt="0"/>
      <dgm:spPr/>
    </dgm:pt>
    <dgm:pt modelId="{7078B7F3-6FF9-4DF9-A14F-C0AFD99ADED4}" type="pres">
      <dgm:prSet presAssocID="{1142295F-1ECE-46FF-8814-B5300CDA7EF3}" presName="rootText" presStyleLbl="node3" presStyleIdx="1" presStyleCnt="2" custScaleX="52677" custScaleY="91174">
        <dgm:presLayoutVars>
          <dgm:chPref val="3"/>
        </dgm:presLayoutVars>
      </dgm:prSet>
      <dgm:spPr/>
      <dgm:t>
        <a:bodyPr/>
        <a:lstStyle/>
        <a:p>
          <a:endParaRPr lang="zh-CN" altLang="en-US"/>
        </a:p>
      </dgm:t>
    </dgm:pt>
    <dgm:pt modelId="{A130012F-B7A5-4160-AA58-2456B5560D4F}" type="pres">
      <dgm:prSet presAssocID="{1142295F-1ECE-46FF-8814-B5300CDA7EF3}" presName="rootConnector" presStyleLbl="node3" presStyleIdx="1" presStyleCnt="2"/>
      <dgm:spPr/>
      <dgm:t>
        <a:bodyPr/>
        <a:lstStyle/>
        <a:p>
          <a:endParaRPr lang="zh-CN" altLang="en-US"/>
        </a:p>
      </dgm:t>
    </dgm:pt>
    <dgm:pt modelId="{DF91F61E-2BE6-41E0-8328-08F6D5FCF3A0}" type="pres">
      <dgm:prSet presAssocID="{1142295F-1ECE-46FF-8814-B5300CDA7EF3}" presName="hierChild4" presStyleCnt="0"/>
      <dgm:spPr/>
    </dgm:pt>
    <dgm:pt modelId="{40A34033-F97B-4A91-9D29-43ABC64D5E37}" type="pres">
      <dgm:prSet presAssocID="{89DAA93C-AB04-45F6-B027-839B74CA28CE}" presName="Name64" presStyleLbl="parChTrans1D4" presStyleIdx="2" presStyleCnt="3"/>
      <dgm:spPr/>
      <dgm:t>
        <a:bodyPr/>
        <a:lstStyle/>
        <a:p>
          <a:endParaRPr lang="zh-CN" altLang="en-US"/>
        </a:p>
      </dgm:t>
    </dgm:pt>
    <dgm:pt modelId="{F71A6F6F-ED5E-453E-AD89-7A80DA02FB71}" type="pres">
      <dgm:prSet presAssocID="{96A10630-BE67-493F-A1D2-765B10584E2D}" presName="hierRoot2" presStyleCnt="0">
        <dgm:presLayoutVars>
          <dgm:hierBranch val="init"/>
        </dgm:presLayoutVars>
      </dgm:prSet>
      <dgm:spPr/>
    </dgm:pt>
    <dgm:pt modelId="{D3FE6C11-1BC3-4C42-8EB8-179DC310966F}" type="pres">
      <dgm:prSet presAssocID="{96A10630-BE67-493F-A1D2-765B10584E2D}" presName="rootComposite" presStyleCnt="0"/>
      <dgm:spPr/>
    </dgm:pt>
    <dgm:pt modelId="{1A0353F7-68B3-4EA8-BD08-28DD21B28F08}" type="pres">
      <dgm:prSet presAssocID="{96A10630-BE67-493F-A1D2-765B10584E2D}" presName="rootText" presStyleLbl="node4" presStyleIdx="2" presStyleCnt="3" custScaleX="128136">
        <dgm:presLayoutVars>
          <dgm:chPref val="3"/>
        </dgm:presLayoutVars>
      </dgm:prSet>
      <dgm:spPr/>
      <dgm:t>
        <a:bodyPr/>
        <a:lstStyle/>
        <a:p>
          <a:endParaRPr lang="zh-CN" altLang="en-US"/>
        </a:p>
      </dgm:t>
    </dgm:pt>
    <dgm:pt modelId="{20A3DFB8-83C2-47D3-852B-268DD4954D13}" type="pres">
      <dgm:prSet presAssocID="{96A10630-BE67-493F-A1D2-765B10584E2D}" presName="rootConnector" presStyleLbl="node4" presStyleIdx="2" presStyleCnt="3"/>
      <dgm:spPr/>
      <dgm:t>
        <a:bodyPr/>
        <a:lstStyle/>
        <a:p>
          <a:endParaRPr lang="zh-CN" altLang="en-US"/>
        </a:p>
      </dgm:t>
    </dgm:pt>
    <dgm:pt modelId="{1710F896-8C48-4ED8-A8BB-D965C31B492D}" type="pres">
      <dgm:prSet presAssocID="{96A10630-BE67-493F-A1D2-765B10584E2D}" presName="hierChild4" presStyleCnt="0"/>
      <dgm:spPr/>
    </dgm:pt>
    <dgm:pt modelId="{33F7CEBF-82AB-4523-B7DE-677759AC65B7}" type="pres">
      <dgm:prSet presAssocID="{96A10630-BE67-493F-A1D2-765B10584E2D}" presName="hierChild5" presStyleCnt="0"/>
      <dgm:spPr/>
    </dgm:pt>
    <dgm:pt modelId="{577AE679-0C9C-418F-91D5-E48B14AF1392}" type="pres">
      <dgm:prSet presAssocID="{1142295F-1ECE-46FF-8814-B5300CDA7EF3}" presName="hierChild5" presStyleCnt="0"/>
      <dgm:spPr/>
    </dgm:pt>
    <dgm:pt modelId="{1096668A-85C0-4942-9896-80879C4C81E7}" type="pres">
      <dgm:prSet presAssocID="{F2CE3198-3745-46EB-BA8E-26F017F1089F}" presName="hierChild5" presStyleCnt="0"/>
      <dgm:spPr/>
    </dgm:pt>
    <dgm:pt modelId="{527AB4DA-50DF-4140-B5C4-A61F38EBC215}" type="pres">
      <dgm:prSet presAssocID="{ACC318F0-95B0-43B8-AE54-C25B0D378662}" presName="hierChild3" presStyleCnt="0"/>
      <dgm:spPr/>
    </dgm:pt>
  </dgm:ptLst>
  <dgm:cxnLst>
    <dgm:cxn modelId="{BE2296AB-BE1B-4771-A3EE-F050D9028B8F}" type="presOf" srcId="{B944EDD9-FA24-4096-ACA2-8770C185C062}" destId="{3EE4EEFF-E2AC-458C-B0D3-6750AC493BA2}" srcOrd="0" destOrd="0" presId="urn:microsoft.com/office/officeart/2009/3/layout/HorizontalOrganizationChart"/>
    <dgm:cxn modelId="{BDC64CC0-3272-4A95-8055-3BD17BBFFB61}" type="presOf" srcId="{1142295F-1ECE-46FF-8814-B5300CDA7EF3}" destId="{A130012F-B7A5-4160-AA58-2456B5560D4F}" srcOrd="1" destOrd="0" presId="urn:microsoft.com/office/officeart/2009/3/layout/HorizontalOrganizationChart"/>
    <dgm:cxn modelId="{DD74C4DA-5DC7-4B2F-9CF2-170BA06062B4}" srcId="{F2CE3198-3745-46EB-BA8E-26F017F1089F}" destId="{1142295F-1ECE-46FF-8814-B5300CDA7EF3}" srcOrd="1" destOrd="0" parTransId="{8D753162-1F8F-4C0C-84CB-CD5B2EE18D16}" sibTransId="{DDEE315A-0150-402A-9328-814A55F4E41A}"/>
    <dgm:cxn modelId="{14E148B9-2B30-4F2A-90CB-0297DB3EC8B4}" type="presOf" srcId="{F2CE3198-3745-46EB-BA8E-26F017F1089F}" destId="{F3EB28C9-8F31-4A66-994B-9E66D8131501}" srcOrd="0" destOrd="0" presId="urn:microsoft.com/office/officeart/2009/3/layout/HorizontalOrganizationChart"/>
    <dgm:cxn modelId="{EFEE042D-B551-455A-BA20-349541204D34}" srcId="{ACC318F0-95B0-43B8-AE54-C25B0D378662}" destId="{8BF1EA5B-D997-4337-B1D6-E107FEBD38FD}" srcOrd="0" destOrd="0" parTransId="{F5525ACE-A2FF-421F-8BFE-1889D051C682}" sibTransId="{F741ABED-2A88-492D-BEBD-B20297B26748}"/>
    <dgm:cxn modelId="{FBFA1BE4-3420-4693-AFE2-C194848446FA}" srcId="{0FFF7BE9-F200-4FBC-BDD2-1579474D0415}" destId="{8D0BBA0B-B911-47BC-B9B8-5B94EF789549}" srcOrd="1" destOrd="0" parTransId="{949CD18A-40E6-4447-BA7A-5D6B0BC7F26F}" sibTransId="{BEEFF1E6-D3CF-47D7-A22B-CD2F29EC01F8}"/>
    <dgm:cxn modelId="{78B52936-B513-4B8E-8C0D-38B7D709E588}" type="presOf" srcId="{8D0BBA0B-B911-47BC-B9B8-5B94EF789549}" destId="{35AD1DA8-BD2F-4485-BAA8-EF549BCA4210}" srcOrd="1" destOrd="0" presId="urn:microsoft.com/office/officeart/2009/3/layout/HorizontalOrganizationChart"/>
    <dgm:cxn modelId="{2F12AB77-1900-4FC4-ACC5-6F899CB6D1C1}" srcId="{8346FACC-0393-4F27-9CC8-186AD8C579E3}" destId="{ACC318F0-95B0-43B8-AE54-C25B0D378662}" srcOrd="0" destOrd="0" parTransId="{CA881A80-C5D5-4888-9683-E787B64FCA4E}" sibTransId="{C3B10FB0-2058-4A2A-A61C-D5E9A72A4801}"/>
    <dgm:cxn modelId="{2CF12A2A-9B16-4D8F-A16C-C220F882E167}" type="presOf" srcId="{96A10630-BE67-493F-A1D2-765B10584E2D}" destId="{1A0353F7-68B3-4EA8-BD08-28DD21B28F08}" srcOrd="0" destOrd="0" presId="urn:microsoft.com/office/officeart/2009/3/layout/HorizontalOrganizationChart"/>
    <dgm:cxn modelId="{AC758356-4D57-4129-B4E7-1FC2A4D6F8E7}" srcId="{0FFF7BE9-F200-4FBC-BDD2-1579474D0415}" destId="{4AF3319E-0921-4DA3-A779-34F539C9B909}" srcOrd="0" destOrd="0" parTransId="{A4BA7714-7C00-4657-826E-D1C2B4D8F1FA}" sibTransId="{3BF1C0CC-F79A-4325-8603-17BB56F68970}"/>
    <dgm:cxn modelId="{6F288F65-6487-40AB-9052-8A7277ECDF68}" srcId="{1142295F-1ECE-46FF-8814-B5300CDA7EF3}" destId="{96A10630-BE67-493F-A1D2-765B10584E2D}" srcOrd="0" destOrd="0" parTransId="{89DAA93C-AB04-45F6-B027-839B74CA28CE}" sibTransId="{7F00A0EC-F6AD-4D79-A77B-C1A5DE81CB34}"/>
    <dgm:cxn modelId="{27C29E56-C2DE-4595-9F2B-1AC8CEAD526E}" type="presOf" srcId="{F5525ACE-A2FF-421F-8BFE-1889D051C682}" destId="{C01A6B69-EA27-4D41-90E5-2A7FB3F0ED0D}" srcOrd="0" destOrd="0" presId="urn:microsoft.com/office/officeart/2009/3/layout/HorizontalOrganizationChart"/>
    <dgm:cxn modelId="{5B8DEA11-7C95-436C-B191-2C87671A4ECB}" type="presOf" srcId="{8D0BBA0B-B911-47BC-B9B8-5B94EF789549}" destId="{7E9B9C4E-3101-497F-B386-A939680608B1}" srcOrd="0" destOrd="0" presId="urn:microsoft.com/office/officeart/2009/3/layout/HorizontalOrganizationChart"/>
    <dgm:cxn modelId="{E1686C24-A62D-4C2E-B5C7-D0D5589ACF7A}" type="presOf" srcId="{4AF3319E-0921-4DA3-A779-34F539C9B909}" destId="{79E58227-C8B6-4C1D-ADB0-A5EDBC8727C7}" srcOrd="0" destOrd="0" presId="urn:microsoft.com/office/officeart/2009/3/layout/HorizontalOrganizationChart"/>
    <dgm:cxn modelId="{9F05A71C-AAF4-46C4-AF31-95DE3634AB95}" type="presOf" srcId="{8BF1EA5B-D997-4337-B1D6-E107FEBD38FD}" destId="{31F9EE16-046C-4A0E-BCEC-253AD86548DD}" srcOrd="0" destOrd="0" presId="urn:microsoft.com/office/officeart/2009/3/layout/HorizontalOrganizationChart"/>
    <dgm:cxn modelId="{A7E18060-FDFA-4186-9173-FBA1ABBD0A5B}" type="presOf" srcId="{ACC318F0-95B0-43B8-AE54-C25B0D378662}" destId="{9BCABFBD-4327-4DF8-B6AC-EAF50C7C61E2}" srcOrd="1" destOrd="0" presId="urn:microsoft.com/office/officeart/2009/3/layout/HorizontalOrganizationChart"/>
    <dgm:cxn modelId="{F148AEFB-4934-4BB3-B95B-B4CE9DD4A04E}" type="presOf" srcId="{8D753162-1F8F-4C0C-84CB-CD5B2EE18D16}" destId="{0FA81ED6-E1E0-4987-B8EE-5F2B6B6014B1}" srcOrd="0" destOrd="0" presId="urn:microsoft.com/office/officeart/2009/3/layout/HorizontalOrganizationChart"/>
    <dgm:cxn modelId="{69B9B1DA-BF94-4C45-AC92-DD5AE6BFEB89}" type="presOf" srcId="{1142295F-1ECE-46FF-8814-B5300CDA7EF3}" destId="{7078B7F3-6FF9-4DF9-A14F-C0AFD99ADED4}" srcOrd="0" destOrd="0" presId="urn:microsoft.com/office/officeart/2009/3/layout/HorizontalOrganizationChart"/>
    <dgm:cxn modelId="{C07785AD-0077-45E7-BAD4-80B5E1487EC3}" type="presOf" srcId="{96A10630-BE67-493F-A1D2-765B10584E2D}" destId="{20A3DFB8-83C2-47D3-852B-268DD4954D13}" srcOrd="1" destOrd="0" presId="urn:microsoft.com/office/officeart/2009/3/layout/HorizontalOrganizationChart"/>
    <dgm:cxn modelId="{05431208-1A83-4CB0-B188-C78261C3057D}" type="presOf" srcId="{8A478D3B-EA38-415B-B9F5-A86A2E306AF8}" destId="{80F71D81-EF70-4CAB-8C53-CE9BA070BE99}" srcOrd="0" destOrd="0" presId="urn:microsoft.com/office/officeart/2009/3/layout/HorizontalOrganizationChart"/>
    <dgm:cxn modelId="{029C61FC-BC2B-4030-8182-527DE65ABE2C}" type="presOf" srcId="{A4BA7714-7C00-4657-826E-D1C2B4D8F1FA}" destId="{F913D3E5-3A51-4073-952B-64BE24FF9140}" srcOrd="0" destOrd="0" presId="urn:microsoft.com/office/officeart/2009/3/layout/HorizontalOrganizationChart"/>
    <dgm:cxn modelId="{FB5EFE4E-2394-41B0-9D43-E7A73B1E77D3}" type="presOf" srcId="{949CD18A-40E6-4447-BA7A-5D6B0BC7F26F}" destId="{00AEABEF-BE3A-4F65-8EC1-038D23718471}" srcOrd="0" destOrd="0" presId="urn:microsoft.com/office/officeart/2009/3/layout/HorizontalOrganizationChart"/>
    <dgm:cxn modelId="{EECFA531-24FC-44AF-9D84-FD688D6EA3FC}" type="presOf" srcId="{8346FACC-0393-4F27-9CC8-186AD8C579E3}" destId="{413D6E6C-179D-487B-8909-E7EEDDA42870}" srcOrd="0" destOrd="0" presId="urn:microsoft.com/office/officeart/2009/3/layout/HorizontalOrganizationChart"/>
    <dgm:cxn modelId="{6240D8EA-521F-4C9B-86FE-53FC1570B326}" type="presOf" srcId="{ACC318F0-95B0-43B8-AE54-C25B0D378662}" destId="{C1357E18-D185-41B5-9994-E9417146CA81}" srcOrd="0" destOrd="0" presId="urn:microsoft.com/office/officeart/2009/3/layout/HorizontalOrganizationChart"/>
    <dgm:cxn modelId="{86792D17-0CED-4E19-9301-102667BC3EEF}" srcId="{F2CE3198-3745-46EB-BA8E-26F017F1089F}" destId="{0FFF7BE9-F200-4FBC-BDD2-1579474D0415}" srcOrd="0" destOrd="0" parTransId="{8A478D3B-EA38-415B-B9F5-A86A2E306AF8}" sibTransId="{78419E13-AA2C-45D7-A8D4-FF14801FD08F}"/>
    <dgm:cxn modelId="{EE65D83E-D15C-4473-BEDC-C7E412C6CDE1}" srcId="{ACC318F0-95B0-43B8-AE54-C25B0D378662}" destId="{F2CE3198-3745-46EB-BA8E-26F017F1089F}" srcOrd="1" destOrd="0" parTransId="{B944EDD9-FA24-4096-ACA2-8770C185C062}" sibTransId="{A506B6E0-EE5E-448E-9767-0A65088939D2}"/>
    <dgm:cxn modelId="{D82EA3B9-8E34-4829-8576-D3313AAB4C92}" type="presOf" srcId="{8BF1EA5B-D997-4337-B1D6-E107FEBD38FD}" destId="{7E2BBE67-FD5F-49A6-9F3F-14DF45D84D13}" srcOrd="1" destOrd="0" presId="urn:microsoft.com/office/officeart/2009/3/layout/HorizontalOrganizationChart"/>
    <dgm:cxn modelId="{BE144325-31CD-4416-B0F0-D826499CC723}" type="presOf" srcId="{0FFF7BE9-F200-4FBC-BDD2-1579474D0415}" destId="{CAEB7056-BF51-476F-BEE6-0D724AB77E7D}" srcOrd="0" destOrd="0" presId="urn:microsoft.com/office/officeart/2009/3/layout/HorizontalOrganizationChart"/>
    <dgm:cxn modelId="{7E24FFF7-A240-438C-8B38-15A2335A84C0}" type="presOf" srcId="{89DAA93C-AB04-45F6-B027-839B74CA28CE}" destId="{40A34033-F97B-4A91-9D29-43ABC64D5E37}" srcOrd="0" destOrd="0" presId="urn:microsoft.com/office/officeart/2009/3/layout/HorizontalOrganizationChart"/>
    <dgm:cxn modelId="{0599CDA6-8286-42AA-B048-B0ADDD077CDB}" type="presOf" srcId="{F2CE3198-3745-46EB-BA8E-26F017F1089F}" destId="{38ADD668-BE2A-41C1-94F9-A40A7CB9CD64}" srcOrd="1" destOrd="0" presId="urn:microsoft.com/office/officeart/2009/3/layout/HorizontalOrganizationChart"/>
    <dgm:cxn modelId="{D9E9FCF8-DEB4-4FC5-B451-5D42FEE8865E}" type="presOf" srcId="{0FFF7BE9-F200-4FBC-BDD2-1579474D0415}" destId="{A3CFF777-1EB0-49E8-BC0F-9E5AF73B51E0}" srcOrd="1" destOrd="0" presId="urn:microsoft.com/office/officeart/2009/3/layout/HorizontalOrganizationChart"/>
    <dgm:cxn modelId="{BC4CC268-4DDD-4119-A926-5374F311AAA7}" type="presOf" srcId="{4AF3319E-0921-4DA3-A779-34F539C9B909}" destId="{F71BE39B-1066-4124-9933-337011DFA2B3}" srcOrd="1" destOrd="0" presId="urn:microsoft.com/office/officeart/2009/3/layout/HorizontalOrganizationChart"/>
    <dgm:cxn modelId="{E3438D14-A7BC-4B6E-8E69-2C89985E090A}" type="presParOf" srcId="{413D6E6C-179D-487B-8909-E7EEDDA42870}" destId="{71AAB94B-D118-482E-9EBC-19B49B065826}" srcOrd="0" destOrd="0" presId="urn:microsoft.com/office/officeart/2009/3/layout/HorizontalOrganizationChart"/>
    <dgm:cxn modelId="{5F19308D-BD0B-4C73-A9FE-FFA9D6162624}" type="presParOf" srcId="{71AAB94B-D118-482E-9EBC-19B49B065826}" destId="{7D9BCC15-69E3-4A73-839C-EA4AF132D182}" srcOrd="0" destOrd="0" presId="urn:microsoft.com/office/officeart/2009/3/layout/HorizontalOrganizationChart"/>
    <dgm:cxn modelId="{242D5347-E438-4E57-8661-1DEBB6CC7641}" type="presParOf" srcId="{7D9BCC15-69E3-4A73-839C-EA4AF132D182}" destId="{C1357E18-D185-41B5-9994-E9417146CA81}" srcOrd="0" destOrd="0" presId="urn:microsoft.com/office/officeart/2009/3/layout/HorizontalOrganizationChart"/>
    <dgm:cxn modelId="{D4B8C20C-FA40-47D3-AE65-E78A9E0E79EE}" type="presParOf" srcId="{7D9BCC15-69E3-4A73-839C-EA4AF132D182}" destId="{9BCABFBD-4327-4DF8-B6AC-EAF50C7C61E2}" srcOrd="1" destOrd="0" presId="urn:microsoft.com/office/officeart/2009/3/layout/HorizontalOrganizationChart"/>
    <dgm:cxn modelId="{9AF0199F-0B60-4399-8B3E-5639C71C3B9C}" type="presParOf" srcId="{71AAB94B-D118-482E-9EBC-19B49B065826}" destId="{F6317A91-445B-48DF-9898-11EAF73E52B0}" srcOrd="1" destOrd="0" presId="urn:microsoft.com/office/officeart/2009/3/layout/HorizontalOrganizationChart"/>
    <dgm:cxn modelId="{A242BBA0-8F84-459A-9B03-6A61578E161D}" type="presParOf" srcId="{F6317A91-445B-48DF-9898-11EAF73E52B0}" destId="{C01A6B69-EA27-4D41-90E5-2A7FB3F0ED0D}" srcOrd="0" destOrd="0" presId="urn:microsoft.com/office/officeart/2009/3/layout/HorizontalOrganizationChart"/>
    <dgm:cxn modelId="{B6C7A601-DF89-4170-990A-BB4426EE7236}" type="presParOf" srcId="{F6317A91-445B-48DF-9898-11EAF73E52B0}" destId="{56BE0C61-DF6E-4114-9226-E5A413CAEBDC}" srcOrd="1" destOrd="0" presId="urn:microsoft.com/office/officeart/2009/3/layout/HorizontalOrganizationChart"/>
    <dgm:cxn modelId="{E8B7767D-EB9A-4F78-8E7A-D6629CB547C3}" type="presParOf" srcId="{56BE0C61-DF6E-4114-9226-E5A413CAEBDC}" destId="{EFC12AE9-D437-457C-B851-F101533F98E2}" srcOrd="0" destOrd="0" presId="urn:microsoft.com/office/officeart/2009/3/layout/HorizontalOrganizationChart"/>
    <dgm:cxn modelId="{E8AC7330-0A1C-4B05-B0B4-4D93631E6C3F}" type="presParOf" srcId="{EFC12AE9-D437-457C-B851-F101533F98E2}" destId="{31F9EE16-046C-4A0E-BCEC-253AD86548DD}" srcOrd="0" destOrd="0" presId="urn:microsoft.com/office/officeart/2009/3/layout/HorizontalOrganizationChart"/>
    <dgm:cxn modelId="{E7EA31B8-5C7D-4C93-AD40-B6E1A637F9A2}" type="presParOf" srcId="{EFC12AE9-D437-457C-B851-F101533F98E2}" destId="{7E2BBE67-FD5F-49A6-9F3F-14DF45D84D13}" srcOrd="1" destOrd="0" presId="urn:microsoft.com/office/officeart/2009/3/layout/HorizontalOrganizationChart"/>
    <dgm:cxn modelId="{D764941E-A185-49FC-9B88-89348D33B589}" type="presParOf" srcId="{56BE0C61-DF6E-4114-9226-E5A413CAEBDC}" destId="{0115E648-C22B-4EDD-8B20-D946CE682913}" srcOrd="1" destOrd="0" presId="urn:microsoft.com/office/officeart/2009/3/layout/HorizontalOrganizationChart"/>
    <dgm:cxn modelId="{5FFFDB77-89B9-45F5-AB53-B78D6B545558}" type="presParOf" srcId="{56BE0C61-DF6E-4114-9226-E5A413CAEBDC}" destId="{87221298-7C99-4A3F-9196-4FE98257BC51}" srcOrd="2" destOrd="0" presId="urn:microsoft.com/office/officeart/2009/3/layout/HorizontalOrganizationChart"/>
    <dgm:cxn modelId="{5F28A3C6-6711-4406-BAF1-732CF618C27D}" type="presParOf" srcId="{F6317A91-445B-48DF-9898-11EAF73E52B0}" destId="{3EE4EEFF-E2AC-458C-B0D3-6750AC493BA2}" srcOrd="2" destOrd="0" presId="urn:microsoft.com/office/officeart/2009/3/layout/HorizontalOrganizationChart"/>
    <dgm:cxn modelId="{5411513B-BEF1-40D8-B37E-8CA414A787D0}" type="presParOf" srcId="{F6317A91-445B-48DF-9898-11EAF73E52B0}" destId="{76894067-FBF8-4C39-B942-AB7D0FF41CEE}" srcOrd="3" destOrd="0" presId="urn:microsoft.com/office/officeart/2009/3/layout/HorizontalOrganizationChart"/>
    <dgm:cxn modelId="{1058AB45-1AEE-436B-AF19-EFBBD48E3FA8}" type="presParOf" srcId="{76894067-FBF8-4C39-B942-AB7D0FF41CEE}" destId="{C5F90572-C61A-4515-8C67-8D2069D206A8}" srcOrd="0" destOrd="0" presId="urn:microsoft.com/office/officeart/2009/3/layout/HorizontalOrganizationChart"/>
    <dgm:cxn modelId="{D3AB55A3-49EA-4D06-98C6-5EBF4665AA94}" type="presParOf" srcId="{C5F90572-C61A-4515-8C67-8D2069D206A8}" destId="{F3EB28C9-8F31-4A66-994B-9E66D8131501}" srcOrd="0" destOrd="0" presId="urn:microsoft.com/office/officeart/2009/3/layout/HorizontalOrganizationChart"/>
    <dgm:cxn modelId="{0207EAAE-CBE9-42C5-8CC4-D1BD5445598D}" type="presParOf" srcId="{C5F90572-C61A-4515-8C67-8D2069D206A8}" destId="{38ADD668-BE2A-41C1-94F9-A40A7CB9CD64}" srcOrd="1" destOrd="0" presId="urn:microsoft.com/office/officeart/2009/3/layout/HorizontalOrganizationChart"/>
    <dgm:cxn modelId="{76D240F6-E898-418D-A015-B913F4C4204F}" type="presParOf" srcId="{76894067-FBF8-4C39-B942-AB7D0FF41CEE}" destId="{8B94C32A-FFE9-4A23-8D11-5BAA9E97616B}" srcOrd="1" destOrd="0" presId="urn:microsoft.com/office/officeart/2009/3/layout/HorizontalOrganizationChart"/>
    <dgm:cxn modelId="{FCEBF0E5-0E21-42C4-84DB-FEC30E713C24}" type="presParOf" srcId="{8B94C32A-FFE9-4A23-8D11-5BAA9E97616B}" destId="{80F71D81-EF70-4CAB-8C53-CE9BA070BE99}" srcOrd="0" destOrd="0" presId="urn:microsoft.com/office/officeart/2009/3/layout/HorizontalOrganizationChart"/>
    <dgm:cxn modelId="{EAB0C12F-6D22-48A3-9CD3-6EEBAEA7FE1B}" type="presParOf" srcId="{8B94C32A-FFE9-4A23-8D11-5BAA9E97616B}" destId="{F28F2105-D4E7-41DD-9CED-681BD098AFBE}" srcOrd="1" destOrd="0" presId="urn:microsoft.com/office/officeart/2009/3/layout/HorizontalOrganizationChart"/>
    <dgm:cxn modelId="{121634F3-230C-47D0-955B-38AC4D932560}" type="presParOf" srcId="{F28F2105-D4E7-41DD-9CED-681BD098AFBE}" destId="{A80EEC92-B305-4ED3-8F7B-1048F9307C2E}" srcOrd="0" destOrd="0" presId="urn:microsoft.com/office/officeart/2009/3/layout/HorizontalOrganizationChart"/>
    <dgm:cxn modelId="{D51567A1-671F-4909-9152-ABD0836F6CB7}" type="presParOf" srcId="{A80EEC92-B305-4ED3-8F7B-1048F9307C2E}" destId="{CAEB7056-BF51-476F-BEE6-0D724AB77E7D}" srcOrd="0" destOrd="0" presId="urn:microsoft.com/office/officeart/2009/3/layout/HorizontalOrganizationChart"/>
    <dgm:cxn modelId="{50C4080B-F2B5-4032-AE14-E37832C56929}" type="presParOf" srcId="{A80EEC92-B305-4ED3-8F7B-1048F9307C2E}" destId="{A3CFF777-1EB0-49E8-BC0F-9E5AF73B51E0}" srcOrd="1" destOrd="0" presId="urn:microsoft.com/office/officeart/2009/3/layout/HorizontalOrganizationChart"/>
    <dgm:cxn modelId="{BF550178-E1AD-4EFF-8276-DA8A12A7A5E2}" type="presParOf" srcId="{F28F2105-D4E7-41DD-9CED-681BD098AFBE}" destId="{2B1D9531-066F-4BCC-B239-E21D064D3C33}" srcOrd="1" destOrd="0" presId="urn:microsoft.com/office/officeart/2009/3/layout/HorizontalOrganizationChart"/>
    <dgm:cxn modelId="{F704E325-C9FE-4CE1-8593-DECAD92E4279}" type="presParOf" srcId="{2B1D9531-066F-4BCC-B239-E21D064D3C33}" destId="{F913D3E5-3A51-4073-952B-64BE24FF9140}" srcOrd="0" destOrd="0" presId="urn:microsoft.com/office/officeart/2009/3/layout/HorizontalOrganizationChart"/>
    <dgm:cxn modelId="{A98BAAC5-9E1D-447D-9008-C6ED31F0E11B}" type="presParOf" srcId="{2B1D9531-066F-4BCC-B239-E21D064D3C33}" destId="{B814FF70-2752-4A58-87C4-C908C968BBCF}" srcOrd="1" destOrd="0" presId="urn:microsoft.com/office/officeart/2009/3/layout/HorizontalOrganizationChart"/>
    <dgm:cxn modelId="{599235AE-7528-4706-B301-85828ACD6C54}" type="presParOf" srcId="{B814FF70-2752-4A58-87C4-C908C968BBCF}" destId="{578D2418-CFE9-4F3B-805C-4CDD510703F9}" srcOrd="0" destOrd="0" presId="urn:microsoft.com/office/officeart/2009/3/layout/HorizontalOrganizationChart"/>
    <dgm:cxn modelId="{0A4551CF-C7C0-4357-806C-34FF1B339F79}" type="presParOf" srcId="{578D2418-CFE9-4F3B-805C-4CDD510703F9}" destId="{79E58227-C8B6-4C1D-ADB0-A5EDBC8727C7}" srcOrd="0" destOrd="0" presId="urn:microsoft.com/office/officeart/2009/3/layout/HorizontalOrganizationChart"/>
    <dgm:cxn modelId="{CA963FD2-ACDA-40A0-B562-7F96614A8503}" type="presParOf" srcId="{578D2418-CFE9-4F3B-805C-4CDD510703F9}" destId="{F71BE39B-1066-4124-9933-337011DFA2B3}" srcOrd="1" destOrd="0" presId="urn:microsoft.com/office/officeart/2009/3/layout/HorizontalOrganizationChart"/>
    <dgm:cxn modelId="{C1869552-8B6C-4F75-81C8-1302855ED76A}" type="presParOf" srcId="{B814FF70-2752-4A58-87C4-C908C968BBCF}" destId="{7B434306-6163-46E2-9925-695514931D1E}" srcOrd="1" destOrd="0" presId="urn:microsoft.com/office/officeart/2009/3/layout/HorizontalOrganizationChart"/>
    <dgm:cxn modelId="{C7AEEC9A-BF20-4DAE-91B1-6268EF9FA3C0}" type="presParOf" srcId="{B814FF70-2752-4A58-87C4-C908C968BBCF}" destId="{B4B2365E-4E30-435B-8F4C-1662CEA9D205}" srcOrd="2" destOrd="0" presId="urn:microsoft.com/office/officeart/2009/3/layout/HorizontalOrganizationChart"/>
    <dgm:cxn modelId="{8E183771-0A31-496D-A357-FAF4A6B6E456}" type="presParOf" srcId="{2B1D9531-066F-4BCC-B239-E21D064D3C33}" destId="{00AEABEF-BE3A-4F65-8EC1-038D23718471}" srcOrd="2" destOrd="0" presId="urn:microsoft.com/office/officeart/2009/3/layout/HorizontalOrganizationChart"/>
    <dgm:cxn modelId="{68FB6EA8-1D5A-4D1E-8CD2-FBD8093EE1FB}" type="presParOf" srcId="{2B1D9531-066F-4BCC-B239-E21D064D3C33}" destId="{31BFB0EC-BBF5-41B8-AE58-B186A848BE4E}" srcOrd="3" destOrd="0" presId="urn:microsoft.com/office/officeart/2009/3/layout/HorizontalOrganizationChart"/>
    <dgm:cxn modelId="{5D10B858-63E7-48EB-AE50-3255B1BDDA35}" type="presParOf" srcId="{31BFB0EC-BBF5-41B8-AE58-B186A848BE4E}" destId="{8B81243E-BFEF-414B-83EA-197D57B802FD}" srcOrd="0" destOrd="0" presId="urn:microsoft.com/office/officeart/2009/3/layout/HorizontalOrganizationChart"/>
    <dgm:cxn modelId="{F042560E-9599-411E-B7AD-649E4BED1F3B}" type="presParOf" srcId="{8B81243E-BFEF-414B-83EA-197D57B802FD}" destId="{7E9B9C4E-3101-497F-B386-A939680608B1}" srcOrd="0" destOrd="0" presId="urn:microsoft.com/office/officeart/2009/3/layout/HorizontalOrganizationChart"/>
    <dgm:cxn modelId="{00A90C2F-C28A-4481-8773-DE1F3ADFDCF0}" type="presParOf" srcId="{8B81243E-BFEF-414B-83EA-197D57B802FD}" destId="{35AD1DA8-BD2F-4485-BAA8-EF549BCA4210}" srcOrd="1" destOrd="0" presId="urn:microsoft.com/office/officeart/2009/3/layout/HorizontalOrganizationChart"/>
    <dgm:cxn modelId="{73A954A3-C1C4-4937-8F93-096068D6A4D5}" type="presParOf" srcId="{31BFB0EC-BBF5-41B8-AE58-B186A848BE4E}" destId="{2F36EA09-9021-49AB-950C-C0FB487C675B}" srcOrd="1" destOrd="0" presId="urn:microsoft.com/office/officeart/2009/3/layout/HorizontalOrganizationChart"/>
    <dgm:cxn modelId="{F74D36C7-C1FB-4016-A2B3-B3CBC6328274}" type="presParOf" srcId="{31BFB0EC-BBF5-41B8-AE58-B186A848BE4E}" destId="{99712BF0-A8CC-4700-852B-342128D225C5}" srcOrd="2" destOrd="0" presId="urn:microsoft.com/office/officeart/2009/3/layout/HorizontalOrganizationChart"/>
    <dgm:cxn modelId="{57F088E6-1BC9-4306-97E7-3397426DDE48}" type="presParOf" srcId="{F28F2105-D4E7-41DD-9CED-681BD098AFBE}" destId="{C2998CFE-D355-4738-8720-DF90BC1D7164}" srcOrd="2" destOrd="0" presId="urn:microsoft.com/office/officeart/2009/3/layout/HorizontalOrganizationChart"/>
    <dgm:cxn modelId="{27667CE5-A04E-463B-9C24-AD9D7D74144F}" type="presParOf" srcId="{8B94C32A-FFE9-4A23-8D11-5BAA9E97616B}" destId="{0FA81ED6-E1E0-4987-B8EE-5F2B6B6014B1}" srcOrd="2" destOrd="0" presId="urn:microsoft.com/office/officeart/2009/3/layout/HorizontalOrganizationChart"/>
    <dgm:cxn modelId="{0B45CB4B-B670-4889-9133-4BCACFC6DA11}" type="presParOf" srcId="{8B94C32A-FFE9-4A23-8D11-5BAA9E97616B}" destId="{E83C9A2C-6EDC-4B6C-A57B-921C8EB92FB7}" srcOrd="3" destOrd="0" presId="urn:microsoft.com/office/officeart/2009/3/layout/HorizontalOrganizationChart"/>
    <dgm:cxn modelId="{CC41C994-547B-4AFA-B988-16AF32C6F593}" type="presParOf" srcId="{E83C9A2C-6EDC-4B6C-A57B-921C8EB92FB7}" destId="{2DF9DB5C-AA45-442B-BEA2-849AD77DED6C}" srcOrd="0" destOrd="0" presId="urn:microsoft.com/office/officeart/2009/3/layout/HorizontalOrganizationChart"/>
    <dgm:cxn modelId="{4DE5907B-3A0F-4D14-8513-F4493E1BCF07}" type="presParOf" srcId="{2DF9DB5C-AA45-442B-BEA2-849AD77DED6C}" destId="{7078B7F3-6FF9-4DF9-A14F-C0AFD99ADED4}" srcOrd="0" destOrd="0" presId="urn:microsoft.com/office/officeart/2009/3/layout/HorizontalOrganizationChart"/>
    <dgm:cxn modelId="{BAD073F0-ABCA-4580-8F5F-8F5E2F728F46}" type="presParOf" srcId="{2DF9DB5C-AA45-442B-BEA2-849AD77DED6C}" destId="{A130012F-B7A5-4160-AA58-2456B5560D4F}" srcOrd="1" destOrd="0" presId="urn:microsoft.com/office/officeart/2009/3/layout/HorizontalOrganizationChart"/>
    <dgm:cxn modelId="{8AC6E754-2E2D-4B1E-9CEB-EEADE508093B}" type="presParOf" srcId="{E83C9A2C-6EDC-4B6C-A57B-921C8EB92FB7}" destId="{DF91F61E-2BE6-41E0-8328-08F6D5FCF3A0}" srcOrd="1" destOrd="0" presId="urn:microsoft.com/office/officeart/2009/3/layout/HorizontalOrganizationChart"/>
    <dgm:cxn modelId="{13E1D4AA-FE53-4017-89B4-0C621B48980E}" type="presParOf" srcId="{DF91F61E-2BE6-41E0-8328-08F6D5FCF3A0}" destId="{40A34033-F97B-4A91-9D29-43ABC64D5E37}" srcOrd="0" destOrd="0" presId="urn:microsoft.com/office/officeart/2009/3/layout/HorizontalOrganizationChart"/>
    <dgm:cxn modelId="{F03F3669-CC96-4088-8B46-0CEA967EEF64}" type="presParOf" srcId="{DF91F61E-2BE6-41E0-8328-08F6D5FCF3A0}" destId="{F71A6F6F-ED5E-453E-AD89-7A80DA02FB71}" srcOrd="1" destOrd="0" presId="urn:microsoft.com/office/officeart/2009/3/layout/HorizontalOrganizationChart"/>
    <dgm:cxn modelId="{3D70C88D-99A0-4702-BF57-A95570160707}" type="presParOf" srcId="{F71A6F6F-ED5E-453E-AD89-7A80DA02FB71}" destId="{D3FE6C11-1BC3-4C42-8EB8-179DC310966F}" srcOrd="0" destOrd="0" presId="urn:microsoft.com/office/officeart/2009/3/layout/HorizontalOrganizationChart"/>
    <dgm:cxn modelId="{86EAF180-4C4E-4C94-B6C1-D23D2F8C5697}" type="presParOf" srcId="{D3FE6C11-1BC3-4C42-8EB8-179DC310966F}" destId="{1A0353F7-68B3-4EA8-BD08-28DD21B28F08}" srcOrd="0" destOrd="0" presId="urn:microsoft.com/office/officeart/2009/3/layout/HorizontalOrganizationChart"/>
    <dgm:cxn modelId="{1C914B94-90BE-4B7B-A3B0-7FAD1376DAA8}" type="presParOf" srcId="{D3FE6C11-1BC3-4C42-8EB8-179DC310966F}" destId="{20A3DFB8-83C2-47D3-852B-268DD4954D13}" srcOrd="1" destOrd="0" presId="urn:microsoft.com/office/officeart/2009/3/layout/HorizontalOrganizationChart"/>
    <dgm:cxn modelId="{15FBF556-2DEC-4BBD-84DC-DD0EDF8E5F05}" type="presParOf" srcId="{F71A6F6F-ED5E-453E-AD89-7A80DA02FB71}" destId="{1710F896-8C48-4ED8-A8BB-D965C31B492D}" srcOrd="1" destOrd="0" presId="urn:microsoft.com/office/officeart/2009/3/layout/HorizontalOrganizationChart"/>
    <dgm:cxn modelId="{168C9A00-BAAF-4BC3-9D5D-8F90A0666301}" type="presParOf" srcId="{F71A6F6F-ED5E-453E-AD89-7A80DA02FB71}" destId="{33F7CEBF-82AB-4523-B7DE-677759AC65B7}" srcOrd="2" destOrd="0" presId="urn:microsoft.com/office/officeart/2009/3/layout/HorizontalOrganizationChart"/>
    <dgm:cxn modelId="{673916E8-9C10-4B62-9ED2-C3704F1F00A8}" type="presParOf" srcId="{E83C9A2C-6EDC-4B6C-A57B-921C8EB92FB7}" destId="{577AE679-0C9C-418F-91D5-E48B14AF1392}" srcOrd="2" destOrd="0" presId="urn:microsoft.com/office/officeart/2009/3/layout/HorizontalOrganizationChart"/>
    <dgm:cxn modelId="{A89421C2-0FD6-4C82-8F38-3B91DBFDD5A5}" type="presParOf" srcId="{76894067-FBF8-4C39-B942-AB7D0FF41CEE}" destId="{1096668A-85C0-4942-9896-80879C4C81E7}" srcOrd="2" destOrd="0" presId="urn:microsoft.com/office/officeart/2009/3/layout/HorizontalOrganizationChart"/>
    <dgm:cxn modelId="{B599574A-4B2E-492D-AEAD-9D2C363E0633}" type="presParOf" srcId="{71AAB94B-D118-482E-9EBC-19B49B065826}" destId="{527AB4DA-50DF-4140-B5C4-A61F38EBC215}" srcOrd="2" destOrd="0" presId="urn:microsoft.com/office/officeart/2009/3/layout/HorizontalOrganizationChart"/>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页眉占位符 1"/>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b="0">
                <a:solidFill>
                  <a:schemeClr val="tx1"/>
                </a:solidFill>
                <a:latin typeface="Calibri" pitchFamily="34" charset="0"/>
                <a:ea typeface="宋体" pitchFamily="2" charset="-122"/>
              </a:defRPr>
            </a:lvl1pPr>
          </a:lstStyle>
          <a:p>
            <a:pPr>
              <a:defRPr/>
            </a:pPr>
            <a:endParaRPr lang="zh-CN" altLang="en-US"/>
          </a:p>
        </p:txBody>
      </p:sp>
      <p:sp>
        <p:nvSpPr>
          <p:cNvPr id="6147" name="日期占位符 2"/>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chemeClr val="tx1"/>
                </a:solidFill>
                <a:latin typeface="Calibri" pitchFamily="34" charset="0"/>
                <a:ea typeface="宋体" pitchFamily="2" charset="-122"/>
              </a:defRPr>
            </a:lvl1pPr>
          </a:lstStyle>
          <a:p>
            <a:pPr>
              <a:defRPr/>
            </a:pPr>
            <a:fld id="{50821B11-12CA-4CE3-AC8F-553F8100151E}" type="datetimeFigureOut">
              <a:rPr lang="zh-CN" altLang="en-US"/>
              <a:pPr>
                <a:defRPr/>
              </a:pPr>
              <a:t>2014-10-3</a:t>
            </a:fld>
            <a:endParaRPr lang="en-US"/>
          </a:p>
        </p:txBody>
      </p:sp>
      <p:sp>
        <p:nvSpPr>
          <p:cNvPr id="62468" name="幻灯片图像占位符 3"/>
          <p:cNvSpPr>
            <a:spLocks noGrp="1" noRot="1" noChangeAspect="1" noChangeArrowheads="1"/>
          </p:cNvSpPr>
          <p:nvPr>
            <p:ph type="sldImg" idx="2"/>
          </p:nvPr>
        </p:nvSpPr>
        <p:spPr bwMode="auto">
          <a:xfrm>
            <a:off x="1143000" y="685800"/>
            <a:ext cx="4572000" cy="3429000"/>
          </a:xfrm>
          <a:prstGeom prst="rect">
            <a:avLst/>
          </a:prstGeom>
          <a:noFill/>
          <a:ln w="12700">
            <a:noFill/>
            <a:miter lim="800000"/>
            <a:headEnd/>
            <a:tailEnd/>
          </a:ln>
        </p:spPr>
      </p:sp>
      <p:sp>
        <p:nvSpPr>
          <p:cNvPr id="6149" name="备注占位符 4"/>
          <p:cNvSpPr>
            <a:spLocks noGrp="1" noChangeArrowheads="1"/>
          </p:cNvSpPr>
          <p:nvPr>
            <p:ph type="body" sz="quarter" idx="3"/>
          </p:nvPr>
        </p:nvSpPr>
        <p:spPr bwMode="auto">
          <a:xfrm>
            <a:off x="685800" y="4343400"/>
            <a:ext cx="5486400" cy="4114800"/>
          </a:xfrm>
          <a:prstGeom prst="rect">
            <a:avLst/>
          </a:prstGeom>
          <a:noFill/>
          <a:ln w="12700" cmpd="sng">
            <a:noFill/>
            <a:miter lim="800000"/>
            <a:headEnd/>
            <a:tailEnd/>
          </a:ln>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页脚占位符 5"/>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b="0">
                <a:solidFill>
                  <a:schemeClr val="tx1"/>
                </a:solidFill>
                <a:latin typeface="Calibri" pitchFamily="34" charset="0"/>
                <a:ea typeface="宋体" pitchFamily="2" charset="-122"/>
              </a:defRPr>
            </a:lvl1pPr>
          </a:lstStyle>
          <a:p>
            <a:pPr>
              <a:defRPr/>
            </a:pPr>
            <a:endParaRPr lang="zh-CN" altLang="en-US"/>
          </a:p>
        </p:txBody>
      </p:sp>
      <p:sp>
        <p:nvSpPr>
          <p:cNvPr id="6151"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b="0">
                <a:solidFill>
                  <a:schemeClr val="tx1"/>
                </a:solidFill>
                <a:latin typeface="Calibri" pitchFamily="34" charset="0"/>
                <a:ea typeface="宋体" pitchFamily="2" charset="-122"/>
              </a:defRPr>
            </a:lvl1pPr>
          </a:lstStyle>
          <a:p>
            <a:pPr>
              <a:defRPr/>
            </a:pPr>
            <a:fld id="{AA02CA43-93D0-4B4B-A453-D8671BE06899}" type="slidenum">
              <a:rPr lang="zh-CN" alt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noTextEdit="1"/>
          </p:cNvSpPr>
          <p:nvPr>
            <p:ph type="sldImg"/>
          </p:nvPr>
        </p:nvSpPr>
        <p:spPr/>
      </p:sp>
      <p:sp>
        <p:nvSpPr>
          <p:cNvPr id="90114" name="备注占位符 2"/>
          <p:cNvSpPr>
            <a:spLocks noGrp="1"/>
          </p:cNvSpPr>
          <p:nvPr>
            <p:ph type="body" idx="1"/>
          </p:nvPr>
        </p:nvSpPr>
        <p:spPr>
          <a:noFill/>
          <a:ln w="9525"/>
        </p:spPr>
        <p:txBody>
          <a:bodyPr/>
          <a:lstStyle/>
          <a:p>
            <a:endParaRPr lang="zh-CN" altLang="en-US" smtClean="0">
              <a:ea typeface="宋体" charset="-122"/>
            </a:endParaRPr>
          </a:p>
        </p:txBody>
      </p:sp>
      <p:sp>
        <p:nvSpPr>
          <p:cNvPr id="90115" name="灯片编号占位符 3"/>
          <p:cNvSpPr>
            <a:spLocks noGrp="1"/>
          </p:cNvSpPr>
          <p:nvPr>
            <p:ph type="sldNum" sz="quarter" idx="5"/>
          </p:nvPr>
        </p:nvSpPr>
        <p:spPr>
          <a:noFill/>
        </p:spPr>
        <p:txBody>
          <a:bodyPr/>
          <a:lstStyle/>
          <a:p>
            <a:fld id="{A421187D-188B-4015-912D-514FB0F374C5}" type="slidenum">
              <a:rPr lang="zh-CN" altLang="en-US" smtClean="0">
                <a:ea typeface="宋体" charset="-122"/>
              </a:rPr>
              <a:pPr/>
              <a:t>26</a:t>
            </a:fld>
            <a:endParaRPr lang="en-US" altLang="zh-CN" smtClean="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幻灯片图像占位符 1"/>
          <p:cNvSpPr>
            <a:spLocks noGrp="1" noRot="1" noChangeAspect="1" noTextEdit="1"/>
          </p:cNvSpPr>
          <p:nvPr>
            <p:ph type="sldImg"/>
          </p:nvPr>
        </p:nvSpPr>
        <p:spPr/>
      </p:sp>
      <p:sp>
        <p:nvSpPr>
          <p:cNvPr id="92162" name="备注占位符 2"/>
          <p:cNvSpPr>
            <a:spLocks noGrp="1"/>
          </p:cNvSpPr>
          <p:nvPr>
            <p:ph type="body" idx="1"/>
          </p:nvPr>
        </p:nvSpPr>
        <p:spPr>
          <a:noFill/>
          <a:ln w="9525"/>
        </p:spPr>
        <p:txBody>
          <a:bodyPr/>
          <a:lstStyle/>
          <a:p>
            <a:endParaRPr lang="zh-CN" altLang="en-US" smtClean="0">
              <a:ea typeface="宋体" charset="-122"/>
            </a:endParaRPr>
          </a:p>
        </p:txBody>
      </p:sp>
      <p:sp>
        <p:nvSpPr>
          <p:cNvPr id="92163" name="灯片编号占位符 3"/>
          <p:cNvSpPr>
            <a:spLocks noGrp="1"/>
          </p:cNvSpPr>
          <p:nvPr>
            <p:ph type="sldNum" sz="quarter" idx="5"/>
          </p:nvPr>
        </p:nvSpPr>
        <p:spPr>
          <a:noFill/>
        </p:spPr>
        <p:txBody>
          <a:bodyPr/>
          <a:lstStyle/>
          <a:p>
            <a:fld id="{564BD72B-7D64-4602-9908-0359D8979A9D}" type="slidenum">
              <a:rPr lang="zh-CN" altLang="en-US" smtClean="0">
                <a:ea typeface="宋体" charset="-122"/>
              </a:rPr>
              <a:pPr/>
              <a:t>27</a:t>
            </a:fld>
            <a:endParaRPr lang="en-US" altLang="zh-CN"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975"/>
            <a:ext cx="2057400" cy="52562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975"/>
            <a:ext cx="6019800" cy="52562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0F7377C-3FC6-415D-8B8A-6BD77633F9E3}"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753E461-5621-4BA8-B81B-40F6FEFA4CCC}" type="slidenum">
              <a:rPr lang="zh-CN" altLang="en-US"/>
              <a:pPr>
                <a:defRPr/>
              </a:pPr>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725CDD1-4BE5-4720-A196-57F7E7119958}"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F55D123-1044-4EC6-B15F-1349EDA65EC3}" type="slidenum">
              <a:rPr lang="zh-CN" altLang="en-US"/>
              <a:pPr>
                <a:defRPr/>
              </a:pPr>
              <a:t>‹#›</a:t>
            </a:fld>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B9AF80AC-307E-4DDF-909C-3E2DFEB9221C}"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DBE4FB2-5051-46CD-96B3-8E8231DCD66E}" type="slidenum">
              <a:rPr lang="zh-CN" altLang="en-US"/>
              <a:pPr>
                <a:defRPr/>
              </a:pPr>
              <a:t>‹#›</a:t>
            </a:fld>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73250"/>
            <a:ext cx="4038600" cy="4579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73250"/>
            <a:ext cx="4038600" cy="4579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8A30457F-0E80-46E3-A2DC-CE49843EB6F8}"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B466B96-85D1-4818-8633-46B89F8A7629}" type="slidenum">
              <a:rPr lang="zh-CN" altLang="en-US"/>
              <a:pPr>
                <a:defRPr/>
              </a:pPr>
              <a:t>‹#›</a:t>
            </a:fld>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38C633CC-CD55-4E9D-9C93-5794CE8B243C}" type="datetimeFigureOut">
              <a:rPr lang="zh-CN" altLang="en-US"/>
              <a:pPr>
                <a:defRPr/>
              </a:pPr>
              <a:t>2014-10-3</a:t>
            </a:fld>
            <a:endParaRPr 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8E54AAE-7862-4D78-8AFF-0410B8FFA882}" type="slidenum">
              <a:rPr lang="zh-CN" altLang="en-US"/>
              <a:pPr>
                <a:defRPr/>
              </a:pPr>
              <a:t>‹#›</a:t>
            </a:fld>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B1C1B74E-7C77-4918-A2B1-DF256ADE0FFF}" type="datetimeFigureOut">
              <a:rPr lang="zh-CN" altLang="en-US"/>
              <a:pPr>
                <a:defRPr/>
              </a:pPr>
              <a:t>2014-10-3</a:t>
            </a:fld>
            <a:endParaRPr 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47A6055A-CDE8-41CC-83A8-A526EE339E84}" type="slidenum">
              <a:rPr lang="zh-CN" altLang="en-US"/>
              <a:pPr>
                <a:defRPr/>
              </a:pPr>
              <a:t>‹#›</a:t>
            </a:fld>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71CCD9E-54F7-4910-B069-2703B76B0E17}" type="datetimeFigureOut">
              <a:rPr lang="zh-CN" altLang="en-US"/>
              <a:pPr>
                <a:defRPr/>
              </a:pPr>
              <a:t>2014-10-3</a:t>
            </a:fld>
            <a:endParaRPr 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2A27C82E-6CAB-463C-A03F-95698E1156BB}" type="slidenum">
              <a:rPr lang="zh-CN" altLang="en-US"/>
              <a:pPr>
                <a:defRPr/>
              </a:pPr>
              <a:t>‹#›</a:t>
            </a:fld>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9E1B398-F5A6-4101-9AE6-F929E08F2A39}"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41C18E6-6DD5-4DAE-A300-1CA32D567975}" type="slidenum">
              <a:rPr lang="zh-CN" alt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083C9CE-DDCD-4273-890F-25A076939D14}"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2BDE187-2D3D-4946-9CE7-EA1D71339AF4}" type="slidenum">
              <a:rPr lang="zh-CN" altLang="en-US"/>
              <a:pPr>
                <a:defRPr/>
              </a:pPr>
              <a:t>‹#›</a:t>
            </a:fld>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B239635-6C02-4999-9EB1-438E7DAC524A}"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D80BC9D-87FE-4895-9948-89E438C4FBDA}" type="slidenum">
              <a:rPr lang="zh-CN" altLang="en-US"/>
              <a:pPr>
                <a:defRPr/>
              </a:pPr>
              <a:t>‹#›</a:t>
            </a:fld>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975"/>
            <a:ext cx="2057400" cy="52562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975"/>
            <a:ext cx="6019800" cy="52562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4DA956A-2BC0-49CA-BEFB-07DD9D118DBF}"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DF17AB5-D8EB-4746-B959-A506E2B169B8}" type="slidenum">
              <a:rPr lang="zh-CN" altLang="en-US"/>
              <a:pPr>
                <a:defRPr/>
              </a:pPr>
              <a:t>‹#›</a:t>
            </a:fld>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DC3C33D-F3E0-49F9-A92C-96FF8DD21895}"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7316BE6-00C4-4918-83CD-315011B71805}" type="slidenum">
              <a:rPr lang="zh-CN" altLang="en-US"/>
              <a:pPr>
                <a:defRPr/>
              </a:pPr>
              <a:t>‹#›</a:t>
            </a:fld>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5CF2B36-F128-4618-8081-B7A9C8EFD9A1}"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26C7885-5BE5-4FCB-AB8E-6F513FAAC398}" type="slidenum">
              <a:rPr lang="zh-CN" altLang="en-US"/>
              <a:pPr>
                <a:defRPr/>
              </a:pPr>
              <a:t>‹#›</a:t>
            </a:fld>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933A6D0-766E-49CF-8625-E6E92B9D2DB6}"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2A68423-9FCB-478C-9B2D-A29F04144182}" type="slidenum">
              <a:rPr lang="zh-CN" altLang="en-US"/>
              <a:pPr>
                <a:defRPr/>
              </a:pPr>
              <a:t>‹#›</a:t>
            </a:fld>
            <a:endParaRPr 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73250"/>
            <a:ext cx="4038600" cy="4579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73250"/>
            <a:ext cx="4038600" cy="4579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16B16EF0-B32A-4166-A16E-41FD1C169782}"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C5F237F-52FD-4921-916B-87940839B89E}" type="slidenum">
              <a:rPr lang="zh-CN" altLang="en-US"/>
              <a:pPr>
                <a:defRPr/>
              </a:pPr>
              <a:t>‹#›</a:t>
            </a:fld>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1CA108EE-1528-48CC-86B3-FDBD21BC321A}" type="datetimeFigureOut">
              <a:rPr lang="zh-CN" altLang="en-US"/>
              <a:pPr>
                <a:defRPr/>
              </a:pPr>
              <a:t>2014-10-3</a:t>
            </a:fld>
            <a:endParaRPr 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810676A4-A2F6-4FB7-91AC-4AAB4A132749}" type="slidenum">
              <a:rPr lang="zh-CN" altLang="en-US"/>
              <a:pPr>
                <a:defRPr/>
              </a:pPr>
              <a:t>‹#›</a:t>
            </a:fld>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B529056-6901-4467-8864-ED9C1BA36B35}" type="datetimeFigureOut">
              <a:rPr lang="zh-CN" altLang="en-US"/>
              <a:pPr>
                <a:defRPr/>
              </a:pPr>
              <a:t>2014-10-3</a:t>
            </a:fld>
            <a:endParaRPr 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BE926F30-C344-49F8-81C5-ADE7F49A723A}" type="slidenum">
              <a:rPr lang="zh-CN" altLang="en-US"/>
              <a:pPr>
                <a:defRPr/>
              </a:pPr>
              <a:t>‹#›</a:t>
            </a:fld>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8AA2944C-C96C-4ADE-BA81-93FBE9827E65}" type="datetimeFigureOut">
              <a:rPr lang="zh-CN" altLang="en-US"/>
              <a:pPr>
                <a:defRPr/>
              </a:pPr>
              <a:t>2014-10-3</a:t>
            </a:fld>
            <a:endParaRPr 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13615080-0258-4BE8-ACA3-E4E5B80DC26E}" type="slidenum">
              <a:rPr lang="zh-CN" altLang="en-US"/>
              <a:pPr>
                <a:defRPr/>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0A7E34B-8132-4853-968C-E8AA94AEBADA}"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77B8C28-032A-46B0-B431-1E22CF14CCEB}" type="slidenum">
              <a:rPr lang="zh-CN" altLang="en-US"/>
              <a:pPr>
                <a:defRPr/>
              </a:pPr>
              <a:t>‹#›</a:t>
            </a:fld>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1A13762-4339-433B-BB98-444EB19F2999}"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CCBC004-C397-4BBC-9747-2C0F5794C8F0}" type="slidenum">
              <a:rPr lang="zh-CN" altLang="en-US"/>
              <a:pPr>
                <a:defRPr/>
              </a:pPr>
              <a:t>‹#›</a:t>
            </a:fld>
            <a:endParaRPr 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F6283CB-67E7-4550-9AE4-233D7580EE89}"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68B11C0-B8C6-4AE7-BD46-1F51040F2A09}" type="slidenum">
              <a:rPr lang="zh-CN" altLang="en-US"/>
              <a:pPr>
                <a:defRPr/>
              </a:pPr>
              <a:t>‹#›</a:t>
            </a:fld>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975"/>
            <a:ext cx="2057400" cy="52562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975"/>
            <a:ext cx="6019800" cy="52562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1E0D13F-281E-4F08-8A6C-418BE9E13B5E}"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34DA088-B811-4EE6-855E-A5A49EB016C6}" type="slidenum">
              <a:rPr lang="zh-CN" altLang="en-US"/>
              <a:pPr>
                <a:defRPr/>
              </a:pPr>
              <a:t>‹#›</a:t>
            </a:fld>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2E53E8B-1637-44DC-A95F-72C7C0375947}"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D1CA4E2-8828-4F5C-8527-7F3BE1460309}" type="slidenum">
              <a:rPr lang="zh-CN" altLang="en-US"/>
              <a:pPr>
                <a:defRPr/>
              </a:pPr>
              <a:t>‹#›</a:t>
            </a:fld>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2E5D2A6-C1F8-4FF5-98BD-1A000D785BA3}"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D53215A-E09A-4846-B47B-565856DCB712}" type="slidenum">
              <a:rPr lang="zh-CN" altLang="en-US"/>
              <a:pPr>
                <a:defRPr/>
              </a:pPr>
              <a:t>‹#›</a:t>
            </a:fld>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047747F5-2AB1-43D9-9F73-695EA16222FF}"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3008116-1266-436E-8255-283B76C58E25}" type="slidenum">
              <a:rPr lang="zh-CN" altLang="en-US"/>
              <a:pPr>
                <a:defRPr/>
              </a:pPr>
              <a:t>‹#›</a:t>
            </a:fld>
            <a:endParaRPr 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73250"/>
            <a:ext cx="4038600" cy="4579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73250"/>
            <a:ext cx="4038600" cy="4579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6504CD9-E5CE-41EE-BFF1-65E2D281AF72}"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4ECB075-3B86-4EDC-9C9F-DF5CB10E35EF}" type="slidenum">
              <a:rPr lang="zh-CN" altLang="en-US"/>
              <a:pPr>
                <a:defRPr/>
              </a:pPr>
              <a:t>‹#›</a:t>
            </a:fld>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6F2BE989-689A-4EC1-9386-78D07EE2F9B4}" type="datetimeFigureOut">
              <a:rPr lang="zh-CN" altLang="en-US"/>
              <a:pPr>
                <a:defRPr/>
              </a:pPr>
              <a:t>2014-10-3</a:t>
            </a:fld>
            <a:endParaRPr 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DE8D6B5B-4CE3-4FD5-A0BE-F49C400585F1}" type="slidenum">
              <a:rPr lang="zh-CN" altLang="en-US"/>
              <a:pPr>
                <a:defRPr/>
              </a:pPr>
              <a:t>‹#›</a:t>
            </a:fld>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A26DE40C-369D-473E-8BD3-257F7FBE3D61}" type="datetimeFigureOut">
              <a:rPr lang="zh-CN" altLang="en-US"/>
              <a:pPr>
                <a:defRPr/>
              </a:pPr>
              <a:t>2014-10-3</a:t>
            </a:fld>
            <a:endParaRPr 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7A4336F4-EBD1-4808-B332-F8780BE2A341}" type="slidenum">
              <a:rPr lang="zh-CN" altLang="en-US"/>
              <a:pPr>
                <a:defRPr/>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73250"/>
            <a:ext cx="4038600" cy="4579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73250"/>
            <a:ext cx="4038600" cy="4579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D93D9258-1F0D-46D3-B6E1-57D44D95747F}" type="datetimeFigureOut">
              <a:rPr lang="zh-CN" altLang="en-US"/>
              <a:pPr>
                <a:defRPr/>
              </a:pPr>
              <a:t>2014-10-3</a:t>
            </a:fld>
            <a:endParaRPr 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4FB1D830-D8E3-47A9-A6C9-195B69E87208}" type="slidenum">
              <a:rPr lang="zh-CN" altLang="en-US"/>
              <a:pPr>
                <a:defRPr/>
              </a:pPr>
              <a:t>‹#›</a:t>
            </a:fld>
            <a:endParaRPr 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BF039EC4-2269-41DE-BC2F-63E010783A7B}"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C53BA97-F215-4369-B240-5E7F452CE4F8}" type="slidenum">
              <a:rPr lang="zh-CN" altLang="en-US"/>
              <a:pPr>
                <a:defRPr/>
              </a:pPr>
              <a:t>‹#›</a:t>
            </a:fld>
            <a:endParaRPr 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11F6349-6CA3-4CD1-82CA-B31FEA22C2C5}"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435F1F5-8FE5-4156-A293-2F55E28FBFBF}" type="slidenum">
              <a:rPr lang="zh-CN" altLang="en-US"/>
              <a:pPr>
                <a:defRPr/>
              </a:pPr>
              <a:t>‹#›</a:t>
            </a:fld>
            <a:endParaRPr 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3410531-DBC8-4F48-9071-CCE675624FB6}"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6D4B164-130A-4EA6-8A6B-D8B48EA48669}" type="slidenum">
              <a:rPr lang="zh-CN" altLang="en-US"/>
              <a:pPr>
                <a:defRPr/>
              </a:pPr>
              <a:t>‹#›</a:t>
            </a:fld>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975"/>
            <a:ext cx="2057400" cy="52562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975"/>
            <a:ext cx="6019800" cy="52562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C480626-8B11-4719-8CB2-3669201DF55D}"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6E7450C-13D9-403E-B9EB-EBE3623ACE0F}" type="slidenum">
              <a:rPr lang="zh-CN" altLang="en-US"/>
              <a:pPr>
                <a:defRPr/>
              </a:pPr>
              <a:t>‹#›</a:t>
            </a:fld>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610C1B-4270-43F1-AD6D-749D7AA41B3E}"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C0FBA81-AF87-490D-9C8C-ECD153F08EA5}" type="slidenum">
              <a:rPr lang="zh-CN" altLang="en-US"/>
              <a:pPr>
                <a:defRPr/>
              </a:pPr>
              <a:t>‹#›</a:t>
            </a:fld>
            <a:endParaRPr lang="en-US"/>
          </a:p>
        </p:txBody>
      </p:sp>
    </p:spTree>
  </p:cSld>
  <p:clrMapOvr>
    <a:masterClrMapping/>
  </p:clrMapOvr>
  <p:transition spd="med">
    <p:blinds dir="ver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F76EF6F-4083-4598-9512-49C18804AA88}"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CDE189E-E39F-4112-944E-3772FA483CC6}" type="slidenum">
              <a:rPr lang="zh-CN" altLang="en-US"/>
              <a:pPr>
                <a:defRPr/>
              </a:pPr>
              <a:t>‹#›</a:t>
            </a:fld>
            <a:endParaRPr lang="en-US"/>
          </a:p>
        </p:txBody>
      </p:sp>
    </p:spTree>
  </p:cSld>
  <p:clrMapOvr>
    <a:masterClrMapping/>
  </p:clrMapOvr>
  <p:transition spd="med">
    <p:blinds dir="ver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D3281A9-DAFF-4FC6-998A-92762B760498}"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C38C26D-ABFF-473A-875A-1FA0F15F6B50}" type="slidenum">
              <a:rPr lang="zh-CN" altLang="en-US"/>
              <a:pPr>
                <a:defRPr/>
              </a:pPr>
              <a:t>‹#›</a:t>
            </a:fld>
            <a:endParaRPr lang="en-US"/>
          </a:p>
        </p:txBody>
      </p:sp>
    </p:spTree>
  </p:cSld>
  <p:clrMapOvr>
    <a:masterClrMapping/>
  </p:clrMapOvr>
  <p:transition spd="med">
    <p:blinds dir="ver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73250"/>
            <a:ext cx="4038600" cy="4579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73250"/>
            <a:ext cx="4038600" cy="4579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B884A503-1F48-4B54-96D4-DCA62FEF51C5}"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7219AA9-FD16-4CF6-992E-1191E72E8480}" type="slidenum">
              <a:rPr lang="zh-CN" altLang="en-US"/>
              <a:pPr>
                <a:defRPr/>
              </a:pPr>
              <a:t>‹#›</a:t>
            </a:fld>
            <a:endParaRPr lang="en-US"/>
          </a:p>
        </p:txBody>
      </p:sp>
    </p:spTree>
  </p:cSld>
  <p:clrMapOvr>
    <a:masterClrMapping/>
  </p:clrMapOvr>
  <p:transition spd="med">
    <p:blinds dir="ver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7C83A2C-E02C-42D2-B3AB-1C0ABF2F902B}" type="datetimeFigureOut">
              <a:rPr lang="zh-CN" altLang="en-US"/>
              <a:pPr>
                <a:defRPr/>
              </a:pPr>
              <a:t>2014-10-3</a:t>
            </a:fld>
            <a:endParaRPr 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48E2BB24-8D22-469E-9405-6526CFB73DA8}" type="slidenum">
              <a:rPr lang="zh-CN" altLang="en-US"/>
              <a:pPr>
                <a:defRPr/>
              </a:pPr>
              <a:t>‹#›</a:t>
            </a:fld>
            <a:endParaRPr lang="en-US"/>
          </a:p>
        </p:txBody>
      </p:sp>
    </p:spTree>
  </p:cSld>
  <p:clrMapOvr>
    <a:masterClrMapping/>
  </p:clrMapOvr>
  <p:transition spd="med">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7AB7F36C-A308-41CB-BA15-998B5828CBC8}" type="datetimeFigureOut">
              <a:rPr lang="zh-CN" altLang="en-US"/>
              <a:pPr>
                <a:defRPr/>
              </a:pPr>
              <a:t>2014-10-3</a:t>
            </a:fld>
            <a:endParaRPr 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8350A28F-7433-47A7-9E26-4AC16543A1AF}" type="slidenum">
              <a:rPr lang="zh-CN" altLang="en-US"/>
              <a:pPr>
                <a:defRPr/>
              </a:pPr>
              <a:t>‹#›</a:t>
            </a:fld>
            <a:endParaRPr lang="en-US"/>
          </a:p>
        </p:txBody>
      </p:sp>
    </p:spTree>
  </p:cSld>
  <p:clrMapOvr>
    <a:masterClrMapping/>
  </p:clrMapOvr>
  <p:transition spd="med">
    <p:blinds dir="ver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15955B43-5F34-494A-9839-4B8048D33ACB}" type="datetimeFigureOut">
              <a:rPr lang="zh-CN" altLang="en-US"/>
              <a:pPr>
                <a:defRPr/>
              </a:pPr>
              <a:t>2014-10-3</a:t>
            </a:fld>
            <a:endParaRPr 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499B01CF-34B1-4BA5-9E96-ED78EF7C2A85}" type="slidenum">
              <a:rPr lang="zh-CN" altLang="en-US"/>
              <a:pPr>
                <a:defRPr/>
              </a:pPr>
              <a:t>‹#›</a:t>
            </a:fld>
            <a:endParaRPr lang="en-US"/>
          </a:p>
        </p:txBody>
      </p:sp>
    </p:spTree>
  </p:cSld>
  <p:clrMapOvr>
    <a:masterClrMapping/>
  </p:clrMapOvr>
  <p:transition spd="med">
    <p:blinds dir="ver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321ADC3-E21F-4CF1-9F79-7B782D1B3D0F}"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EC84738-8FF0-45F7-85D2-C87BC2EC69FE}" type="slidenum">
              <a:rPr lang="zh-CN" altLang="en-US"/>
              <a:pPr>
                <a:defRPr/>
              </a:pPr>
              <a:t>‹#›</a:t>
            </a:fld>
            <a:endParaRPr lang="en-US"/>
          </a:p>
        </p:txBody>
      </p:sp>
    </p:spTree>
  </p:cSld>
  <p:clrMapOvr>
    <a:masterClrMapping/>
  </p:clrMapOvr>
  <p:transition spd="med">
    <p:blinds dir="ver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760D135-CE1B-4647-9906-8B325D2805FA}" type="datetimeFigureOut">
              <a:rPr lang="zh-CN" altLang="en-US"/>
              <a:pPr>
                <a:defRPr/>
              </a:pPr>
              <a:t>2014-10-3</a:t>
            </a:fld>
            <a:endParaRPr 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4459AF1-82A4-41C5-AF06-F4B2BDA3C09B}" type="slidenum">
              <a:rPr lang="zh-CN" altLang="en-US"/>
              <a:pPr>
                <a:defRPr/>
              </a:pPr>
              <a:t>‹#›</a:t>
            </a:fld>
            <a:endParaRPr lang="en-US"/>
          </a:p>
        </p:txBody>
      </p:sp>
    </p:spTree>
  </p:cSld>
  <p:clrMapOvr>
    <a:masterClrMapping/>
  </p:clrMapOvr>
  <p:transition spd="med">
    <p:blinds dir="ver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0B067E9-7B92-47CC-928C-E51BE9FB2524}"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0830FC3-C39B-4A4C-BE23-B128E5D38E29}" type="slidenum">
              <a:rPr lang="zh-CN" altLang="en-US"/>
              <a:pPr>
                <a:defRPr/>
              </a:pPr>
              <a:t>‹#›</a:t>
            </a:fld>
            <a:endParaRPr lang="en-US"/>
          </a:p>
        </p:txBody>
      </p:sp>
    </p:spTree>
  </p:cSld>
  <p:clrMapOvr>
    <a:masterClrMapping/>
  </p:clrMapOvr>
  <p:transition spd="med">
    <p:blinds dir="ver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975"/>
            <a:ext cx="2057400" cy="52562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975"/>
            <a:ext cx="6019800" cy="52562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F6B21C4-D337-46F0-B5F5-70387BA98227}" type="datetimeFigureOut">
              <a:rPr lang="zh-CN" altLang="en-US"/>
              <a:pPr>
                <a:defRPr/>
              </a:pPr>
              <a:t>2014-10-3</a:t>
            </a:fld>
            <a:endParaRPr 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6893B42-52ED-457B-B2E3-8BD90C96C4DF}" type="slidenum">
              <a:rPr lang="zh-CN" altLang="en-US"/>
              <a:pPr>
                <a:defRPr/>
              </a:pPr>
              <a:t>‹#›</a:t>
            </a:fld>
            <a:endParaRPr lang="en-US"/>
          </a:p>
        </p:txBody>
      </p:sp>
    </p:spTree>
  </p:cSld>
  <p:clrMapOvr>
    <a:masterClrMapping/>
  </p:clrMapOvr>
  <p:transition spd="med">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3.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矩形 6"/>
          <p:cNvSpPr>
            <a:spLocks noChangeArrowheads="1"/>
          </p:cNvSpPr>
          <p:nvPr/>
        </p:nvSpPr>
        <p:spPr bwMode="auto">
          <a:xfrm>
            <a:off x="0" y="0"/>
            <a:ext cx="9144000" cy="6858000"/>
          </a:xfrm>
          <a:prstGeom prst="rect">
            <a:avLst/>
          </a:prstGeom>
          <a:gradFill rotWithShape="1">
            <a:gsLst>
              <a:gs pos="0">
                <a:srgbClr val="10253F"/>
              </a:gs>
              <a:gs pos="50000">
                <a:srgbClr val="17375E"/>
              </a:gs>
              <a:gs pos="100000">
                <a:srgbClr val="376092"/>
              </a:gs>
            </a:gsLst>
            <a:lin ang="18900000" scaled="1"/>
          </a:gradFill>
          <a:ln w="9525">
            <a:noFill/>
            <a:miter lim="800000"/>
            <a:headEnd/>
            <a:tailEnd/>
          </a:ln>
        </p:spPr>
        <p:txBody>
          <a:bodyPr anchor="ctr"/>
          <a:lstStyle/>
          <a:p>
            <a:pPr algn="ctr">
              <a:defRPr/>
            </a:pPr>
            <a:endParaRPr lang="zh-CN" altLang="en-US" sz="1800" b="0">
              <a:solidFill>
                <a:srgbClr val="FFFFFF"/>
              </a:solidFill>
              <a:latin typeface="Arial" pitchFamily="34" charset="0"/>
              <a:ea typeface="微软雅黑" pitchFamily="34" charset="-122"/>
            </a:endParaRPr>
          </a:p>
        </p:txBody>
      </p:sp>
      <p:sp>
        <p:nvSpPr>
          <p:cNvPr id="1027" name="圆角矩形 7"/>
          <p:cNvSpPr>
            <a:spLocks noChangeArrowheads="1"/>
          </p:cNvSpPr>
          <p:nvPr/>
        </p:nvSpPr>
        <p:spPr bwMode="auto">
          <a:xfrm>
            <a:off x="198438" y="1125538"/>
            <a:ext cx="8747125" cy="5543550"/>
          </a:xfrm>
          <a:prstGeom prst="roundRect">
            <a:avLst>
              <a:gd name="adj" fmla="val 2968"/>
            </a:avLst>
          </a:prstGeom>
          <a:solidFill>
            <a:schemeClr val="bg1"/>
          </a:solidFill>
          <a:ln w="9525">
            <a:noFill/>
            <a:round/>
            <a:headEnd/>
            <a:tailEnd/>
          </a:ln>
        </p:spPr>
        <p:txBody>
          <a:bodyPr anchor="ctr"/>
          <a:lstStyle/>
          <a:p>
            <a:pPr algn="ctr">
              <a:defRPr/>
            </a:pPr>
            <a:endParaRPr lang="zh-CN" altLang="en-US" sz="1800" b="0">
              <a:solidFill>
                <a:srgbClr val="FFFFFF"/>
              </a:solidFill>
              <a:latin typeface="Arial" pitchFamily="34" charset="0"/>
              <a:ea typeface="微软雅黑" pitchFamily="34" charset="-122"/>
            </a:endParaRPr>
          </a:p>
        </p:txBody>
      </p:sp>
      <p:pic>
        <p:nvPicPr>
          <p:cNvPr id="1028" name="Picture 2"/>
          <p:cNvPicPr>
            <a:picLocks noChangeAspect="1" noChangeArrowheads="1"/>
          </p:cNvPicPr>
          <p:nvPr/>
        </p:nvPicPr>
        <p:blipFill>
          <a:blip r:embed="rId14"/>
          <a:srcRect/>
          <a:stretch>
            <a:fillRect/>
          </a:stretch>
        </p:blipFill>
        <p:spPr bwMode="auto">
          <a:xfrm>
            <a:off x="395288" y="377825"/>
            <a:ext cx="1497012" cy="1495425"/>
          </a:xfrm>
          <a:prstGeom prst="rect">
            <a:avLst/>
          </a:prstGeom>
          <a:noFill/>
          <a:ln w="9525">
            <a:noFill/>
            <a:miter lim="800000"/>
            <a:headEnd/>
            <a:tailEnd/>
          </a:ln>
        </p:spPr>
      </p:pic>
      <p:pic>
        <p:nvPicPr>
          <p:cNvPr id="1029" name="图片 3"/>
          <p:cNvPicPr>
            <a:picLocks noChangeAspect="1" noChangeArrowheads="1"/>
          </p:cNvPicPr>
          <p:nvPr/>
        </p:nvPicPr>
        <p:blipFill>
          <a:blip r:embed="rId15"/>
          <a:srcRect/>
          <a:stretch>
            <a:fillRect/>
          </a:stretch>
        </p:blipFill>
        <p:spPr bwMode="auto">
          <a:xfrm>
            <a:off x="3986213" y="1427163"/>
            <a:ext cx="4953000" cy="4940300"/>
          </a:xfrm>
          <a:prstGeom prst="rect">
            <a:avLst/>
          </a:prstGeom>
          <a:noFill/>
          <a:ln w="9525">
            <a:noFill/>
            <a:miter lim="800000"/>
            <a:headEnd/>
            <a:tailEnd/>
          </a:ln>
        </p:spPr>
      </p:pic>
      <p:pic>
        <p:nvPicPr>
          <p:cNvPr id="1030" name="Picture 3" descr="C:\Users\Rocky\Desktop\工程硕士PPT\图片2.jpg"/>
          <p:cNvPicPr>
            <a:picLocks noChangeAspect="1" noChangeArrowheads="1"/>
          </p:cNvPicPr>
          <p:nvPr/>
        </p:nvPicPr>
        <p:blipFill>
          <a:blip r:embed="rId16"/>
          <a:srcRect/>
          <a:stretch>
            <a:fillRect/>
          </a:stretch>
        </p:blipFill>
        <p:spPr bwMode="auto">
          <a:xfrm>
            <a:off x="0" y="-20638"/>
            <a:ext cx="9144000" cy="6694488"/>
          </a:xfrm>
          <a:prstGeom prst="rect">
            <a:avLst/>
          </a:prstGeom>
          <a:noFill/>
          <a:ln w="9525">
            <a:noFill/>
            <a:miter lim="800000"/>
            <a:headEnd/>
            <a:tailEnd/>
          </a:ln>
        </p:spPr>
      </p:pic>
      <p:pic>
        <p:nvPicPr>
          <p:cNvPr id="1031" name="Picture 6"/>
          <p:cNvPicPr>
            <a:picLocks noChangeAspect="1" noChangeArrowheads="1"/>
          </p:cNvPicPr>
          <p:nvPr/>
        </p:nvPicPr>
        <p:blipFill>
          <a:blip r:embed="rId17">
            <a:clrChange>
              <a:clrFrom>
                <a:srgbClr val="FFFFFF"/>
              </a:clrFrom>
              <a:clrTo>
                <a:srgbClr val="FFFFFF">
                  <a:alpha val="0"/>
                </a:srgbClr>
              </a:clrTo>
            </a:clrChange>
          </a:blip>
          <a:srcRect/>
          <a:stretch>
            <a:fillRect/>
          </a:stretch>
        </p:blipFill>
        <p:spPr bwMode="auto">
          <a:xfrm>
            <a:off x="1908175" y="808038"/>
            <a:ext cx="2303463" cy="515937"/>
          </a:xfrm>
          <a:prstGeom prst="rect">
            <a:avLst/>
          </a:prstGeom>
          <a:noFill/>
          <a:ln w="9525">
            <a:noFill/>
            <a:miter lim="800000"/>
            <a:headEnd/>
            <a:tailEnd/>
          </a:ln>
        </p:spPr>
      </p:pic>
      <p:pic>
        <p:nvPicPr>
          <p:cNvPr id="1032" name="Picture 4" descr="C:\Users\Rocky\Desktop\工程硕士PPT\未标题-2.png"/>
          <p:cNvPicPr>
            <a:picLocks noChangeAspect="1" noChangeArrowheads="1"/>
          </p:cNvPicPr>
          <p:nvPr/>
        </p:nvPicPr>
        <p:blipFill>
          <a:blip r:embed="rId14"/>
          <a:srcRect/>
          <a:stretch>
            <a:fillRect/>
          </a:stretch>
        </p:blipFill>
        <p:spPr bwMode="auto">
          <a:xfrm>
            <a:off x="396875" y="377825"/>
            <a:ext cx="1497013" cy="1498600"/>
          </a:xfrm>
          <a:prstGeom prst="rect">
            <a:avLst/>
          </a:prstGeom>
          <a:noFill/>
          <a:ln w="9525">
            <a:noFill/>
            <a:miter lim="800000"/>
            <a:headEnd/>
            <a:tailEnd/>
          </a:ln>
        </p:spPr>
      </p:pic>
      <p:sp>
        <p:nvSpPr>
          <p:cNvPr id="1033" name="标题占位符 1"/>
          <p:cNvSpPr>
            <a:spLocks noGrp="1" noChangeArrowheads="1"/>
          </p:cNvSpPr>
          <p:nvPr>
            <p:ph type="title"/>
          </p:nvPr>
        </p:nvSpPr>
        <p:spPr bwMode="auto">
          <a:xfrm>
            <a:off x="457200" y="1196975"/>
            <a:ext cx="8229600" cy="5762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4" name="文本占位符 2"/>
          <p:cNvSpPr>
            <a:spLocks noGrp="1" noChangeArrowheads="1"/>
          </p:cNvSpPr>
          <p:nvPr>
            <p:ph type="body" idx="1"/>
          </p:nvPr>
        </p:nvSpPr>
        <p:spPr bwMode="auto">
          <a:xfrm>
            <a:off x="457200" y="1873250"/>
            <a:ext cx="8229600" cy="45799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687" r:id="rId1"/>
    <p:sldLayoutId id="2147483686" r:id="rId2"/>
    <p:sldLayoutId id="2147483685" r:id="rId3"/>
    <p:sldLayoutId id="2147483684" r:id="rId4"/>
    <p:sldLayoutId id="2147483683" r:id="rId5"/>
    <p:sldLayoutId id="2147483682" r:id="rId6"/>
    <p:sldLayoutId id="2147483681" r:id="rId7"/>
    <p:sldLayoutId id="2147483680" r:id="rId8"/>
    <p:sldLayoutId id="2147483679" r:id="rId9"/>
    <p:sldLayoutId id="2147483678" r:id="rId10"/>
    <p:sldLayoutId id="2147483677" r:id="rId11"/>
  </p:sldLayoutIdLst>
  <p:transition/>
  <p:txStyles>
    <p:titleStyle>
      <a:lvl1pPr marL="1430338" indent="-1430338" algn="l" rtl="0" eaLnBrk="0" fontAlgn="base" hangingPunct="0">
        <a:spcBef>
          <a:spcPct val="0"/>
        </a:spcBef>
        <a:spcAft>
          <a:spcPct val="0"/>
        </a:spcAft>
        <a:defRPr sz="3000" b="1">
          <a:solidFill>
            <a:srgbClr val="C00000"/>
          </a:solidFill>
          <a:latin typeface="+mj-lt"/>
          <a:ea typeface="+mj-ea"/>
          <a:cs typeface="微软雅黑"/>
        </a:defRPr>
      </a:lvl1pPr>
      <a:lvl2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2pPr>
      <a:lvl3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3pPr>
      <a:lvl4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4pPr>
      <a:lvl5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5pPr>
      <a:lvl6pPr marL="1887538" algn="l" rtl="0" fontAlgn="base">
        <a:spcBef>
          <a:spcPct val="0"/>
        </a:spcBef>
        <a:spcAft>
          <a:spcPct val="0"/>
        </a:spcAft>
        <a:defRPr sz="3000" b="1">
          <a:solidFill>
            <a:srgbClr val="C00000"/>
          </a:solidFill>
          <a:latin typeface="微软雅黑" pitchFamily="34" charset="-122"/>
          <a:ea typeface="微软雅黑" pitchFamily="34" charset="-122"/>
        </a:defRPr>
      </a:lvl6pPr>
      <a:lvl7pPr marL="2344738" algn="l" rtl="0" fontAlgn="base">
        <a:spcBef>
          <a:spcPct val="0"/>
        </a:spcBef>
        <a:spcAft>
          <a:spcPct val="0"/>
        </a:spcAft>
        <a:defRPr sz="3000" b="1">
          <a:solidFill>
            <a:srgbClr val="C00000"/>
          </a:solidFill>
          <a:latin typeface="微软雅黑" pitchFamily="34" charset="-122"/>
          <a:ea typeface="微软雅黑" pitchFamily="34" charset="-122"/>
        </a:defRPr>
      </a:lvl7pPr>
      <a:lvl8pPr marL="2801938" algn="l" rtl="0" fontAlgn="base">
        <a:spcBef>
          <a:spcPct val="0"/>
        </a:spcBef>
        <a:spcAft>
          <a:spcPct val="0"/>
        </a:spcAft>
        <a:defRPr sz="3000" b="1">
          <a:solidFill>
            <a:srgbClr val="C00000"/>
          </a:solidFill>
          <a:latin typeface="微软雅黑" pitchFamily="34" charset="-122"/>
          <a:ea typeface="微软雅黑" pitchFamily="34" charset="-122"/>
        </a:defRPr>
      </a:lvl8pPr>
      <a:lvl9pPr marL="3259138" algn="l" rtl="0" fontAlgn="base">
        <a:spcBef>
          <a:spcPct val="0"/>
        </a:spcBef>
        <a:spcAft>
          <a:spcPct val="0"/>
        </a:spcAft>
        <a:defRPr sz="3000" b="1">
          <a:solidFill>
            <a:srgbClr val="C00000"/>
          </a:solidFill>
          <a:latin typeface="微软雅黑" pitchFamily="34" charset="-122"/>
          <a:ea typeface="微软雅黑" pitchFamily="34" charset="-122"/>
        </a:defRPr>
      </a:lvl9pPr>
    </p:titleStyle>
    <p:bodyStyle>
      <a:lvl1pPr marL="365125" indent="-365125" algn="l" rtl="0" eaLnBrk="0" fontAlgn="base" hangingPunct="0">
        <a:lnSpc>
          <a:spcPct val="110000"/>
        </a:lnSpc>
        <a:spcBef>
          <a:spcPct val="20000"/>
        </a:spcBef>
        <a:spcAft>
          <a:spcPct val="0"/>
        </a:spcAft>
        <a:buChar char="•"/>
        <a:defRPr sz="2400">
          <a:solidFill>
            <a:srgbClr val="953735"/>
          </a:solidFill>
          <a:latin typeface="+mn-lt"/>
          <a:ea typeface="+mn-ea"/>
          <a:cs typeface="+mn-cs"/>
        </a:defRPr>
      </a:lvl1pPr>
      <a:lvl2pPr marL="742950" indent="-285750" algn="l" rtl="0" eaLnBrk="0" fontAlgn="base" hangingPunct="0">
        <a:lnSpc>
          <a:spcPct val="110000"/>
        </a:lnSpc>
        <a:spcBef>
          <a:spcPct val="20000"/>
        </a:spcBef>
        <a:spcAft>
          <a:spcPct val="0"/>
        </a:spcAft>
        <a:buFont typeface="Arial" charset="0"/>
        <a:buChar char="–"/>
        <a:defRPr sz="2400">
          <a:solidFill>
            <a:srgbClr val="7F7F7F"/>
          </a:solidFill>
          <a:latin typeface="+mn-lt"/>
          <a:ea typeface="+mn-ea"/>
        </a:defRPr>
      </a:lvl2pPr>
      <a:lvl3pPr marL="11430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5pPr>
      <a:lvl6pPr marL="25146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6pPr>
      <a:lvl7pPr marL="29718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7pPr>
      <a:lvl8pPr marL="34290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8pPr>
      <a:lvl9pPr marL="38862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矩形 6"/>
          <p:cNvSpPr>
            <a:spLocks noChangeArrowheads="1"/>
          </p:cNvSpPr>
          <p:nvPr/>
        </p:nvSpPr>
        <p:spPr bwMode="auto">
          <a:xfrm>
            <a:off x="0" y="0"/>
            <a:ext cx="9144000" cy="6858000"/>
          </a:xfrm>
          <a:prstGeom prst="rect">
            <a:avLst/>
          </a:prstGeom>
          <a:gradFill rotWithShape="1">
            <a:gsLst>
              <a:gs pos="0">
                <a:srgbClr val="10253F"/>
              </a:gs>
              <a:gs pos="50000">
                <a:srgbClr val="17375E"/>
              </a:gs>
              <a:gs pos="100000">
                <a:srgbClr val="376092"/>
              </a:gs>
            </a:gsLst>
            <a:lin ang="18900000" scaled="1"/>
          </a:gradFill>
          <a:ln w="9525">
            <a:noFill/>
            <a:miter lim="800000"/>
            <a:headEnd/>
            <a:tailEnd/>
          </a:ln>
        </p:spPr>
        <p:txBody>
          <a:bodyPr anchor="ctr"/>
          <a:lstStyle/>
          <a:p>
            <a:pPr algn="ctr">
              <a:defRPr/>
            </a:pPr>
            <a:endParaRPr lang="zh-CN" altLang="en-US" sz="1800" b="0">
              <a:solidFill>
                <a:srgbClr val="FFFFFF"/>
              </a:solidFill>
              <a:latin typeface="Arial" pitchFamily="34" charset="0"/>
              <a:ea typeface="微软雅黑" pitchFamily="34" charset="-122"/>
            </a:endParaRPr>
          </a:p>
        </p:txBody>
      </p:sp>
      <p:sp>
        <p:nvSpPr>
          <p:cNvPr id="2051" name="圆角矩形 7"/>
          <p:cNvSpPr>
            <a:spLocks noChangeArrowheads="1"/>
          </p:cNvSpPr>
          <p:nvPr/>
        </p:nvSpPr>
        <p:spPr bwMode="auto">
          <a:xfrm>
            <a:off x="198438" y="1125538"/>
            <a:ext cx="8747125" cy="5543550"/>
          </a:xfrm>
          <a:prstGeom prst="roundRect">
            <a:avLst>
              <a:gd name="adj" fmla="val 2968"/>
            </a:avLst>
          </a:prstGeom>
          <a:solidFill>
            <a:schemeClr val="bg1"/>
          </a:solidFill>
          <a:ln w="9525">
            <a:noFill/>
            <a:round/>
            <a:headEnd/>
            <a:tailEnd/>
          </a:ln>
        </p:spPr>
        <p:txBody>
          <a:bodyPr anchor="ctr"/>
          <a:lstStyle/>
          <a:p>
            <a:pPr algn="ctr">
              <a:defRPr/>
            </a:pPr>
            <a:endParaRPr lang="zh-CN" altLang="en-US" sz="1800" b="0">
              <a:solidFill>
                <a:srgbClr val="FFFFFF"/>
              </a:solidFill>
              <a:latin typeface="Arial" pitchFamily="34" charset="0"/>
              <a:ea typeface="微软雅黑" pitchFamily="34" charset="-122"/>
            </a:endParaRPr>
          </a:p>
        </p:txBody>
      </p:sp>
      <p:pic>
        <p:nvPicPr>
          <p:cNvPr id="13316" name="Picture 2"/>
          <p:cNvPicPr>
            <a:picLocks noChangeAspect="1" noChangeArrowheads="1"/>
          </p:cNvPicPr>
          <p:nvPr/>
        </p:nvPicPr>
        <p:blipFill>
          <a:blip r:embed="rId13"/>
          <a:srcRect/>
          <a:stretch>
            <a:fillRect/>
          </a:stretch>
        </p:blipFill>
        <p:spPr bwMode="auto">
          <a:xfrm>
            <a:off x="395288" y="377825"/>
            <a:ext cx="1497012" cy="1495425"/>
          </a:xfrm>
          <a:prstGeom prst="rect">
            <a:avLst/>
          </a:prstGeom>
          <a:noFill/>
          <a:ln w="9525">
            <a:noFill/>
            <a:miter lim="800000"/>
            <a:headEnd/>
            <a:tailEnd/>
          </a:ln>
        </p:spPr>
      </p:pic>
      <p:pic>
        <p:nvPicPr>
          <p:cNvPr id="13317" name="图片 3"/>
          <p:cNvPicPr>
            <a:picLocks noChangeAspect="1" noChangeArrowheads="1"/>
          </p:cNvPicPr>
          <p:nvPr/>
        </p:nvPicPr>
        <p:blipFill>
          <a:blip r:embed="rId14"/>
          <a:srcRect/>
          <a:stretch>
            <a:fillRect/>
          </a:stretch>
        </p:blipFill>
        <p:spPr bwMode="auto">
          <a:xfrm>
            <a:off x="3986213" y="1427163"/>
            <a:ext cx="4953000" cy="4940300"/>
          </a:xfrm>
          <a:prstGeom prst="rect">
            <a:avLst/>
          </a:prstGeom>
          <a:noFill/>
          <a:ln w="9525">
            <a:noFill/>
            <a:miter lim="800000"/>
            <a:headEnd/>
            <a:tailEnd/>
          </a:ln>
        </p:spPr>
      </p:pic>
      <p:sp>
        <p:nvSpPr>
          <p:cNvPr id="13318" name="标题占位符 1"/>
          <p:cNvSpPr>
            <a:spLocks noGrp="1" noChangeArrowheads="1"/>
          </p:cNvSpPr>
          <p:nvPr>
            <p:ph type="title"/>
          </p:nvPr>
        </p:nvSpPr>
        <p:spPr bwMode="auto">
          <a:xfrm>
            <a:off x="457200" y="1196975"/>
            <a:ext cx="8229600" cy="5762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9" name="文本占位符 2"/>
          <p:cNvSpPr>
            <a:spLocks noGrp="1" noChangeArrowheads="1"/>
          </p:cNvSpPr>
          <p:nvPr>
            <p:ph type="body" idx="1"/>
          </p:nvPr>
        </p:nvSpPr>
        <p:spPr bwMode="auto">
          <a:xfrm>
            <a:off x="457200" y="1873250"/>
            <a:ext cx="8229600" cy="45799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6" name="日期占位符 3"/>
          <p:cNvSpPr>
            <a:spLocks noGrp="1" noChangeArrowheads="1"/>
          </p:cNvSpPr>
          <p:nvPr>
            <p:ph type="dt" sz="half" idx="2"/>
          </p:nvPr>
        </p:nvSpPr>
        <p:spPr bwMode="auto">
          <a:xfrm>
            <a:off x="457200" y="6356350"/>
            <a:ext cx="2133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fld id="{E7C20B13-93C3-4999-A4E2-72F104898E32}" type="datetimeFigureOut">
              <a:rPr lang="zh-CN" altLang="en-US"/>
              <a:pPr>
                <a:defRPr/>
              </a:pPr>
              <a:t>2014-10-3</a:t>
            </a:fld>
            <a:endParaRPr lang="en-US"/>
          </a:p>
        </p:txBody>
      </p:sp>
      <p:sp>
        <p:nvSpPr>
          <p:cNvPr id="2057"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endParaRPr lang="zh-CN" altLang="en-US"/>
          </a:p>
        </p:txBody>
      </p:sp>
      <p:sp>
        <p:nvSpPr>
          <p:cNvPr id="2058"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fld id="{A5485B03-47EF-40A2-B788-5EBAC260BD29}" type="slidenum">
              <a:rPr lang="zh-CN" alt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7" r:id="rId2"/>
    <p:sldLayoutId id="2147483696" r:id="rId3"/>
    <p:sldLayoutId id="2147483695" r:id="rId4"/>
    <p:sldLayoutId id="2147483694" r:id="rId5"/>
    <p:sldLayoutId id="2147483693" r:id="rId6"/>
    <p:sldLayoutId id="2147483692" r:id="rId7"/>
    <p:sldLayoutId id="2147483691" r:id="rId8"/>
    <p:sldLayoutId id="2147483690" r:id="rId9"/>
    <p:sldLayoutId id="2147483689" r:id="rId10"/>
    <p:sldLayoutId id="2147483688" r:id="rId11"/>
  </p:sldLayoutIdLst>
  <p:transition/>
  <p:txStyles>
    <p:titleStyle>
      <a:lvl1pPr marL="1430338" indent="-1430338" algn="l" rtl="0" eaLnBrk="0" fontAlgn="base" hangingPunct="0">
        <a:spcBef>
          <a:spcPct val="0"/>
        </a:spcBef>
        <a:spcAft>
          <a:spcPct val="0"/>
        </a:spcAft>
        <a:defRPr sz="3000" b="1">
          <a:solidFill>
            <a:srgbClr val="C00000"/>
          </a:solidFill>
          <a:latin typeface="+mj-lt"/>
          <a:ea typeface="+mj-ea"/>
          <a:cs typeface="微软雅黑"/>
        </a:defRPr>
      </a:lvl1pPr>
      <a:lvl2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2pPr>
      <a:lvl3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3pPr>
      <a:lvl4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4pPr>
      <a:lvl5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5pPr>
      <a:lvl6pPr marL="1887538" algn="l" rtl="0" fontAlgn="base">
        <a:spcBef>
          <a:spcPct val="0"/>
        </a:spcBef>
        <a:spcAft>
          <a:spcPct val="0"/>
        </a:spcAft>
        <a:defRPr sz="3000" b="1">
          <a:solidFill>
            <a:srgbClr val="C00000"/>
          </a:solidFill>
          <a:latin typeface="微软雅黑" pitchFamily="34" charset="-122"/>
          <a:ea typeface="微软雅黑" pitchFamily="34" charset="-122"/>
        </a:defRPr>
      </a:lvl6pPr>
      <a:lvl7pPr marL="2344738" algn="l" rtl="0" fontAlgn="base">
        <a:spcBef>
          <a:spcPct val="0"/>
        </a:spcBef>
        <a:spcAft>
          <a:spcPct val="0"/>
        </a:spcAft>
        <a:defRPr sz="3000" b="1">
          <a:solidFill>
            <a:srgbClr val="C00000"/>
          </a:solidFill>
          <a:latin typeface="微软雅黑" pitchFamily="34" charset="-122"/>
          <a:ea typeface="微软雅黑" pitchFamily="34" charset="-122"/>
        </a:defRPr>
      </a:lvl7pPr>
      <a:lvl8pPr marL="2801938" algn="l" rtl="0" fontAlgn="base">
        <a:spcBef>
          <a:spcPct val="0"/>
        </a:spcBef>
        <a:spcAft>
          <a:spcPct val="0"/>
        </a:spcAft>
        <a:defRPr sz="3000" b="1">
          <a:solidFill>
            <a:srgbClr val="C00000"/>
          </a:solidFill>
          <a:latin typeface="微软雅黑" pitchFamily="34" charset="-122"/>
          <a:ea typeface="微软雅黑" pitchFamily="34" charset="-122"/>
        </a:defRPr>
      </a:lvl8pPr>
      <a:lvl9pPr marL="3259138" algn="l" rtl="0" fontAlgn="base">
        <a:spcBef>
          <a:spcPct val="0"/>
        </a:spcBef>
        <a:spcAft>
          <a:spcPct val="0"/>
        </a:spcAft>
        <a:defRPr sz="3000" b="1">
          <a:solidFill>
            <a:srgbClr val="C00000"/>
          </a:solidFill>
          <a:latin typeface="微软雅黑" pitchFamily="34" charset="-122"/>
          <a:ea typeface="微软雅黑" pitchFamily="34" charset="-122"/>
        </a:defRPr>
      </a:lvl9pPr>
    </p:titleStyle>
    <p:bodyStyle>
      <a:lvl1pPr marL="365125" indent="-365125" algn="l" rtl="0" eaLnBrk="0" fontAlgn="base" hangingPunct="0">
        <a:lnSpc>
          <a:spcPct val="110000"/>
        </a:lnSpc>
        <a:spcBef>
          <a:spcPct val="20000"/>
        </a:spcBef>
        <a:spcAft>
          <a:spcPct val="0"/>
        </a:spcAft>
        <a:buChar char="•"/>
        <a:defRPr sz="2400">
          <a:solidFill>
            <a:srgbClr val="953735"/>
          </a:solidFill>
          <a:latin typeface="+mn-lt"/>
          <a:ea typeface="+mn-ea"/>
          <a:cs typeface="+mn-cs"/>
        </a:defRPr>
      </a:lvl1pPr>
      <a:lvl2pPr marL="742950" indent="-285750" algn="l" rtl="0" eaLnBrk="0" fontAlgn="base" hangingPunct="0">
        <a:lnSpc>
          <a:spcPct val="110000"/>
        </a:lnSpc>
        <a:spcBef>
          <a:spcPct val="20000"/>
        </a:spcBef>
        <a:spcAft>
          <a:spcPct val="0"/>
        </a:spcAft>
        <a:buFont typeface="Arial" charset="0"/>
        <a:buChar char="–"/>
        <a:defRPr sz="2400">
          <a:solidFill>
            <a:srgbClr val="7F7F7F"/>
          </a:solidFill>
          <a:latin typeface="+mn-lt"/>
          <a:ea typeface="+mn-ea"/>
        </a:defRPr>
      </a:lvl2pPr>
      <a:lvl3pPr marL="11430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5pPr>
      <a:lvl6pPr marL="25146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6pPr>
      <a:lvl7pPr marL="29718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7pPr>
      <a:lvl8pPr marL="34290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8pPr>
      <a:lvl9pPr marL="38862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矩形 6"/>
          <p:cNvSpPr>
            <a:spLocks noChangeArrowheads="1"/>
          </p:cNvSpPr>
          <p:nvPr/>
        </p:nvSpPr>
        <p:spPr bwMode="auto">
          <a:xfrm>
            <a:off x="0" y="0"/>
            <a:ext cx="9144000" cy="6858000"/>
          </a:xfrm>
          <a:prstGeom prst="rect">
            <a:avLst/>
          </a:prstGeom>
          <a:gradFill rotWithShape="1">
            <a:gsLst>
              <a:gs pos="0">
                <a:srgbClr val="10253F"/>
              </a:gs>
              <a:gs pos="50000">
                <a:srgbClr val="17375E"/>
              </a:gs>
              <a:gs pos="100000">
                <a:srgbClr val="376092"/>
              </a:gs>
            </a:gsLst>
            <a:lin ang="18900000" scaled="1"/>
          </a:gradFill>
          <a:ln w="9525">
            <a:noFill/>
            <a:miter lim="800000"/>
            <a:headEnd/>
            <a:tailEnd/>
          </a:ln>
        </p:spPr>
        <p:txBody>
          <a:bodyPr anchor="ctr"/>
          <a:lstStyle/>
          <a:p>
            <a:pPr algn="ctr">
              <a:defRPr/>
            </a:pPr>
            <a:endParaRPr lang="zh-CN" altLang="en-US" sz="1800" b="0">
              <a:solidFill>
                <a:srgbClr val="FFFFFF"/>
              </a:solidFill>
              <a:latin typeface="Arial" pitchFamily="34" charset="0"/>
              <a:ea typeface="微软雅黑" pitchFamily="34" charset="-122"/>
            </a:endParaRPr>
          </a:p>
        </p:txBody>
      </p:sp>
      <p:sp>
        <p:nvSpPr>
          <p:cNvPr id="3075" name="圆角矩形 7"/>
          <p:cNvSpPr>
            <a:spLocks noChangeArrowheads="1"/>
          </p:cNvSpPr>
          <p:nvPr/>
        </p:nvSpPr>
        <p:spPr bwMode="auto">
          <a:xfrm>
            <a:off x="198438" y="1125538"/>
            <a:ext cx="8747125" cy="5543550"/>
          </a:xfrm>
          <a:prstGeom prst="roundRect">
            <a:avLst>
              <a:gd name="adj" fmla="val 2968"/>
            </a:avLst>
          </a:prstGeom>
          <a:solidFill>
            <a:schemeClr val="bg1"/>
          </a:solidFill>
          <a:ln w="9525">
            <a:noFill/>
            <a:round/>
            <a:headEnd/>
            <a:tailEnd/>
          </a:ln>
        </p:spPr>
        <p:txBody>
          <a:bodyPr anchor="ctr"/>
          <a:lstStyle/>
          <a:p>
            <a:pPr algn="ctr">
              <a:defRPr/>
            </a:pPr>
            <a:endParaRPr lang="zh-CN" altLang="en-US" sz="1800" b="0">
              <a:solidFill>
                <a:srgbClr val="FFFFFF"/>
              </a:solidFill>
              <a:latin typeface="Arial" pitchFamily="34" charset="0"/>
              <a:ea typeface="微软雅黑" pitchFamily="34" charset="-122"/>
            </a:endParaRPr>
          </a:p>
        </p:txBody>
      </p:sp>
      <p:pic>
        <p:nvPicPr>
          <p:cNvPr id="25604" name="Picture 2"/>
          <p:cNvPicPr>
            <a:picLocks noChangeAspect="1" noChangeArrowheads="1"/>
          </p:cNvPicPr>
          <p:nvPr/>
        </p:nvPicPr>
        <p:blipFill>
          <a:blip r:embed="rId13"/>
          <a:srcRect/>
          <a:stretch>
            <a:fillRect/>
          </a:stretch>
        </p:blipFill>
        <p:spPr bwMode="auto">
          <a:xfrm>
            <a:off x="395288" y="377825"/>
            <a:ext cx="1497012" cy="1495425"/>
          </a:xfrm>
          <a:prstGeom prst="rect">
            <a:avLst/>
          </a:prstGeom>
          <a:noFill/>
          <a:ln w="9525">
            <a:noFill/>
            <a:miter lim="800000"/>
            <a:headEnd/>
            <a:tailEnd/>
          </a:ln>
        </p:spPr>
      </p:pic>
      <p:pic>
        <p:nvPicPr>
          <p:cNvPr id="25605" name="图片 3"/>
          <p:cNvPicPr>
            <a:picLocks noChangeAspect="1" noChangeArrowheads="1"/>
          </p:cNvPicPr>
          <p:nvPr/>
        </p:nvPicPr>
        <p:blipFill>
          <a:blip r:embed="rId14"/>
          <a:srcRect/>
          <a:stretch>
            <a:fillRect/>
          </a:stretch>
        </p:blipFill>
        <p:spPr bwMode="auto">
          <a:xfrm>
            <a:off x="3986213" y="1427163"/>
            <a:ext cx="4953000" cy="4940300"/>
          </a:xfrm>
          <a:prstGeom prst="rect">
            <a:avLst/>
          </a:prstGeom>
          <a:noFill/>
          <a:ln w="9525">
            <a:noFill/>
            <a:miter lim="800000"/>
            <a:headEnd/>
            <a:tailEnd/>
          </a:ln>
        </p:spPr>
      </p:pic>
      <p:sp>
        <p:nvSpPr>
          <p:cNvPr id="25606" name="标题占位符 1"/>
          <p:cNvSpPr>
            <a:spLocks noGrp="1" noChangeArrowheads="1"/>
          </p:cNvSpPr>
          <p:nvPr>
            <p:ph type="title"/>
          </p:nvPr>
        </p:nvSpPr>
        <p:spPr bwMode="auto">
          <a:xfrm>
            <a:off x="457200" y="1196975"/>
            <a:ext cx="8229600" cy="5762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5607" name="文本占位符 2"/>
          <p:cNvSpPr>
            <a:spLocks noGrp="1" noChangeArrowheads="1"/>
          </p:cNvSpPr>
          <p:nvPr>
            <p:ph type="body" idx="1"/>
          </p:nvPr>
        </p:nvSpPr>
        <p:spPr bwMode="auto">
          <a:xfrm>
            <a:off x="457200" y="1873250"/>
            <a:ext cx="8229600" cy="45799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80" name="日期占位符 3"/>
          <p:cNvSpPr>
            <a:spLocks noGrp="1" noChangeArrowheads="1"/>
          </p:cNvSpPr>
          <p:nvPr>
            <p:ph type="dt" sz="half" idx="2"/>
          </p:nvPr>
        </p:nvSpPr>
        <p:spPr bwMode="auto">
          <a:xfrm>
            <a:off x="457200" y="6356350"/>
            <a:ext cx="2133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fld id="{329CABB0-0883-4E78-83DD-540A714F04B9}" type="datetimeFigureOut">
              <a:rPr lang="zh-CN" altLang="en-US"/>
              <a:pPr>
                <a:defRPr/>
              </a:pPr>
              <a:t>2014-10-3</a:t>
            </a:fld>
            <a:endParaRPr lang="en-US"/>
          </a:p>
        </p:txBody>
      </p:sp>
      <p:sp>
        <p:nvSpPr>
          <p:cNvPr id="3081"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endParaRPr lang="zh-CN" altLang="en-US"/>
          </a:p>
        </p:txBody>
      </p:sp>
      <p:sp>
        <p:nvSpPr>
          <p:cNvPr id="3082"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fld id="{B919124C-8637-4F3B-B773-C3196CCCF213}" type="slidenum">
              <a:rPr lang="zh-CN" alt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08" r:id="rId2"/>
    <p:sldLayoutId id="2147483707" r:id="rId3"/>
    <p:sldLayoutId id="2147483706" r:id="rId4"/>
    <p:sldLayoutId id="2147483705" r:id="rId5"/>
    <p:sldLayoutId id="2147483704" r:id="rId6"/>
    <p:sldLayoutId id="2147483703" r:id="rId7"/>
    <p:sldLayoutId id="2147483702" r:id="rId8"/>
    <p:sldLayoutId id="2147483701" r:id="rId9"/>
    <p:sldLayoutId id="2147483700" r:id="rId10"/>
    <p:sldLayoutId id="2147483699" r:id="rId11"/>
  </p:sldLayoutIdLst>
  <p:transition/>
  <p:txStyles>
    <p:titleStyle>
      <a:lvl1pPr marL="1430338" indent="-1430338" algn="l" rtl="0" eaLnBrk="0" fontAlgn="base" hangingPunct="0">
        <a:spcBef>
          <a:spcPct val="0"/>
        </a:spcBef>
        <a:spcAft>
          <a:spcPct val="0"/>
        </a:spcAft>
        <a:defRPr sz="3000" b="1">
          <a:solidFill>
            <a:srgbClr val="C00000"/>
          </a:solidFill>
          <a:latin typeface="+mj-lt"/>
          <a:ea typeface="+mj-ea"/>
          <a:cs typeface="微软雅黑"/>
        </a:defRPr>
      </a:lvl1pPr>
      <a:lvl2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2pPr>
      <a:lvl3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3pPr>
      <a:lvl4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4pPr>
      <a:lvl5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5pPr>
      <a:lvl6pPr marL="1887538" algn="l" rtl="0" fontAlgn="base">
        <a:spcBef>
          <a:spcPct val="0"/>
        </a:spcBef>
        <a:spcAft>
          <a:spcPct val="0"/>
        </a:spcAft>
        <a:defRPr sz="3000" b="1">
          <a:solidFill>
            <a:srgbClr val="C00000"/>
          </a:solidFill>
          <a:latin typeface="微软雅黑" pitchFamily="34" charset="-122"/>
          <a:ea typeface="微软雅黑" pitchFamily="34" charset="-122"/>
        </a:defRPr>
      </a:lvl6pPr>
      <a:lvl7pPr marL="2344738" algn="l" rtl="0" fontAlgn="base">
        <a:spcBef>
          <a:spcPct val="0"/>
        </a:spcBef>
        <a:spcAft>
          <a:spcPct val="0"/>
        </a:spcAft>
        <a:defRPr sz="3000" b="1">
          <a:solidFill>
            <a:srgbClr val="C00000"/>
          </a:solidFill>
          <a:latin typeface="微软雅黑" pitchFamily="34" charset="-122"/>
          <a:ea typeface="微软雅黑" pitchFamily="34" charset="-122"/>
        </a:defRPr>
      </a:lvl7pPr>
      <a:lvl8pPr marL="2801938" algn="l" rtl="0" fontAlgn="base">
        <a:spcBef>
          <a:spcPct val="0"/>
        </a:spcBef>
        <a:spcAft>
          <a:spcPct val="0"/>
        </a:spcAft>
        <a:defRPr sz="3000" b="1">
          <a:solidFill>
            <a:srgbClr val="C00000"/>
          </a:solidFill>
          <a:latin typeface="微软雅黑" pitchFamily="34" charset="-122"/>
          <a:ea typeface="微软雅黑" pitchFamily="34" charset="-122"/>
        </a:defRPr>
      </a:lvl8pPr>
      <a:lvl9pPr marL="3259138" algn="l" rtl="0" fontAlgn="base">
        <a:spcBef>
          <a:spcPct val="0"/>
        </a:spcBef>
        <a:spcAft>
          <a:spcPct val="0"/>
        </a:spcAft>
        <a:defRPr sz="3000" b="1">
          <a:solidFill>
            <a:srgbClr val="C00000"/>
          </a:solidFill>
          <a:latin typeface="微软雅黑" pitchFamily="34" charset="-122"/>
          <a:ea typeface="微软雅黑" pitchFamily="34" charset="-122"/>
        </a:defRPr>
      </a:lvl9pPr>
    </p:titleStyle>
    <p:bodyStyle>
      <a:lvl1pPr marL="365125" indent="-365125" algn="l" rtl="0" eaLnBrk="0" fontAlgn="base" hangingPunct="0">
        <a:lnSpc>
          <a:spcPct val="110000"/>
        </a:lnSpc>
        <a:spcBef>
          <a:spcPct val="20000"/>
        </a:spcBef>
        <a:spcAft>
          <a:spcPct val="0"/>
        </a:spcAft>
        <a:buChar char="•"/>
        <a:defRPr sz="2400">
          <a:solidFill>
            <a:srgbClr val="953735"/>
          </a:solidFill>
          <a:latin typeface="+mn-lt"/>
          <a:ea typeface="+mn-ea"/>
          <a:cs typeface="+mn-cs"/>
        </a:defRPr>
      </a:lvl1pPr>
      <a:lvl2pPr marL="742950" indent="-285750" algn="l" rtl="0" eaLnBrk="0" fontAlgn="base" hangingPunct="0">
        <a:lnSpc>
          <a:spcPct val="110000"/>
        </a:lnSpc>
        <a:spcBef>
          <a:spcPct val="20000"/>
        </a:spcBef>
        <a:spcAft>
          <a:spcPct val="0"/>
        </a:spcAft>
        <a:buFont typeface="Arial" charset="0"/>
        <a:buChar char="–"/>
        <a:defRPr sz="2400">
          <a:solidFill>
            <a:srgbClr val="7F7F7F"/>
          </a:solidFill>
          <a:latin typeface="+mn-lt"/>
          <a:ea typeface="+mn-ea"/>
        </a:defRPr>
      </a:lvl2pPr>
      <a:lvl3pPr marL="11430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5pPr>
      <a:lvl6pPr marL="25146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6pPr>
      <a:lvl7pPr marL="29718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7pPr>
      <a:lvl8pPr marL="34290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8pPr>
      <a:lvl9pPr marL="38862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矩形 6"/>
          <p:cNvSpPr>
            <a:spLocks noChangeArrowheads="1"/>
          </p:cNvSpPr>
          <p:nvPr/>
        </p:nvSpPr>
        <p:spPr bwMode="auto">
          <a:xfrm>
            <a:off x="0" y="0"/>
            <a:ext cx="9144000" cy="6858000"/>
          </a:xfrm>
          <a:prstGeom prst="rect">
            <a:avLst/>
          </a:prstGeom>
          <a:gradFill rotWithShape="1">
            <a:gsLst>
              <a:gs pos="0">
                <a:srgbClr val="10253F"/>
              </a:gs>
              <a:gs pos="50000">
                <a:srgbClr val="17375E"/>
              </a:gs>
              <a:gs pos="100000">
                <a:srgbClr val="376092"/>
              </a:gs>
            </a:gsLst>
            <a:lin ang="18900000" scaled="1"/>
          </a:gradFill>
          <a:ln w="9525">
            <a:noFill/>
            <a:miter lim="800000"/>
            <a:headEnd/>
            <a:tailEnd/>
          </a:ln>
        </p:spPr>
        <p:txBody>
          <a:bodyPr anchor="ctr"/>
          <a:lstStyle/>
          <a:p>
            <a:pPr algn="ctr">
              <a:defRPr/>
            </a:pPr>
            <a:endParaRPr lang="zh-CN" altLang="en-US" sz="1800" b="0">
              <a:solidFill>
                <a:srgbClr val="FFFFFF"/>
              </a:solidFill>
              <a:latin typeface="Arial" pitchFamily="34" charset="0"/>
              <a:ea typeface="微软雅黑" pitchFamily="34" charset="-122"/>
            </a:endParaRPr>
          </a:p>
        </p:txBody>
      </p:sp>
      <p:sp>
        <p:nvSpPr>
          <p:cNvPr id="4099" name="圆角矩形 7"/>
          <p:cNvSpPr>
            <a:spLocks noChangeArrowheads="1"/>
          </p:cNvSpPr>
          <p:nvPr/>
        </p:nvSpPr>
        <p:spPr bwMode="auto">
          <a:xfrm>
            <a:off x="198438" y="1125538"/>
            <a:ext cx="8747125" cy="5543550"/>
          </a:xfrm>
          <a:prstGeom prst="roundRect">
            <a:avLst>
              <a:gd name="adj" fmla="val 2968"/>
            </a:avLst>
          </a:prstGeom>
          <a:solidFill>
            <a:schemeClr val="bg1"/>
          </a:solidFill>
          <a:ln w="9525">
            <a:noFill/>
            <a:round/>
            <a:headEnd/>
            <a:tailEnd/>
          </a:ln>
        </p:spPr>
        <p:txBody>
          <a:bodyPr anchor="ctr"/>
          <a:lstStyle/>
          <a:p>
            <a:pPr algn="ctr">
              <a:defRPr/>
            </a:pPr>
            <a:endParaRPr lang="zh-CN" altLang="en-US" sz="1800" b="0">
              <a:solidFill>
                <a:srgbClr val="FFFFFF"/>
              </a:solidFill>
              <a:latin typeface="Arial" pitchFamily="34" charset="0"/>
              <a:ea typeface="微软雅黑" pitchFamily="34" charset="-122"/>
            </a:endParaRPr>
          </a:p>
        </p:txBody>
      </p:sp>
      <p:pic>
        <p:nvPicPr>
          <p:cNvPr id="37892" name="Picture 2"/>
          <p:cNvPicPr>
            <a:picLocks noChangeAspect="1" noChangeArrowheads="1"/>
          </p:cNvPicPr>
          <p:nvPr/>
        </p:nvPicPr>
        <p:blipFill>
          <a:blip r:embed="rId13"/>
          <a:srcRect/>
          <a:stretch>
            <a:fillRect/>
          </a:stretch>
        </p:blipFill>
        <p:spPr bwMode="auto">
          <a:xfrm>
            <a:off x="395288" y="377825"/>
            <a:ext cx="1497012" cy="1495425"/>
          </a:xfrm>
          <a:prstGeom prst="rect">
            <a:avLst/>
          </a:prstGeom>
          <a:noFill/>
          <a:ln w="9525">
            <a:noFill/>
            <a:miter lim="800000"/>
            <a:headEnd/>
            <a:tailEnd/>
          </a:ln>
        </p:spPr>
      </p:pic>
      <p:pic>
        <p:nvPicPr>
          <p:cNvPr id="37893" name="图片 3"/>
          <p:cNvPicPr>
            <a:picLocks noChangeAspect="1" noChangeArrowheads="1"/>
          </p:cNvPicPr>
          <p:nvPr/>
        </p:nvPicPr>
        <p:blipFill>
          <a:blip r:embed="rId14"/>
          <a:srcRect/>
          <a:stretch>
            <a:fillRect/>
          </a:stretch>
        </p:blipFill>
        <p:spPr bwMode="auto">
          <a:xfrm>
            <a:off x="3986213" y="1427163"/>
            <a:ext cx="4953000" cy="4940300"/>
          </a:xfrm>
          <a:prstGeom prst="rect">
            <a:avLst/>
          </a:prstGeom>
          <a:noFill/>
          <a:ln w="9525">
            <a:noFill/>
            <a:miter lim="800000"/>
            <a:headEnd/>
            <a:tailEnd/>
          </a:ln>
        </p:spPr>
      </p:pic>
      <p:sp>
        <p:nvSpPr>
          <p:cNvPr id="37894" name="标题占位符 1"/>
          <p:cNvSpPr>
            <a:spLocks noGrp="1" noChangeArrowheads="1"/>
          </p:cNvSpPr>
          <p:nvPr>
            <p:ph type="title"/>
          </p:nvPr>
        </p:nvSpPr>
        <p:spPr bwMode="auto">
          <a:xfrm>
            <a:off x="457200" y="1196975"/>
            <a:ext cx="8229600" cy="5762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7895" name="文本占位符 2"/>
          <p:cNvSpPr>
            <a:spLocks noGrp="1" noChangeArrowheads="1"/>
          </p:cNvSpPr>
          <p:nvPr>
            <p:ph type="body" idx="1"/>
          </p:nvPr>
        </p:nvSpPr>
        <p:spPr bwMode="auto">
          <a:xfrm>
            <a:off x="457200" y="1873250"/>
            <a:ext cx="8229600" cy="45799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4" name="日期占位符 3"/>
          <p:cNvSpPr>
            <a:spLocks noGrp="1" noChangeArrowheads="1"/>
          </p:cNvSpPr>
          <p:nvPr>
            <p:ph type="dt" sz="half" idx="2"/>
          </p:nvPr>
        </p:nvSpPr>
        <p:spPr bwMode="auto">
          <a:xfrm>
            <a:off x="457200" y="6356350"/>
            <a:ext cx="2133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fld id="{85CAC135-F8C4-4C66-B2C8-38006A9889E7}" type="datetimeFigureOut">
              <a:rPr lang="zh-CN" altLang="en-US"/>
              <a:pPr>
                <a:defRPr/>
              </a:pPr>
              <a:t>2014-10-3</a:t>
            </a:fld>
            <a:endParaRPr lang="en-US"/>
          </a:p>
        </p:txBody>
      </p:sp>
      <p:sp>
        <p:nvSpPr>
          <p:cNvPr id="4105"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endParaRPr lang="zh-CN" altLang="en-US"/>
          </a:p>
        </p:txBody>
      </p:sp>
      <p:sp>
        <p:nvSpPr>
          <p:cNvPr id="4106"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fld id="{D7CCE78C-1F58-4E39-B559-977B216129B5}" type="slidenum">
              <a:rPr lang="zh-CN" alt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0" r:id="rId1"/>
    <p:sldLayoutId id="2147483719" r:id="rId2"/>
    <p:sldLayoutId id="2147483718" r:id="rId3"/>
    <p:sldLayoutId id="2147483717" r:id="rId4"/>
    <p:sldLayoutId id="2147483716" r:id="rId5"/>
    <p:sldLayoutId id="2147483715" r:id="rId6"/>
    <p:sldLayoutId id="2147483714" r:id="rId7"/>
    <p:sldLayoutId id="2147483713" r:id="rId8"/>
    <p:sldLayoutId id="2147483712" r:id="rId9"/>
    <p:sldLayoutId id="2147483711" r:id="rId10"/>
    <p:sldLayoutId id="2147483710" r:id="rId11"/>
  </p:sldLayoutIdLst>
  <p:transition/>
  <p:txStyles>
    <p:titleStyle>
      <a:lvl1pPr marL="1430338" indent="-1430338" algn="l" rtl="0" eaLnBrk="0" fontAlgn="base" hangingPunct="0">
        <a:spcBef>
          <a:spcPct val="0"/>
        </a:spcBef>
        <a:spcAft>
          <a:spcPct val="0"/>
        </a:spcAft>
        <a:defRPr sz="3000" b="1">
          <a:solidFill>
            <a:srgbClr val="C00000"/>
          </a:solidFill>
          <a:latin typeface="+mj-lt"/>
          <a:ea typeface="+mj-ea"/>
          <a:cs typeface="微软雅黑"/>
        </a:defRPr>
      </a:lvl1pPr>
      <a:lvl2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2pPr>
      <a:lvl3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3pPr>
      <a:lvl4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4pPr>
      <a:lvl5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5pPr>
      <a:lvl6pPr marL="1887538" algn="l" rtl="0" fontAlgn="base">
        <a:spcBef>
          <a:spcPct val="0"/>
        </a:spcBef>
        <a:spcAft>
          <a:spcPct val="0"/>
        </a:spcAft>
        <a:defRPr sz="3000" b="1">
          <a:solidFill>
            <a:srgbClr val="C00000"/>
          </a:solidFill>
          <a:latin typeface="微软雅黑" pitchFamily="34" charset="-122"/>
          <a:ea typeface="微软雅黑" pitchFamily="34" charset="-122"/>
        </a:defRPr>
      </a:lvl6pPr>
      <a:lvl7pPr marL="2344738" algn="l" rtl="0" fontAlgn="base">
        <a:spcBef>
          <a:spcPct val="0"/>
        </a:spcBef>
        <a:spcAft>
          <a:spcPct val="0"/>
        </a:spcAft>
        <a:defRPr sz="3000" b="1">
          <a:solidFill>
            <a:srgbClr val="C00000"/>
          </a:solidFill>
          <a:latin typeface="微软雅黑" pitchFamily="34" charset="-122"/>
          <a:ea typeface="微软雅黑" pitchFamily="34" charset="-122"/>
        </a:defRPr>
      </a:lvl7pPr>
      <a:lvl8pPr marL="2801938" algn="l" rtl="0" fontAlgn="base">
        <a:spcBef>
          <a:spcPct val="0"/>
        </a:spcBef>
        <a:spcAft>
          <a:spcPct val="0"/>
        </a:spcAft>
        <a:defRPr sz="3000" b="1">
          <a:solidFill>
            <a:srgbClr val="C00000"/>
          </a:solidFill>
          <a:latin typeface="微软雅黑" pitchFamily="34" charset="-122"/>
          <a:ea typeface="微软雅黑" pitchFamily="34" charset="-122"/>
        </a:defRPr>
      </a:lvl8pPr>
      <a:lvl9pPr marL="3259138" algn="l" rtl="0" fontAlgn="base">
        <a:spcBef>
          <a:spcPct val="0"/>
        </a:spcBef>
        <a:spcAft>
          <a:spcPct val="0"/>
        </a:spcAft>
        <a:defRPr sz="3000" b="1">
          <a:solidFill>
            <a:srgbClr val="C00000"/>
          </a:solidFill>
          <a:latin typeface="微软雅黑" pitchFamily="34" charset="-122"/>
          <a:ea typeface="微软雅黑" pitchFamily="34" charset="-122"/>
        </a:defRPr>
      </a:lvl9pPr>
    </p:titleStyle>
    <p:bodyStyle>
      <a:lvl1pPr marL="365125" indent="-365125" algn="l" rtl="0" eaLnBrk="0" fontAlgn="base" hangingPunct="0">
        <a:lnSpc>
          <a:spcPct val="110000"/>
        </a:lnSpc>
        <a:spcBef>
          <a:spcPct val="20000"/>
        </a:spcBef>
        <a:spcAft>
          <a:spcPct val="0"/>
        </a:spcAft>
        <a:buChar char="•"/>
        <a:defRPr sz="2400">
          <a:solidFill>
            <a:srgbClr val="953735"/>
          </a:solidFill>
          <a:latin typeface="+mn-lt"/>
          <a:ea typeface="+mn-ea"/>
          <a:cs typeface="+mn-cs"/>
        </a:defRPr>
      </a:lvl1pPr>
      <a:lvl2pPr marL="742950" indent="-285750" algn="l" rtl="0" eaLnBrk="0" fontAlgn="base" hangingPunct="0">
        <a:lnSpc>
          <a:spcPct val="110000"/>
        </a:lnSpc>
        <a:spcBef>
          <a:spcPct val="20000"/>
        </a:spcBef>
        <a:spcAft>
          <a:spcPct val="0"/>
        </a:spcAft>
        <a:buFont typeface="Arial" charset="0"/>
        <a:buChar char="–"/>
        <a:defRPr sz="2400">
          <a:solidFill>
            <a:srgbClr val="7F7F7F"/>
          </a:solidFill>
          <a:latin typeface="+mn-lt"/>
          <a:ea typeface="+mn-ea"/>
        </a:defRPr>
      </a:lvl2pPr>
      <a:lvl3pPr marL="11430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5pPr>
      <a:lvl6pPr marL="25146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6pPr>
      <a:lvl7pPr marL="29718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7pPr>
      <a:lvl8pPr marL="34290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8pPr>
      <a:lvl9pPr marL="38862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矩形 6"/>
          <p:cNvSpPr>
            <a:spLocks noChangeArrowheads="1"/>
          </p:cNvSpPr>
          <p:nvPr/>
        </p:nvSpPr>
        <p:spPr bwMode="auto">
          <a:xfrm>
            <a:off x="0" y="0"/>
            <a:ext cx="9144000" cy="6858000"/>
          </a:xfrm>
          <a:prstGeom prst="rect">
            <a:avLst/>
          </a:prstGeom>
          <a:gradFill rotWithShape="1">
            <a:gsLst>
              <a:gs pos="0">
                <a:srgbClr val="10253F"/>
              </a:gs>
              <a:gs pos="50000">
                <a:srgbClr val="17375E"/>
              </a:gs>
              <a:gs pos="100000">
                <a:srgbClr val="376092"/>
              </a:gs>
            </a:gsLst>
            <a:lin ang="18900000" scaled="1"/>
          </a:gradFill>
          <a:ln w="9525">
            <a:noFill/>
            <a:miter lim="800000"/>
            <a:headEnd/>
            <a:tailEnd/>
          </a:ln>
        </p:spPr>
        <p:txBody>
          <a:bodyPr anchor="ctr"/>
          <a:lstStyle/>
          <a:p>
            <a:pPr algn="ctr">
              <a:defRPr/>
            </a:pPr>
            <a:endParaRPr lang="zh-CN" altLang="en-US" sz="1800" b="0">
              <a:solidFill>
                <a:srgbClr val="FFFFFF"/>
              </a:solidFill>
              <a:latin typeface="Arial" pitchFamily="34" charset="0"/>
              <a:ea typeface="微软雅黑" pitchFamily="34" charset="-122"/>
            </a:endParaRPr>
          </a:p>
        </p:txBody>
      </p:sp>
      <p:sp>
        <p:nvSpPr>
          <p:cNvPr id="5123" name="圆角矩形 7"/>
          <p:cNvSpPr>
            <a:spLocks noChangeArrowheads="1"/>
          </p:cNvSpPr>
          <p:nvPr/>
        </p:nvSpPr>
        <p:spPr bwMode="auto">
          <a:xfrm>
            <a:off x="198438" y="1125538"/>
            <a:ext cx="8747125" cy="5543550"/>
          </a:xfrm>
          <a:prstGeom prst="roundRect">
            <a:avLst>
              <a:gd name="adj" fmla="val 2968"/>
            </a:avLst>
          </a:prstGeom>
          <a:solidFill>
            <a:schemeClr val="bg1"/>
          </a:solidFill>
          <a:ln w="9525">
            <a:noFill/>
            <a:round/>
            <a:headEnd/>
            <a:tailEnd/>
          </a:ln>
        </p:spPr>
        <p:txBody>
          <a:bodyPr anchor="ctr"/>
          <a:lstStyle/>
          <a:p>
            <a:pPr algn="ctr">
              <a:defRPr/>
            </a:pPr>
            <a:endParaRPr lang="zh-CN" altLang="en-US" sz="1800" b="0">
              <a:solidFill>
                <a:srgbClr val="FFFFFF"/>
              </a:solidFill>
              <a:latin typeface="Arial" pitchFamily="34" charset="0"/>
              <a:ea typeface="微软雅黑" pitchFamily="34" charset="-122"/>
            </a:endParaRPr>
          </a:p>
        </p:txBody>
      </p:sp>
      <p:pic>
        <p:nvPicPr>
          <p:cNvPr id="50180" name="Picture 2"/>
          <p:cNvPicPr>
            <a:picLocks noChangeAspect="1" noChangeArrowheads="1"/>
          </p:cNvPicPr>
          <p:nvPr/>
        </p:nvPicPr>
        <p:blipFill>
          <a:blip r:embed="rId13"/>
          <a:srcRect/>
          <a:stretch>
            <a:fillRect/>
          </a:stretch>
        </p:blipFill>
        <p:spPr bwMode="auto">
          <a:xfrm>
            <a:off x="395288" y="377825"/>
            <a:ext cx="1497012" cy="1495425"/>
          </a:xfrm>
          <a:prstGeom prst="rect">
            <a:avLst/>
          </a:prstGeom>
          <a:noFill/>
          <a:ln w="9525">
            <a:noFill/>
            <a:miter lim="800000"/>
            <a:headEnd/>
            <a:tailEnd/>
          </a:ln>
        </p:spPr>
      </p:pic>
      <p:pic>
        <p:nvPicPr>
          <p:cNvPr id="50181" name="图片 3"/>
          <p:cNvPicPr>
            <a:picLocks noChangeAspect="1" noChangeArrowheads="1"/>
          </p:cNvPicPr>
          <p:nvPr/>
        </p:nvPicPr>
        <p:blipFill>
          <a:blip r:embed="rId14"/>
          <a:srcRect/>
          <a:stretch>
            <a:fillRect/>
          </a:stretch>
        </p:blipFill>
        <p:spPr bwMode="auto">
          <a:xfrm>
            <a:off x="3986213" y="1427163"/>
            <a:ext cx="4953000" cy="4940300"/>
          </a:xfrm>
          <a:prstGeom prst="rect">
            <a:avLst/>
          </a:prstGeom>
          <a:noFill/>
          <a:ln w="9525">
            <a:noFill/>
            <a:miter lim="800000"/>
            <a:headEnd/>
            <a:tailEnd/>
          </a:ln>
        </p:spPr>
      </p:pic>
      <p:sp>
        <p:nvSpPr>
          <p:cNvPr id="50182" name="标题占位符 1"/>
          <p:cNvSpPr>
            <a:spLocks noGrp="1" noChangeArrowheads="1"/>
          </p:cNvSpPr>
          <p:nvPr>
            <p:ph type="title"/>
          </p:nvPr>
        </p:nvSpPr>
        <p:spPr bwMode="auto">
          <a:xfrm>
            <a:off x="457200" y="1196975"/>
            <a:ext cx="8229600" cy="5762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0183" name="文本占位符 2"/>
          <p:cNvSpPr>
            <a:spLocks noGrp="1" noChangeArrowheads="1"/>
          </p:cNvSpPr>
          <p:nvPr>
            <p:ph type="body" idx="1"/>
          </p:nvPr>
        </p:nvSpPr>
        <p:spPr bwMode="auto">
          <a:xfrm>
            <a:off x="457200" y="1873250"/>
            <a:ext cx="8229600" cy="45799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128" name="日期占位符 3"/>
          <p:cNvSpPr>
            <a:spLocks noGrp="1" noChangeArrowheads="1"/>
          </p:cNvSpPr>
          <p:nvPr>
            <p:ph type="dt" sz="half" idx="2"/>
          </p:nvPr>
        </p:nvSpPr>
        <p:spPr bwMode="auto">
          <a:xfrm>
            <a:off x="457200" y="6356350"/>
            <a:ext cx="2133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fld id="{BE56D2E7-8535-4DD3-97B4-2246339A7A59}" type="datetimeFigureOut">
              <a:rPr lang="zh-CN" altLang="en-US"/>
              <a:pPr>
                <a:defRPr/>
              </a:pPr>
              <a:t>2014-10-3</a:t>
            </a:fld>
            <a:endParaRPr lang="en-US"/>
          </a:p>
        </p:txBody>
      </p:sp>
      <p:sp>
        <p:nvSpPr>
          <p:cNvPr id="5129"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endParaRPr lang="zh-CN" altLang="en-US"/>
          </a:p>
        </p:txBody>
      </p:sp>
      <p:sp>
        <p:nvSpPr>
          <p:cNvPr id="5130"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800" b="0">
                <a:solidFill>
                  <a:srgbClr val="000000"/>
                </a:solidFill>
                <a:latin typeface="Calibri" pitchFamily="34" charset="0"/>
                <a:ea typeface="宋体" pitchFamily="2" charset="-122"/>
              </a:defRPr>
            </a:lvl1pPr>
          </a:lstStyle>
          <a:p>
            <a:pPr>
              <a:defRPr/>
            </a:pPr>
            <a:fld id="{B0A01FD7-1526-4AC0-90B6-F9792D1F2118}" type="slidenum">
              <a:rPr lang="zh-CN" alt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31" r:id="rId1"/>
    <p:sldLayoutId id="2147483730" r:id="rId2"/>
    <p:sldLayoutId id="2147483729" r:id="rId3"/>
    <p:sldLayoutId id="2147483728" r:id="rId4"/>
    <p:sldLayoutId id="2147483727" r:id="rId5"/>
    <p:sldLayoutId id="2147483726" r:id="rId6"/>
    <p:sldLayoutId id="2147483725" r:id="rId7"/>
    <p:sldLayoutId id="2147483724" r:id="rId8"/>
    <p:sldLayoutId id="2147483723" r:id="rId9"/>
    <p:sldLayoutId id="2147483722" r:id="rId10"/>
    <p:sldLayoutId id="2147483721" r:id="rId11"/>
  </p:sldLayoutIdLst>
  <p:transition spd="med">
    <p:blinds dir="vert"/>
  </p:transition>
  <p:txStyles>
    <p:titleStyle>
      <a:lvl1pPr marL="1430338" indent="-1430338" algn="l" rtl="0" eaLnBrk="0" fontAlgn="base" hangingPunct="0">
        <a:spcBef>
          <a:spcPct val="0"/>
        </a:spcBef>
        <a:spcAft>
          <a:spcPct val="0"/>
        </a:spcAft>
        <a:defRPr sz="3000" b="1">
          <a:solidFill>
            <a:srgbClr val="C00000"/>
          </a:solidFill>
          <a:latin typeface="+mj-lt"/>
          <a:ea typeface="+mj-ea"/>
          <a:cs typeface="微软雅黑"/>
        </a:defRPr>
      </a:lvl1pPr>
      <a:lvl2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2pPr>
      <a:lvl3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3pPr>
      <a:lvl4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4pPr>
      <a:lvl5pPr marL="1430338" indent="-1430338" algn="l" rtl="0" eaLnBrk="0" fontAlgn="base" hangingPunct="0">
        <a:spcBef>
          <a:spcPct val="0"/>
        </a:spcBef>
        <a:spcAft>
          <a:spcPct val="0"/>
        </a:spcAft>
        <a:defRPr sz="3000" b="1">
          <a:solidFill>
            <a:srgbClr val="C00000"/>
          </a:solidFill>
          <a:latin typeface="微软雅黑" pitchFamily="34" charset="-122"/>
          <a:ea typeface="微软雅黑" pitchFamily="34" charset="-122"/>
          <a:cs typeface="微软雅黑"/>
        </a:defRPr>
      </a:lvl5pPr>
      <a:lvl6pPr marL="1887538" algn="l" rtl="0" fontAlgn="base">
        <a:spcBef>
          <a:spcPct val="0"/>
        </a:spcBef>
        <a:spcAft>
          <a:spcPct val="0"/>
        </a:spcAft>
        <a:defRPr sz="3000" b="1">
          <a:solidFill>
            <a:srgbClr val="C00000"/>
          </a:solidFill>
          <a:latin typeface="微软雅黑" pitchFamily="34" charset="-122"/>
          <a:ea typeface="微软雅黑" pitchFamily="34" charset="-122"/>
        </a:defRPr>
      </a:lvl6pPr>
      <a:lvl7pPr marL="2344738" algn="l" rtl="0" fontAlgn="base">
        <a:spcBef>
          <a:spcPct val="0"/>
        </a:spcBef>
        <a:spcAft>
          <a:spcPct val="0"/>
        </a:spcAft>
        <a:defRPr sz="3000" b="1">
          <a:solidFill>
            <a:srgbClr val="C00000"/>
          </a:solidFill>
          <a:latin typeface="微软雅黑" pitchFamily="34" charset="-122"/>
          <a:ea typeface="微软雅黑" pitchFamily="34" charset="-122"/>
        </a:defRPr>
      </a:lvl7pPr>
      <a:lvl8pPr marL="2801938" algn="l" rtl="0" fontAlgn="base">
        <a:spcBef>
          <a:spcPct val="0"/>
        </a:spcBef>
        <a:spcAft>
          <a:spcPct val="0"/>
        </a:spcAft>
        <a:defRPr sz="3000" b="1">
          <a:solidFill>
            <a:srgbClr val="C00000"/>
          </a:solidFill>
          <a:latin typeface="微软雅黑" pitchFamily="34" charset="-122"/>
          <a:ea typeface="微软雅黑" pitchFamily="34" charset="-122"/>
        </a:defRPr>
      </a:lvl8pPr>
      <a:lvl9pPr marL="3259138" algn="l" rtl="0" fontAlgn="base">
        <a:spcBef>
          <a:spcPct val="0"/>
        </a:spcBef>
        <a:spcAft>
          <a:spcPct val="0"/>
        </a:spcAft>
        <a:defRPr sz="3000" b="1">
          <a:solidFill>
            <a:srgbClr val="C00000"/>
          </a:solidFill>
          <a:latin typeface="微软雅黑" pitchFamily="34" charset="-122"/>
          <a:ea typeface="微软雅黑" pitchFamily="34" charset="-122"/>
        </a:defRPr>
      </a:lvl9pPr>
    </p:titleStyle>
    <p:bodyStyle>
      <a:lvl1pPr marL="365125" indent="-365125" algn="l" rtl="0" eaLnBrk="0" fontAlgn="base" hangingPunct="0">
        <a:lnSpc>
          <a:spcPct val="110000"/>
        </a:lnSpc>
        <a:spcBef>
          <a:spcPct val="20000"/>
        </a:spcBef>
        <a:spcAft>
          <a:spcPct val="0"/>
        </a:spcAft>
        <a:buChar char="•"/>
        <a:defRPr sz="2400">
          <a:solidFill>
            <a:srgbClr val="953735"/>
          </a:solidFill>
          <a:latin typeface="+mn-lt"/>
          <a:ea typeface="+mn-ea"/>
          <a:cs typeface="+mn-cs"/>
        </a:defRPr>
      </a:lvl1pPr>
      <a:lvl2pPr marL="742950" indent="-285750" algn="l" rtl="0" eaLnBrk="0" fontAlgn="base" hangingPunct="0">
        <a:lnSpc>
          <a:spcPct val="110000"/>
        </a:lnSpc>
        <a:spcBef>
          <a:spcPct val="20000"/>
        </a:spcBef>
        <a:spcAft>
          <a:spcPct val="0"/>
        </a:spcAft>
        <a:buFont typeface="Arial" charset="0"/>
        <a:buChar char="–"/>
        <a:defRPr sz="2400">
          <a:solidFill>
            <a:srgbClr val="7F7F7F"/>
          </a:solidFill>
          <a:latin typeface="+mn-lt"/>
          <a:ea typeface="+mn-ea"/>
        </a:defRPr>
      </a:lvl2pPr>
      <a:lvl3pPr marL="11430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3pPr>
      <a:lvl4pPr marL="16002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lnSpc>
          <a:spcPct val="110000"/>
        </a:lnSpc>
        <a:spcBef>
          <a:spcPct val="20000"/>
        </a:spcBef>
        <a:spcAft>
          <a:spcPct val="0"/>
        </a:spcAft>
        <a:buFont typeface="Arial" charset="0"/>
        <a:buChar char="»"/>
        <a:defRPr sz="2000">
          <a:solidFill>
            <a:schemeClr val="tx1"/>
          </a:solidFill>
          <a:latin typeface="+mn-lt"/>
          <a:ea typeface="+mn-ea"/>
        </a:defRPr>
      </a:lvl5pPr>
      <a:lvl6pPr marL="25146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6pPr>
      <a:lvl7pPr marL="29718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7pPr>
      <a:lvl8pPr marL="34290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8pPr>
      <a:lvl9pPr marL="3886200" indent="-228600" algn="l" rtl="0" fontAlgn="base">
        <a:lnSpc>
          <a:spcPct val="110000"/>
        </a:lnSpc>
        <a:spcBef>
          <a:spcPct val="200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0.xml"/><Relationship Id="rId1" Type="http://schemas.openxmlformats.org/officeDocument/2006/relationships/vmlDrawing" Target="../drawings/vmlDrawing1.v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0.xml"/><Relationship Id="rId1" Type="http://schemas.openxmlformats.org/officeDocument/2006/relationships/vmlDrawing" Target="../drawings/vmlDrawing2.v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0.xml"/><Relationship Id="rId1" Type="http://schemas.openxmlformats.org/officeDocument/2006/relationships/vmlDrawing" Target="../drawings/vmlDrawing3.v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ags" Target="../tags/tag2.xml"/></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0.xml"/><Relationship Id="rId4" Type="http://schemas.openxmlformats.org/officeDocument/2006/relationships/image" Target="../media/image2.png"/></Relationships>
</file>

<file path=ppt/slides/_rels/slide5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4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34.png"/><Relationship Id="rId18" Type="http://schemas.openxmlformats.org/officeDocument/2006/relationships/image" Target="../media/image39.emf"/><Relationship Id="rId3" Type="http://schemas.openxmlformats.org/officeDocument/2006/relationships/image" Target="../media/image24.emf"/><Relationship Id="rId7" Type="http://schemas.openxmlformats.org/officeDocument/2006/relationships/image" Target="../media/image28.emf"/><Relationship Id="rId12" Type="http://schemas.openxmlformats.org/officeDocument/2006/relationships/image" Target="../media/image33.png"/><Relationship Id="rId17" Type="http://schemas.openxmlformats.org/officeDocument/2006/relationships/image" Target="../media/image38.emf"/><Relationship Id="rId2" Type="http://schemas.openxmlformats.org/officeDocument/2006/relationships/image" Target="../media/image23.png"/><Relationship Id="rId16" Type="http://schemas.openxmlformats.org/officeDocument/2006/relationships/image" Target="../media/image37.emf"/><Relationship Id="rId1" Type="http://schemas.openxmlformats.org/officeDocument/2006/relationships/slideLayout" Target="../slideLayouts/slideLayout40.xml"/><Relationship Id="rId6" Type="http://schemas.openxmlformats.org/officeDocument/2006/relationships/image" Target="../media/image27.emf"/><Relationship Id="rId11" Type="http://schemas.openxmlformats.org/officeDocument/2006/relationships/image" Target="../media/image32.png"/><Relationship Id="rId5" Type="http://schemas.openxmlformats.org/officeDocument/2006/relationships/image" Target="../media/image26.emf"/><Relationship Id="rId15" Type="http://schemas.openxmlformats.org/officeDocument/2006/relationships/image" Target="../media/image36.emf"/><Relationship Id="rId10" Type="http://schemas.openxmlformats.org/officeDocument/2006/relationships/image" Target="../media/image31.emf"/><Relationship Id="rId19" Type="http://schemas.openxmlformats.org/officeDocument/2006/relationships/image" Target="../media/image40.emf"/><Relationship Id="rId4" Type="http://schemas.openxmlformats.org/officeDocument/2006/relationships/image" Target="../media/image25.emf"/><Relationship Id="rId9" Type="http://schemas.openxmlformats.org/officeDocument/2006/relationships/image" Target="../media/image30.emf"/><Relationship Id="rId14" Type="http://schemas.openxmlformats.org/officeDocument/2006/relationships/image" Target="../media/image35.emf"/></Relationships>
</file>

<file path=ppt/slides/_rels/slide6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40.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6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0.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6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1.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jpeg"/><Relationship Id="rId1" Type="http://schemas.openxmlformats.org/officeDocument/2006/relationships/slideLayout" Target="../slideLayouts/slideLayout40.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7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0.xml"/></Relationships>
</file>

<file path=ppt/slides/_rels/slide7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0.xml"/></Relationships>
</file>

<file path=ppt/slides/_rels/slide7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40.xml"/></Relationships>
</file>

<file path=ppt/slides/_rels/slide7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0.xml"/></Relationships>
</file>

<file path=ppt/slides/_rels/slide7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0.xml"/></Relationships>
</file>

<file path=ppt/slides/_rels/slide7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0.xml"/></Relationships>
</file>

<file path=ppt/slides/_rels/slide7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0.xml"/></Relationships>
</file>

<file path=ppt/slides/_rels/slide79.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jpeg"/><Relationship Id="rId7" Type="http://schemas.openxmlformats.org/officeDocument/2006/relationships/image" Target="../media/image69.png"/><Relationship Id="rId2" Type="http://schemas.openxmlformats.org/officeDocument/2006/relationships/image" Target="../media/image64.jpeg"/><Relationship Id="rId1" Type="http://schemas.openxmlformats.org/officeDocument/2006/relationships/slideLayout" Target="../slideLayouts/slideLayout29.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9" Type="http://schemas.openxmlformats.org/officeDocument/2006/relationships/image" Target="../media/image7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9.xml"/></Relationships>
</file>

<file path=ppt/slides/_rels/slide8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9.xml"/></Relationships>
</file>

<file path=ppt/slides/_rels/slide8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4.xml"/></Relationships>
</file>

<file path=ppt/slides/_rels/slide8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4.xml"/></Relationships>
</file>

<file path=ppt/slides/_rels/slide8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9.xml"/><Relationship Id="rId4" Type="http://schemas.openxmlformats.org/officeDocument/2006/relationships/image" Target="../media/image81.png"/></Relationships>
</file>

<file path=ppt/slides/_rels/slide8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18.xml"/><Relationship Id="rId5" Type="http://schemas.openxmlformats.org/officeDocument/2006/relationships/image" Target="../media/image85.jpeg"/><Relationship Id="rId4" Type="http://schemas.openxmlformats.org/officeDocument/2006/relationships/image" Target="../media/image8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8.xml"/><Relationship Id="rId5" Type="http://schemas.openxmlformats.org/officeDocument/2006/relationships/image" Target="../media/image89.png"/><Relationship Id="rId4" Type="http://schemas.openxmlformats.org/officeDocument/2006/relationships/image" Target="../media/image88.png"/></Relationships>
</file>

<file path=ppt/slides/_rels/slide9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18.xml"/><Relationship Id="rId5" Type="http://schemas.openxmlformats.org/officeDocument/2006/relationships/image" Target="../media/image93.png"/><Relationship Id="rId4" Type="http://schemas.openxmlformats.org/officeDocument/2006/relationships/image" Target="../media/image92.jpeg"/></Relationships>
</file>

<file path=ppt/slides/_rels/slide92.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jpeg"/><Relationship Id="rId7" Type="http://schemas.openxmlformats.org/officeDocument/2006/relationships/image" Target="../media/image99.jpeg"/><Relationship Id="rId2" Type="http://schemas.openxmlformats.org/officeDocument/2006/relationships/image" Target="../media/image94.jpeg"/><Relationship Id="rId1" Type="http://schemas.openxmlformats.org/officeDocument/2006/relationships/slideLayout" Target="../slideLayouts/slideLayout18.xml"/><Relationship Id="rId6" Type="http://schemas.openxmlformats.org/officeDocument/2006/relationships/image" Target="../media/image98.jpeg"/><Relationship Id="rId5" Type="http://schemas.openxmlformats.org/officeDocument/2006/relationships/image" Target="../media/image97.png"/><Relationship Id="rId4" Type="http://schemas.openxmlformats.org/officeDocument/2006/relationships/image" Target="../media/image96.png"/></Relationships>
</file>

<file path=ppt/slides/_rels/slide9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9.xml"/><Relationship Id="rId4" Type="http://schemas.openxmlformats.org/officeDocument/2006/relationships/image" Target="../media/image103.png"/></Relationships>
</file>

<file path=ppt/slides/_rels/slide9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eg"/><Relationship Id="rId1" Type="http://schemas.openxmlformats.org/officeDocument/2006/relationships/slideLayout" Target="../slideLayouts/slideLayout18.xml"/><Relationship Id="rId4" Type="http://schemas.openxmlformats.org/officeDocument/2006/relationships/image" Target="../media/image106.jpeg"/></Relationships>
</file>

<file path=ppt/slides/_rels/slide95.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副标题 2"/>
          <p:cNvSpPr>
            <a:spLocks noGrp="1"/>
          </p:cNvSpPr>
          <p:nvPr>
            <p:ph type="subTitle" idx="4294967295"/>
          </p:nvPr>
        </p:nvSpPr>
        <p:spPr>
          <a:xfrm>
            <a:off x="120650" y="3848100"/>
            <a:ext cx="8643938" cy="2822575"/>
          </a:xfrm>
        </p:spPr>
        <p:txBody>
          <a:bodyPr/>
          <a:lstStyle/>
          <a:p>
            <a:pPr marL="0" indent="0" algn="ctr" eaLnBrk="1" hangingPunct="1">
              <a:buFontTx/>
              <a:buNone/>
            </a:pPr>
            <a:endParaRPr lang="en-US" altLang="zh-CN" smtClean="0">
              <a:solidFill>
                <a:srgbClr val="898989"/>
              </a:solidFill>
            </a:endParaRPr>
          </a:p>
          <a:p>
            <a:pPr marL="0" indent="0" algn="ctr" eaLnBrk="1" hangingPunct="1">
              <a:lnSpc>
                <a:spcPct val="130000"/>
              </a:lnSpc>
              <a:buFontTx/>
              <a:buNone/>
            </a:pPr>
            <a:r>
              <a:rPr lang="zh-CN" altLang="en-US" sz="2000" smtClean="0">
                <a:solidFill>
                  <a:srgbClr val="376092"/>
                </a:solidFill>
                <a:latin typeface="Times New Roman" pitchFamily="18" charset="0"/>
                <a:ea typeface="微软雅黑"/>
                <a:cs typeface="微软雅黑"/>
              </a:rPr>
              <a:t>南京工程学院 李建启</a:t>
            </a:r>
            <a:endParaRPr lang="en-US" altLang="zh-CN" sz="2000" smtClean="0">
              <a:solidFill>
                <a:srgbClr val="376092"/>
              </a:solidFill>
              <a:latin typeface="Times New Roman" pitchFamily="18" charset="0"/>
              <a:ea typeface="微软雅黑"/>
              <a:cs typeface="微软雅黑"/>
            </a:endParaRPr>
          </a:p>
          <a:p>
            <a:pPr marL="0" indent="0" eaLnBrk="1" hangingPunct="1">
              <a:lnSpc>
                <a:spcPct val="130000"/>
              </a:lnSpc>
              <a:buFontTx/>
              <a:buNone/>
            </a:pPr>
            <a:r>
              <a:rPr lang="en-US" altLang="zh-CN" sz="2000" smtClean="0">
                <a:solidFill>
                  <a:srgbClr val="376092"/>
                </a:solidFill>
                <a:latin typeface="Times New Roman" pitchFamily="18" charset="0"/>
                <a:ea typeface="微软雅黑"/>
                <a:cs typeface="微软雅黑"/>
              </a:rPr>
              <a:t>                                                2014</a:t>
            </a:r>
            <a:r>
              <a:rPr lang="zh-CN" altLang="en-US" sz="2000" smtClean="0">
                <a:solidFill>
                  <a:srgbClr val="376092"/>
                </a:solidFill>
                <a:latin typeface="Times New Roman" pitchFamily="18" charset="0"/>
                <a:ea typeface="微软雅黑"/>
                <a:cs typeface="微软雅黑"/>
              </a:rPr>
              <a:t>年</a:t>
            </a:r>
            <a:r>
              <a:rPr lang="en-US" altLang="zh-CN" sz="2000" smtClean="0">
                <a:solidFill>
                  <a:srgbClr val="376092"/>
                </a:solidFill>
                <a:latin typeface="Times New Roman" pitchFamily="18" charset="0"/>
                <a:ea typeface="微软雅黑"/>
                <a:cs typeface="微软雅黑"/>
              </a:rPr>
              <a:t>12</a:t>
            </a:r>
            <a:r>
              <a:rPr lang="zh-CN" altLang="en-US" sz="2000" smtClean="0">
                <a:solidFill>
                  <a:srgbClr val="376092"/>
                </a:solidFill>
                <a:latin typeface="Times New Roman" pitchFamily="18" charset="0"/>
                <a:ea typeface="微软雅黑"/>
                <a:cs typeface="微软雅黑"/>
              </a:rPr>
              <a:t>月  吉林长春</a:t>
            </a:r>
            <a:endParaRPr lang="en-US" sz="2000" smtClean="0">
              <a:solidFill>
                <a:srgbClr val="376092"/>
              </a:solidFill>
              <a:latin typeface="Times New Roman" pitchFamily="18" charset="0"/>
              <a:ea typeface="微软雅黑"/>
              <a:cs typeface="微软雅黑"/>
            </a:endParaRPr>
          </a:p>
          <a:p>
            <a:pPr marL="0" indent="0" eaLnBrk="1" hangingPunct="1">
              <a:lnSpc>
                <a:spcPct val="130000"/>
              </a:lnSpc>
              <a:buFontTx/>
              <a:buNone/>
            </a:pPr>
            <a:r>
              <a:rPr lang="en-US" sz="2000" smtClean="0">
                <a:solidFill>
                  <a:srgbClr val="376092"/>
                </a:solidFill>
                <a:latin typeface="Times New Roman" pitchFamily="18" charset="0"/>
                <a:ea typeface="微软雅黑"/>
                <a:cs typeface="微软雅黑"/>
              </a:rPr>
              <a:t>                                                                                             </a:t>
            </a:r>
            <a:r>
              <a:rPr lang="en-US" altLang="zh-CN" sz="2000" smtClean="0">
                <a:solidFill>
                  <a:srgbClr val="376092"/>
                </a:solidFill>
                <a:latin typeface="Times New Roman" pitchFamily="18" charset="0"/>
                <a:ea typeface="微软雅黑"/>
                <a:cs typeface="微软雅黑"/>
              </a:rPr>
              <a:t>Email:Lijq@njit.edu.c</a:t>
            </a:r>
          </a:p>
          <a:p>
            <a:pPr marL="0" indent="0" eaLnBrk="1" hangingPunct="1">
              <a:lnSpc>
                <a:spcPct val="130000"/>
              </a:lnSpc>
              <a:buFontTx/>
              <a:buNone/>
            </a:pPr>
            <a:r>
              <a:rPr lang="zh-CN" altLang="en-US" sz="2000" smtClean="0">
                <a:solidFill>
                  <a:srgbClr val="376092"/>
                </a:solidFill>
                <a:latin typeface="Times New Roman" pitchFamily="18" charset="0"/>
                <a:ea typeface="微软雅黑"/>
                <a:cs typeface="微软雅黑"/>
              </a:rPr>
              <a:t>                                                                                             电话：</a:t>
            </a:r>
            <a:r>
              <a:rPr lang="en-US" altLang="zh-CN" sz="2000" smtClean="0">
                <a:solidFill>
                  <a:srgbClr val="376092"/>
                </a:solidFill>
                <a:latin typeface="Times New Roman" pitchFamily="18" charset="0"/>
                <a:ea typeface="微软雅黑"/>
                <a:cs typeface="微软雅黑"/>
              </a:rPr>
              <a:t>13776670886</a:t>
            </a:r>
          </a:p>
          <a:p>
            <a:pPr marL="0" indent="0" algn="ctr" eaLnBrk="1" hangingPunct="1">
              <a:lnSpc>
                <a:spcPct val="130000"/>
              </a:lnSpc>
              <a:buFontTx/>
              <a:buNone/>
            </a:pPr>
            <a:endParaRPr lang="en-US" altLang="zh-CN" sz="2000" smtClean="0">
              <a:solidFill>
                <a:srgbClr val="898989"/>
              </a:solidFill>
              <a:latin typeface="Times New Roman" pitchFamily="18" charset="0"/>
              <a:ea typeface="微软雅黑"/>
              <a:cs typeface="微软雅黑"/>
            </a:endParaRPr>
          </a:p>
          <a:p>
            <a:pPr marL="0" indent="0" algn="ctr" eaLnBrk="1" hangingPunct="1">
              <a:buFontTx/>
              <a:buNone/>
            </a:pPr>
            <a:endParaRPr lang="zh-CN" altLang="en-US" sz="2000" smtClean="0">
              <a:solidFill>
                <a:srgbClr val="898989"/>
              </a:solidFill>
              <a:latin typeface="Times New Roman" pitchFamily="18" charset="0"/>
              <a:ea typeface="微软雅黑"/>
              <a:cs typeface="微软雅黑"/>
            </a:endParaRPr>
          </a:p>
        </p:txBody>
      </p:sp>
      <p:sp>
        <p:nvSpPr>
          <p:cNvPr id="7171" name="Text Box 3"/>
          <p:cNvSpPr txBox="1">
            <a:spLocks noChangeArrowheads="1"/>
          </p:cNvSpPr>
          <p:nvPr/>
        </p:nvSpPr>
        <p:spPr bwMode="auto">
          <a:xfrm>
            <a:off x="642938" y="2541588"/>
            <a:ext cx="8072437" cy="64611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50000"/>
              </a:spcBef>
              <a:defRPr/>
            </a:pPr>
            <a:r>
              <a:rPr lang="zh-CN" altLang="en-US" sz="3600" dirty="0">
                <a:solidFill>
                  <a:srgbClr val="800000"/>
                </a:solidFill>
              </a:rPr>
              <a:t>应用型</a:t>
            </a:r>
            <a:r>
              <a:rPr lang="zh-CN" altLang="en-US" sz="3600" dirty="0">
                <a:solidFill>
                  <a:srgbClr val="800000"/>
                </a:solidFill>
              </a:rPr>
              <a:t>本科</a:t>
            </a:r>
            <a:r>
              <a:rPr lang="zh-CN" altLang="en-US" sz="3600" dirty="0">
                <a:solidFill>
                  <a:srgbClr val="800000"/>
                </a:solidFill>
              </a:rPr>
              <a:t>教育</a:t>
            </a:r>
            <a:r>
              <a:rPr lang="zh-CN" altLang="en-US" sz="3600" dirty="0">
                <a:solidFill>
                  <a:srgbClr val="800000"/>
                </a:solidFill>
              </a:rPr>
              <a:t>的内涵</a:t>
            </a:r>
            <a:r>
              <a:rPr lang="zh-CN" altLang="en-US" sz="3600" dirty="0">
                <a:solidFill>
                  <a:srgbClr val="800000"/>
                </a:solidFill>
              </a:rPr>
              <a:t>与教学改革</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788988" y="1744663"/>
            <a:ext cx="6705600" cy="427037"/>
          </a:xfrm>
          <a:prstGeom prst="rect">
            <a:avLst/>
          </a:prstGeom>
          <a:noFill/>
          <a:ln w="9525">
            <a:noFill/>
            <a:miter lim="800000"/>
            <a:headEnd/>
            <a:tailEnd/>
          </a:ln>
        </p:spPr>
        <p:txBody>
          <a:bodyPr>
            <a:spAutoFit/>
          </a:bodyPr>
          <a:lstStyle/>
          <a:p>
            <a:pPr eaLnBrk="0" hangingPunct="0">
              <a:spcBef>
                <a:spcPct val="50000"/>
              </a:spcBef>
              <a:defRPr/>
            </a:pPr>
            <a:r>
              <a:rPr lang="en-US" altLang="zh-CN" b="0" dirty="0">
                <a:solidFill>
                  <a:srgbClr val="800000"/>
                </a:solidFill>
                <a:latin typeface="楷体"/>
                <a:ea typeface="楷体"/>
              </a:rPr>
              <a:t>◇ </a:t>
            </a:r>
            <a:r>
              <a:rPr lang="zh-CN" altLang="en-US" b="0" dirty="0">
                <a:solidFill>
                  <a:schemeClr val="tx2"/>
                </a:solidFill>
                <a:latin typeface="Times New Roman" pitchFamily="18" charset="0"/>
                <a:ea typeface="+mj-ea"/>
                <a:cs typeface="Times New Roman" pitchFamily="18" charset="0"/>
              </a:rPr>
              <a:t>促进</a:t>
            </a:r>
            <a:r>
              <a:rPr lang="zh-CN" altLang="en-US" b="0" dirty="0">
                <a:solidFill>
                  <a:schemeClr val="tx2"/>
                </a:solidFill>
                <a:latin typeface="Times New Roman" pitchFamily="18" charset="0"/>
                <a:ea typeface="+mj-ea"/>
                <a:cs typeface="Times New Roman" pitchFamily="18" charset="0"/>
              </a:rPr>
              <a:t>了我国人才培养</a:t>
            </a:r>
            <a:r>
              <a:rPr lang="zh-CN" altLang="en-US" b="0" dirty="0">
                <a:solidFill>
                  <a:schemeClr val="tx2"/>
                </a:solidFill>
                <a:latin typeface="Times New Roman" pitchFamily="18" charset="0"/>
                <a:ea typeface="+mj-ea"/>
                <a:cs typeface="Times New Roman" pitchFamily="18" charset="0"/>
              </a:rPr>
              <a:t>结构转型</a:t>
            </a:r>
            <a:endParaRPr lang="zh-CN" altLang="en-US" b="0" dirty="0">
              <a:solidFill>
                <a:schemeClr val="tx2"/>
              </a:solidFill>
              <a:latin typeface="Times New Roman" pitchFamily="18" charset="0"/>
              <a:ea typeface="+mj-ea"/>
              <a:cs typeface="Times New Roman" pitchFamily="18" charset="0"/>
            </a:endParaRPr>
          </a:p>
        </p:txBody>
      </p:sp>
      <p:sp>
        <p:nvSpPr>
          <p:cNvPr id="72706"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应用型本科教育的发展过程</a:t>
            </a:r>
          </a:p>
        </p:txBody>
      </p:sp>
      <p:sp>
        <p:nvSpPr>
          <p:cNvPr id="48" name="圆角矩形 47"/>
          <p:cNvSpPr/>
          <p:nvPr/>
        </p:nvSpPr>
        <p:spPr bwMode="auto">
          <a:xfrm>
            <a:off x="857224" y="2490849"/>
            <a:ext cx="1357322" cy="2984095"/>
          </a:xfrm>
          <a:prstGeom prst="roundRect">
            <a:avLst/>
          </a:prstGeom>
          <a:solidFill>
            <a:schemeClr val="accent1"/>
          </a:solidFill>
          <a:ln w="9525" cap="flat" cmpd="sng" algn="ctr">
            <a:solidFill>
              <a:schemeClr val="tx2"/>
            </a:solidFill>
            <a:prstDash val="solid"/>
            <a:round/>
            <a:headEnd type="none" w="med" len="med"/>
            <a:tailEnd type="none" w="med" len="med"/>
          </a:ln>
          <a:effectLst/>
          <a:scene3d>
            <a:camera prst="orthographicFront"/>
            <a:lightRig rig="threePt" dir="t"/>
          </a:scene3d>
          <a:sp3d>
            <a:bevelT/>
          </a:sp3d>
        </p:spPr>
        <p:txBody>
          <a:bodyPr wrap="none" anchor="ctr"/>
          <a:lstStyle/>
          <a:p>
            <a:pPr algn="ctr">
              <a:defRPr/>
            </a:pPr>
            <a:endParaRPr lang="zh-CN" altLang="en-US"/>
          </a:p>
        </p:txBody>
      </p:sp>
      <p:sp>
        <p:nvSpPr>
          <p:cNvPr id="49" name="圆角矩形 48"/>
          <p:cNvSpPr/>
          <p:nvPr/>
        </p:nvSpPr>
        <p:spPr bwMode="auto">
          <a:xfrm>
            <a:off x="2928926" y="4562551"/>
            <a:ext cx="1357322" cy="912393"/>
          </a:xfrm>
          <a:prstGeom prst="roundRect">
            <a:avLst/>
          </a:prstGeom>
          <a:solidFill>
            <a:schemeClr val="bg1">
              <a:lumMod val="50000"/>
            </a:schemeClr>
          </a:solidFill>
          <a:ln w="9525" cap="flat" cmpd="sng" algn="ctr">
            <a:solidFill>
              <a:schemeClr val="tx2"/>
            </a:solidFill>
            <a:prstDash val="solid"/>
            <a:round/>
            <a:headEnd type="none" w="med" len="med"/>
            <a:tailEnd type="none" w="med" len="med"/>
          </a:ln>
          <a:effectLst/>
          <a:scene3d>
            <a:camera prst="orthographicFront"/>
            <a:lightRig rig="threePt" dir="t"/>
          </a:scene3d>
          <a:sp3d>
            <a:bevelT/>
          </a:sp3d>
        </p:spPr>
        <p:txBody>
          <a:bodyPr wrap="none" anchor="ctr"/>
          <a:lstStyle/>
          <a:p>
            <a:pPr algn="ctr">
              <a:defRPr/>
            </a:pPr>
            <a:endParaRPr lang="zh-CN" altLang="en-US"/>
          </a:p>
        </p:txBody>
      </p:sp>
      <p:sp>
        <p:nvSpPr>
          <p:cNvPr id="72713" name="TextBox 52"/>
          <p:cNvSpPr txBox="1">
            <a:spLocks noChangeArrowheads="1"/>
          </p:cNvSpPr>
          <p:nvPr/>
        </p:nvSpPr>
        <p:spPr bwMode="auto">
          <a:xfrm>
            <a:off x="928688" y="3490913"/>
            <a:ext cx="1143000" cy="369887"/>
          </a:xfrm>
          <a:prstGeom prst="rect">
            <a:avLst/>
          </a:prstGeom>
          <a:noFill/>
          <a:ln w="9525">
            <a:noFill/>
            <a:miter lim="800000"/>
            <a:headEnd/>
            <a:tailEnd/>
          </a:ln>
        </p:spPr>
        <p:txBody>
          <a:bodyPr>
            <a:spAutoFit/>
          </a:bodyPr>
          <a:lstStyle/>
          <a:p>
            <a:pPr algn="ctr"/>
            <a:r>
              <a:rPr lang="zh-CN" altLang="en-US" sz="1800">
                <a:solidFill>
                  <a:schemeClr val="bg1"/>
                </a:solidFill>
                <a:latin typeface="华文楷体"/>
                <a:ea typeface="华文楷体"/>
                <a:cs typeface="华文楷体"/>
              </a:rPr>
              <a:t>学术硕士</a:t>
            </a:r>
          </a:p>
        </p:txBody>
      </p:sp>
      <p:sp>
        <p:nvSpPr>
          <p:cNvPr id="72714" name="TextBox 53"/>
          <p:cNvSpPr txBox="1">
            <a:spLocks noChangeArrowheads="1"/>
          </p:cNvSpPr>
          <p:nvPr/>
        </p:nvSpPr>
        <p:spPr bwMode="auto">
          <a:xfrm>
            <a:off x="928688" y="4094163"/>
            <a:ext cx="1143000" cy="369887"/>
          </a:xfrm>
          <a:prstGeom prst="rect">
            <a:avLst/>
          </a:prstGeom>
          <a:noFill/>
          <a:ln w="9525">
            <a:noFill/>
            <a:miter lim="800000"/>
            <a:headEnd/>
            <a:tailEnd/>
          </a:ln>
        </p:spPr>
        <p:txBody>
          <a:bodyPr>
            <a:spAutoFit/>
          </a:bodyPr>
          <a:lstStyle/>
          <a:p>
            <a:pPr algn="ctr"/>
            <a:r>
              <a:rPr lang="zh-CN" altLang="en-US" sz="1800">
                <a:solidFill>
                  <a:schemeClr val="bg1"/>
                </a:solidFill>
                <a:latin typeface="华文楷体"/>
                <a:ea typeface="华文楷体"/>
                <a:cs typeface="华文楷体"/>
              </a:rPr>
              <a:t>学术本科</a:t>
            </a:r>
          </a:p>
        </p:txBody>
      </p:sp>
      <p:sp>
        <p:nvSpPr>
          <p:cNvPr id="72715" name="TextBox 54"/>
          <p:cNvSpPr txBox="1">
            <a:spLocks noChangeArrowheads="1"/>
          </p:cNvSpPr>
          <p:nvPr/>
        </p:nvSpPr>
        <p:spPr bwMode="auto">
          <a:xfrm>
            <a:off x="928688" y="2990850"/>
            <a:ext cx="1143000" cy="369888"/>
          </a:xfrm>
          <a:prstGeom prst="rect">
            <a:avLst/>
          </a:prstGeom>
          <a:noFill/>
          <a:ln w="9525">
            <a:noFill/>
            <a:miter lim="800000"/>
            <a:headEnd/>
            <a:tailEnd/>
          </a:ln>
        </p:spPr>
        <p:txBody>
          <a:bodyPr>
            <a:spAutoFit/>
          </a:bodyPr>
          <a:lstStyle/>
          <a:p>
            <a:pPr algn="ctr"/>
            <a:r>
              <a:rPr lang="zh-CN" altLang="en-US" sz="1800">
                <a:solidFill>
                  <a:schemeClr val="bg1"/>
                </a:solidFill>
                <a:latin typeface="华文楷体"/>
                <a:ea typeface="华文楷体"/>
                <a:cs typeface="华文楷体"/>
              </a:rPr>
              <a:t>学术博士</a:t>
            </a:r>
          </a:p>
        </p:txBody>
      </p:sp>
      <p:sp>
        <p:nvSpPr>
          <p:cNvPr id="56" name="圆角右箭头 55"/>
          <p:cNvSpPr/>
          <p:nvPr/>
        </p:nvSpPr>
        <p:spPr bwMode="auto">
          <a:xfrm>
            <a:off x="2214546" y="4189059"/>
            <a:ext cx="1422924" cy="360413"/>
          </a:xfrm>
          <a:prstGeom prst="bentArrow">
            <a:avLst/>
          </a:prstGeom>
          <a:solidFill>
            <a:schemeClr val="accent6"/>
          </a:solidFill>
          <a:ln w="9525" cap="flat" cmpd="sng" algn="ctr">
            <a:solidFill>
              <a:schemeClr val="tx2"/>
            </a:solidFill>
            <a:prstDash val="solid"/>
            <a:round/>
            <a:headEnd type="none" w="med" len="med"/>
            <a:tailEnd type="none" w="med" len="med"/>
          </a:ln>
          <a:effectLst/>
          <a:scene3d>
            <a:camera prst="orthographicFront">
              <a:rot lat="0" lon="10800000" rev="0"/>
            </a:camera>
            <a:lightRig rig="threePt" dir="t"/>
          </a:scene3d>
          <a:sp3d>
            <a:bevelT/>
          </a:sp3d>
        </p:spPr>
        <p:txBody>
          <a:bodyPr wrap="none" anchor="ctr"/>
          <a:lstStyle/>
          <a:p>
            <a:pPr algn="ctr">
              <a:defRPr/>
            </a:pPr>
            <a:endParaRPr lang="zh-CN" altLang="en-US"/>
          </a:p>
        </p:txBody>
      </p:sp>
      <p:sp>
        <p:nvSpPr>
          <p:cNvPr id="72717" name="TextBox 56"/>
          <p:cNvSpPr txBox="1">
            <a:spLocks noChangeArrowheads="1"/>
          </p:cNvSpPr>
          <p:nvPr/>
        </p:nvSpPr>
        <p:spPr bwMode="auto">
          <a:xfrm>
            <a:off x="2954338" y="5029200"/>
            <a:ext cx="1214437" cy="369888"/>
          </a:xfrm>
          <a:prstGeom prst="rect">
            <a:avLst/>
          </a:prstGeom>
          <a:noFill/>
          <a:ln w="9525">
            <a:noFill/>
            <a:miter lim="800000"/>
            <a:headEnd/>
            <a:tailEnd/>
          </a:ln>
        </p:spPr>
        <p:txBody>
          <a:bodyPr>
            <a:spAutoFit/>
          </a:bodyPr>
          <a:lstStyle/>
          <a:p>
            <a:pPr algn="ctr"/>
            <a:r>
              <a:rPr lang="zh-CN" altLang="en-US" sz="1800">
                <a:solidFill>
                  <a:schemeClr val="bg1"/>
                </a:solidFill>
                <a:latin typeface="华文楷体"/>
                <a:ea typeface="华文楷体"/>
                <a:cs typeface="华文楷体"/>
              </a:rPr>
              <a:t>高职高专</a:t>
            </a:r>
          </a:p>
        </p:txBody>
      </p:sp>
      <p:sp>
        <p:nvSpPr>
          <p:cNvPr id="58" name="圆角矩形 57"/>
          <p:cNvSpPr/>
          <p:nvPr/>
        </p:nvSpPr>
        <p:spPr bwMode="auto">
          <a:xfrm>
            <a:off x="4891760" y="2490849"/>
            <a:ext cx="1357322" cy="2912657"/>
          </a:xfrm>
          <a:prstGeom prst="roundRect">
            <a:avLst/>
          </a:prstGeom>
          <a:solidFill>
            <a:schemeClr val="accent1"/>
          </a:solidFill>
          <a:ln w="9525" cap="flat" cmpd="sng" algn="ctr">
            <a:solidFill>
              <a:schemeClr val="tx2"/>
            </a:solidFill>
            <a:prstDash val="solid"/>
            <a:round/>
            <a:headEnd type="none" w="med" len="med"/>
            <a:tailEnd type="none" w="med" len="med"/>
          </a:ln>
          <a:effectLst/>
          <a:scene3d>
            <a:camera prst="orthographicFront"/>
            <a:lightRig rig="threePt" dir="t"/>
          </a:scene3d>
          <a:sp3d>
            <a:bevelT/>
          </a:sp3d>
        </p:spPr>
        <p:txBody>
          <a:bodyPr wrap="none" anchor="ctr"/>
          <a:lstStyle/>
          <a:p>
            <a:pPr algn="ctr">
              <a:defRPr/>
            </a:pPr>
            <a:endParaRPr lang="zh-CN" altLang="en-US"/>
          </a:p>
        </p:txBody>
      </p:sp>
      <p:sp>
        <p:nvSpPr>
          <p:cNvPr id="59" name="圆角矩形 58"/>
          <p:cNvSpPr/>
          <p:nvPr/>
        </p:nvSpPr>
        <p:spPr bwMode="auto">
          <a:xfrm>
            <a:off x="7000892" y="2490849"/>
            <a:ext cx="1357322" cy="2841219"/>
          </a:xfrm>
          <a:prstGeom prst="roundRect">
            <a:avLst/>
          </a:prstGeom>
          <a:solidFill>
            <a:schemeClr val="bg1">
              <a:lumMod val="50000"/>
            </a:schemeClr>
          </a:solidFill>
          <a:ln w="9525" cap="flat" cmpd="sng" algn="ctr">
            <a:solidFill>
              <a:schemeClr val="tx2"/>
            </a:solidFill>
            <a:prstDash val="solid"/>
            <a:round/>
            <a:headEnd type="none" w="med" len="med"/>
            <a:tailEnd type="none" w="med" len="med"/>
          </a:ln>
          <a:effectLst/>
          <a:scene3d>
            <a:camera prst="orthographicFront"/>
            <a:lightRig rig="threePt" dir="t"/>
          </a:scene3d>
          <a:sp3d>
            <a:bevelT/>
          </a:sp3d>
        </p:spPr>
        <p:txBody>
          <a:bodyPr wrap="none" anchor="ctr"/>
          <a:lstStyle/>
          <a:p>
            <a:pPr algn="ctr">
              <a:defRPr/>
            </a:pPr>
            <a:endParaRPr lang="zh-CN" altLang="en-US"/>
          </a:p>
        </p:txBody>
      </p:sp>
      <p:sp>
        <p:nvSpPr>
          <p:cNvPr id="60" name="TextBox 59"/>
          <p:cNvSpPr txBox="1"/>
          <p:nvPr/>
        </p:nvSpPr>
        <p:spPr>
          <a:xfrm>
            <a:off x="1235075" y="5692775"/>
            <a:ext cx="2428875" cy="428625"/>
          </a:xfrm>
          <a:prstGeom prst="rect">
            <a:avLst/>
          </a:prstGeom>
          <a:noFill/>
        </p:spPr>
        <p:txBody>
          <a:bodyPr>
            <a:spAutoFit/>
          </a:bodyPr>
          <a:lstStyle/>
          <a:p>
            <a:pPr algn="ctr">
              <a:defRPr/>
            </a:pPr>
            <a:r>
              <a:rPr lang="zh-CN" altLang="en-US" dirty="0">
                <a:solidFill>
                  <a:schemeClr val="bg1">
                    <a:lumMod val="50000"/>
                  </a:schemeClr>
                </a:solidFill>
                <a:latin typeface="Times New Roman" pitchFamily="18" charset="0"/>
                <a:cs typeface="Times New Roman" pitchFamily="18" charset="0"/>
              </a:rPr>
              <a:t>小</a:t>
            </a:r>
            <a:r>
              <a:rPr lang="en-US" altLang="zh-CN" dirty="0">
                <a:solidFill>
                  <a:schemeClr val="bg1">
                    <a:lumMod val="50000"/>
                  </a:schemeClr>
                </a:solidFill>
                <a:latin typeface="Times New Roman" pitchFamily="18" charset="0"/>
                <a:cs typeface="Times New Roman" pitchFamily="18" charset="0"/>
              </a:rPr>
              <a:t>h</a:t>
            </a:r>
            <a:r>
              <a:rPr lang="zh-CN" altLang="en-US" dirty="0">
                <a:solidFill>
                  <a:schemeClr val="bg1">
                    <a:lumMod val="50000"/>
                  </a:schemeClr>
                </a:solidFill>
                <a:latin typeface="Times New Roman" pitchFamily="18" charset="0"/>
                <a:cs typeface="Times New Roman" pitchFamily="18" charset="0"/>
              </a:rPr>
              <a:t>型结构</a:t>
            </a:r>
            <a:endParaRPr lang="zh-CN" altLang="en-US" dirty="0">
              <a:solidFill>
                <a:schemeClr val="bg1">
                  <a:lumMod val="50000"/>
                </a:schemeClr>
              </a:solidFill>
              <a:latin typeface="Times New Roman" pitchFamily="18" charset="0"/>
              <a:cs typeface="Times New Roman" pitchFamily="18" charset="0"/>
            </a:endParaRPr>
          </a:p>
        </p:txBody>
      </p:sp>
      <p:sp>
        <p:nvSpPr>
          <p:cNvPr id="61" name="TextBox 60"/>
          <p:cNvSpPr txBox="1"/>
          <p:nvPr/>
        </p:nvSpPr>
        <p:spPr>
          <a:xfrm>
            <a:off x="5395913" y="5711825"/>
            <a:ext cx="2428875" cy="428625"/>
          </a:xfrm>
          <a:prstGeom prst="rect">
            <a:avLst/>
          </a:prstGeom>
          <a:noFill/>
        </p:spPr>
        <p:txBody>
          <a:bodyPr>
            <a:spAutoFit/>
          </a:bodyPr>
          <a:lstStyle/>
          <a:p>
            <a:pPr algn="ctr">
              <a:defRPr/>
            </a:pPr>
            <a:r>
              <a:rPr lang="zh-CN" altLang="en-US" dirty="0">
                <a:solidFill>
                  <a:schemeClr val="bg1">
                    <a:lumMod val="50000"/>
                  </a:schemeClr>
                </a:solidFill>
                <a:latin typeface="Times New Roman" pitchFamily="18" charset="0"/>
                <a:cs typeface="Times New Roman" pitchFamily="18" charset="0"/>
              </a:rPr>
              <a:t>大</a:t>
            </a:r>
            <a:r>
              <a:rPr lang="en-US" altLang="zh-CN" dirty="0">
                <a:solidFill>
                  <a:schemeClr val="bg1">
                    <a:lumMod val="50000"/>
                  </a:schemeClr>
                </a:solidFill>
                <a:latin typeface="Times New Roman" pitchFamily="18" charset="0"/>
                <a:cs typeface="Times New Roman" pitchFamily="18" charset="0"/>
              </a:rPr>
              <a:t>H</a:t>
            </a:r>
            <a:r>
              <a:rPr lang="zh-CN" altLang="en-US" dirty="0">
                <a:solidFill>
                  <a:schemeClr val="bg1">
                    <a:lumMod val="50000"/>
                  </a:schemeClr>
                </a:solidFill>
                <a:latin typeface="Times New Roman" pitchFamily="18" charset="0"/>
                <a:cs typeface="Times New Roman" pitchFamily="18" charset="0"/>
              </a:rPr>
              <a:t>型结构</a:t>
            </a:r>
            <a:endParaRPr lang="zh-CN" altLang="en-US" dirty="0">
              <a:solidFill>
                <a:schemeClr val="bg1">
                  <a:lumMod val="50000"/>
                </a:schemeClr>
              </a:solidFill>
              <a:latin typeface="Times New Roman" pitchFamily="18" charset="0"/>
              <a:cs typeface="Times New Roman" pitchFamily="18" charset="0"/>
            </a:endParaRPr>
          </a:p>
        </p:txBody>
      </p:sp>
      <p:sp>
        <p:nvSpPr>
          <p:cNvPr id="72726" name="TextBox 17"/>
          <p:cNvSpPr txBox="1">
            <a:spLocks noChangeArrowheads="1"/>
          </p:cNvSpPr>
          <p:nvPr/>
        </p:nvSpPr>
        <p:spPr bwMode="auto">
          <a:xfrm>
            <a:off x="5000625" y="3527425"/>
            <a:ext cx="1143000" cy="369888"/>
          </a:xfrm>
          <a:prstGeom prst="rect">
            <a:avLst/>
          </a:prstGeom>
          <a:noFill/>
          <a:ln w="9525">
            <a:noFill/>
            <a:miter lim="800000"/>
            <a:headEnd/>
            <a:tailEnd/>
          </a:ln>
        </p:spPr>
        <p:txBody>
          <a:bodyPr>
            <a:spAutoFit/>
          </a:bodyPr>
          <a:lstStyle/>
          <a:p>
            <a:pPr algn="ctr"/>
            <a:r>
              <a:rPr lang="zh-CN" altLang="en-US" sz="1800">
                <a:solidFill>
                  <a:schemeClr val="bg1"/>
                </a:solidFill>
                <a:latin typeface="华文楷体"/>
                <a:ea typeface="华文楷体"/>
                <a:cs typeface="华文楷体"/>
              </a:rPr>
              <a:t>学术硕士</a:t>
            </a:r>
          </a:p>
        </p:txBody>
      </p:sp>
      <p:sp>
        <p:nvSpPr>
          <p:cNvPr id="72727" name="TextBox 18"/>
          <p:cNvSpPr txBox="1">
            <a:spLocks noChangeArrowheads="1"/>
          </p:cNvSpPr>
          <p:nvPr/>
        </p:nvSpPr>
        <p:spPr bwMode="auto">
          <a:xfrm>
            <a:off x="5000625" y="4027488"/>
            <a:ext cx="1143000" cy="369887"/>
          </a:xfrm>
          <a:prstGeom prst="rect">
            <a:avLst/>
          </a:prstGeom>
          <a:noFill/>
          <a:ln w="9525">
            <a:noFill/>
            <a:miter lim="800000"/>
            <a:headEnd/>
            <a:tailEnd/>
          </a:ln>
        </p:spPr>
        <p:txBody>
          <a:bodyPr>
            <a:spAutoFit/>
          </a:bodyPr>
          <a:lstStyle/>
          <a:p>
            <a:pPr algn="ctr"/>
            <a:r>
              <a:rPr lang="zh-CN" altLang="en-US" sz="1800">
                <a:solidFill>
                  <a:schemeClr val="bg1"/>
                </a:solidFill>
                <a:latin typeface="华文楷体"/>
                <a:ea typeface="华文楷体"/>
                <a:cs typeface="华文楷体"/>
              </a:rPr>
              <a:t>学术本科</a:t>
            </a:r>
          </a:p>
        </p:txBody>
      </p:sp>
      <p:sp>
        <p:nvSpPr>
          <p:cNvPr id="72728" name="TextBox 19"/>
          <p:cNvSpPr txBox="1">
            <a:spLocks noChangeArrowheads="1"/>
          </p:cNvSpPr>
          <p:nvPr/>
        </p:nvSpPr>
        <p:spPr bwMode="auto">
          <a:xfrm>
            <a:off x="5000625" y="3040063"/>
            <a:ext cx="1143000" cy="369887"/>
          </a:xfrm>
          <a:prstGeom prst="rect">
            <a:avLst/>
          </a:prstGeom>
          <a:noFill/>
          <a:ln w="9525">
            <a:noFill/>
            <a:miter lim="800000"/>
            <a:headEnd/>
            <a:tailEnd/>
          </a:ln>
        </p:spPr>
        <p:txBody>
          <a:bodyPr>
            <a:spAutoFit/>
          </a:bodyPr>
          <a:lstStyle/>
          <a:p>
            <a:pPr algn="ctr"/>
            <a:r>
              <a:rPr lang="zh-CN" altLang="en-US" sz="1800">
                <a:solidFill>
                  <a:schemeClr val="bg1"/>
                </a:solidFill>
                <a:latin typeface="华文楷体"/>
                <a:ea typeface="华文楷体"/>
                <a:cs typeface="华文楷体"/>
              </a:rPr>
              <a:t>学术博士</a:t>
            </a:r>
          </a:p>
        </p:txBody>
      </p:sp>
      <p:sp>
        <p:nvSpPr>
          <p:cNvPr id="72729" name="TextBox 20"/>
          <p:cNvSpPr txBox="1">
            <a:spLocks noChangeArrowheads="1"/>
          </p:cNvSpPr>
          <p:nvPr/>
        </p:nvSpPr>
        <p:spPr bwMode="auto">
          <a:xfrm>
            <a:off x="7072313" y="3525838"/>
            <a:ext cx="1143000" cy="369887"/>
          </a:xfrm>
          <a:prstGeom prst="rect">
            <a:avLst/>
          </a:prstGeom>
          <a:noFill/>
          <a:ln w="9525">
            <a:noFill/>
            <a:miter lim="800000"/>
            <a:headEnd/>
            <a:tailEnd/>
          </a:ln>
        </p:spPr>
        <p:txBody>
          <a:bodyPr>
            <a:spAutoFit/>
          </a:bodyPr>
          <a:lstStyle/>
          <a:p>
            <a:pPr algn="ctr"/>
            <a:r>
              <a:rPr lang="zh-CN" altLang="en-US" sz="1800">
                <a:solidFill>
                  <a:schemeClr val="bg1"/>
                </a:solidFill>
                <a:latin typeface="华文楷体"/>
                <a:ea typeface="华文楷体"/>
                <a:cs typeface="华文楷体"/>
              </a:rPr>
              <a:t>专业硕士</a:t>
            </a:r>
          </a:p>
        </p:txBody>
      </p:sp>
      <p:sp>
        <p:nvSpPr>
          <p:cNvPr id="72730" name="TextBox 21"/>
          <p:cNvSpPr txBox="1">
            <a:spLocks noChangeArrowheads="1"/>
          </p:cNvSpPr>
          <p:nvPr/>
        </p:nvSpPr>
        <p:spPr bwMode="auto">
          <a:xfrm>
            <a:off x="7072313" y="4025900"/>
            <a:ext cx="1143000" cy="369888"/>
          </a:xfrm>
          <a:prstGeom prst="rect">
            <a:avLst/>
          </a:prstGeom>
          <a:noFill/>
          <a:ln w="9525">
            <a:noFill/>
            <a:miter lim="800000"/>
            <a:headEnd/>
            <a:tailEnd/>
          </a:ln>
        </p:spPr>
        <p:txBody>
          <a:bodyPr>
            <a:spAutoFit/>
          </a:bodyPr>
          <a:lstStyle/>
          <a:p>
            <a:pPr algn="ctr"/>
            <a:r>
              <a:rPr lang="zh-CN" altLang="en-US" sz="1800">
                <a:solidFill>
                  <a:schemeClr val="bg1"/>
                </a:solidFill>
                <a:latin typeface="华文楷体"/>
                <a:ea typeface="华文楷体"/>
                <a:cs typeface="华文楷体"/>
              </a:rPr>
              <a:t>应用本科</a:t>
            </a:r>
          </a:p>
        </p:txBody>
      </p:sp>
      <p:sp>
        <p:nvSpPr>
          <p:cNvPr id="72731" name="TextBox 22"/>
          <p:cNvSpPr txBox="1">
            <a:spLocks noChangeArrowheads="1"/>
          </p:cNvSpPr>
          <p:nvPr/>
        </p:nvSpPr>
        <p:spPr bwMode="auto">
          <a:xfrm>
            <a:off x="7072313" y="3025775"/>
            <a:ext cx="1143000" cy="369888"/>
          </a:xfrm>
          <a:prstGeom prst="rect">
            <a:avLst/>
          </a:prstGeom>
          <a:noFill/>
          <a:ln w="9525">
            <a:noFill/>
            <a:miter lim="800000"/>
            <a:headEnd/>
            <a:tailEnd/>
          </a:ln>
        </p:spPr>
        <p:txBody>
          <a:bodyPr>
            <a:spAutoFit/>
          </a:bodyPr>
          <a:lstStyle/>
          <a:p>
            <a:pPr algn="ctr"/>
            <a:r>
              <a:rPr lang="zh-CN" altLang="en-US" sz="1800">
                <a:solidFill>
                  <a:schemeClr val="bg1"/>
                </a:solidFill>
                <a:latin typeface="华文楷体"/>
                <a:ea typeface="华文楷体"/>
                <a:cs typeface="华文楷体"/>
              </a:rPr>
              <a:t>专业博士</a:t>
            </a:r>
          </a:p>
        </p:txBody>
      </p:sp>
      <p:sp>
        <p:nvSpPr>
          <p:cNvPr id="72732" name="TextBox 27"/>
          <p:cNvSpPr txBox="1">
            <a:spLocks noChangeArrowheads="1"/>
          </p:cNvSpPr>
          <p:nvPr/>
        </p:nvSpPr>
        <p:spPr bwMode="auto">
          <a:xfrm>
            <a:off x="7072313" y="4832350"/>
            <a:ext cx="1143000" cy="368300"/>
          </a:xfrm>
          <a:prstGeom prst="rect">
            <a:avLst/>
          </a:prstGeom>
          <a:noFill/>
          <a:ln w="9525">
            <a:noFill/>
            <a:miter lim="800000"/>
            <a:headEnd/>
            <a:tailEnd/>
          </a:ln>
        </p:spPr>
        <p:txBody>
          <a:bodyPr>
            <a:spAutoFit/>
          </a:bodyPr>
          <a:lstStyle/>
          <a:p>
            <a:pPr algn="ctr"/>
            <a:r>
              <a:rPr lang="zh-CN" altLang="en-US" sz="1800">
                <a:solidFill>
                  <a:schemeClr val="bg1"/>
                </a:solidFill>
                <a:latin typeface="华文楷体"/>
                <a:ea typeface="华文楷体"/>
                <a:cs typeface="华文楷体"/>
              </a:rPr>
              <a:t>高职高专</a:t>
            </a:r>
          </a:p>
        </p:txBody>
      </p:sp>
      <p:sp>
        <p:nvSpPr>
          <p:cNvPr id="72733" name="TextBox 28"/>
          <p:cNvSpPr txBox="1">
            <a:spLocks noChangeArrowheads="1"/>
          </p:cNvSpPr>
          <p:nvPr/>
        </p:nvSpPr>
        <p:spPr bwMode="auto">
          <a:xfrm>
            <a:off x="5000625" y="2546350"/>
            <a:ext cx="1143000" cy="368300"/>
          </a:xfrm>
          <a:prstGeom prst="rect">
            <a:avLst/>
          </a:prstGeom>
          <a:noFill/>
          <a:ln w="9525">
            <a:noFill/>
            <a:miter lim="800000"/>
            <a:headEnd/>
            <a:tailEnd/>
          </a:ln>
        </p:spPr>
        <p:txBody>
          <a:bodyPr>
            <a:spAutoFit/>
          </a:bodyPr>
          <a:lstStyle/>
          <a:p>
            <a:pPr algn="ctr"/>
            <a:r>
              <a:rPr lang="zh-CN" altLang="en-US" sz="1800">
                <a:solidFill>
                  <a:srgbClr val="FF0000"/>
                </a:solidFill>
              </a:rPr>
              <a:t>学术型</a:t>
            </a:r>
          </a:p>
        </p:txBody>
      </p:sp>
      <p:sp>
        <p:nvSpPr>
          <p:cNvPr id="72734" name="TextBox 29"/>
          <p:cNvSpPr txBox="1">
            <a:spLocks noChangeArrowheads="1"/>
          </p:cNvSpPr>
          <p:nvPr/>
        </p:nvSpPr>
        <p:spPr bwMode="auto">
          <a:xfrm>
            <a:off x="7072313" y="2546350"/>
            <a:ext cx="1143000" cy="368300"/>
          </a:xfrm>
          <a:prstGeom prst="rect">
            <a:avLst/>
          </a:prstGeom>
          <a:noFill/>
          <a:ln w="9525">
            <a:noFill/>
            <a:miter lim="800000"/>
            <a:headEnd/>
            <a:tailEnd/>
          </a:ln>
        </p:spPr>
        <p:txBody>
          <a:bodyPr>
            <a:spAutoFit/>
          </a:bodyPr>
          <a:lstStyle/>
          <a:p>
            <a:pPr algn="ctr"/>
            <a:r>
              <a:rPr lang="zh-CN" altLang="en-US" sz="1800">
                <a:solidFill>
                  <a:schemeClr val="bg1"/>
                </a:solidFill>
              </a:rPr>
              <a:t>应用型</a:t>
            </a:r>
          </a:p>
        </p:txBody>
      </p:sp>
      <p:sp>
        <p:nvSpPr>
          <p:cNvPr id="72735" name="TextBox 30"/>
          <p:cNvSpPr txBox="1">
            <a:spLocks noChangeArrowheads="1"/>
          </p:cNvSpPr>
          <p:nvPr/>
        </p:nvSpPr>
        <p:spPr bwMode="auto">
          <a:xfrm>
            <a:off x="922338" y="2578100"/>
            <a:ext cx="1143000" cy="369888"/>
          </a:xfrm>
          <a:prstGeom prst="rect">
            <a:avLst/>
          </a:prstGeom>
          <a:noFill/>
          <a:ln w="9525">
            <a:noFill/>
            <a:miter lim="800000"/>
            <a:headEnd/>
            <a:tailEnd/>
          </a:ln>
        </p:spPr>
        <p:txBody>
          <a:bodyPr>
            <a:spAutoFit/>
          </a:bodyPr>
          <a:lstStyle/>
          <a:p>
            <a:pPr algn="ctr"/>
            <a:r>
              <a:rPr lang="zh-CN" altLang="en-US" sz="1800">
                <a:solidFill>
                  <a:srgbClr val="FF0000"/>
                </a:solidFill>
              </a:rPr>
              <a:t>学术型</a:t>
            </a:r>
          </a:p>
        </p:txBody>
      </p:sp>
      <p:sp>
        <p:nvSpPr>
          <p:cNvPr id="72736" name="TextBox 31"/>
          <p:cNvSpPr txBox="1">
            <a:spLocks noChangeArrowheads="1"/>
          </p:cNvSpPr>
          <p:nvPr/>
        </p:nvSpPr>
        <p:spPr bwMode="auto">
          <a:xfrm>
            <a:off x="3000375" y="4618038"/>
            <a:ext cx="1143000" cy="368300"/>
          </a:xfrm>
          <a:prstGeom prst="rect">
            <a:avLst/>
          </a:prstGeom>
          <a:noFill/>
          <a:ln w="9525">
            <a:noFill/>
            <a:miter lim="800000"/>
            <a:headEnd/>
            <a:tailEnd/>
          </a:ln>
        </p:spPr>
        <p:txBody>
          <a:bodyPr>
            <a:spAutoFit/>
          </a:bodyPr>
          <a:lstStyle/>
          <a:p>
            <a:pPr algn="ctr"/>
            <a:r>
              <a:rPr lang="zh-CN" altLang="en-US" sz="1800">
                <a:solidFill>
                  <a:schemeClr val="bg1"/>
                </a:solidFill>
              </a:rPr>
              <a:t>应用型</a:t>
            </a:r>
          </a:p>
        </p:txBody>
      </p:sp>
      <p:sp>
        <p:nvSpPr>
          <p:cNvPr id="72737" name="左右箭头 32"/>
          <p:cNvSpPr>
            <a:spLocks noChangeArrowheads="1"/>
          </p:cNvSpPr>
          <p:nvPr/>
        </p:nvSpPr>
        <p:spPr bwMode="auto">
          <a:xfrm>
            <a:off x="6292850" y="4117975"/>
            <a:ext cx="649288" cy="179388"/>
          </a:xfrm>
          <a:prstGeom prst="leftRightArrow">
            <a:avLst>
              <a:gd name="adj1" fmla="val 50000"/>
              <a:gd name="adj2" fmla="val 50270"/>
            </a:avLst>
          </a:prstGeom>
          <a:solidFill>
            <a:srgbClr val="800000"/>
          </a:solidFill>
          <a:ln w="9525" algn="ctr">
            <a:solidFill>
              <a:schemeClr val="tx2"/>
            </a:solidFill>
            <a:round/>
            <a:headEnd/>
            <a:tailEnd/>
          </a:ln>
        </p:spPr>
        <p:txBody>
          <a:bodyPr wrap="none" anchor="ctr"/>
          <a:lstStyle/>
          <a:p>
            <a:pPr algn="ctr"/>
            <a:endParaRPr lang="zh-CN" alt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 Box 3"/>
          <p:cNvSpPr txBox="1">
            <a:spLocks noChangeArrowheads="1"/>
          </p:cNvSpPr>
          <p:nvPr/>
        </p:nvSpPr>
        <p:spPr bwMode="auto">
          <a:xfrm>
            <a:off x="611188" y="1609725"/>
            <a:ext cx="8104187" cy="4872038"/>
          </a:xfrm>
          <a:prstGeom prst="rect">
            <a:avLst/>
          </a:prstGeom>
          <a:noFill/>
          <a:ln w="9525">
            <a:noFill/>
            <a:miter lim="800000"/>
            <a:headEnd/>
            <a:tailEnd/>
          </a:ln>
        </p:spPr>
        <p:txBody>
          <a:bodyPr>
            <a:spAutoFit/>
          </a:bodyPr>
          <a:lstStyle/>
          <a:p>
            <a:pPr marL="742950" indent="-285750">
              <a:lnSpc>
                <a:spcPct val="120000"/>
              </a:lnSpc>
              <a:buClr>
                <a:srgbClr val="C00000"/>
              </a:buClr>
              <a:buSzPct val="120000"/>
              <a:buFont typeface="Arial" charset="0"/>
              <a:buNone/>
            </a:pPr>
            <a:r>
              <a:rPr lang="en-US" altLang="zh-CN" sz="2600" b="0">
                <a:solidFill>
                  <a:srgbClr val="800000"/>
                </a:solidFill>
                <a:latin typeface="Times New Roman" pitchFamily="18" charset="0"/>
                <a:ea typeface="微软雅黑"/>
                <a:cs typeface="Times New Roman" pitchFamily="18" charset="0"/>
              </a:rPr>
              <a:t>6</a:t>
            </a:r>
            <a:r>
              <a:rPr lang="zh-CN" altLang="en-US" sz="2600" b="0">
                <a:solidFill>
                  <a:srgbClr val="800000"/>
                </a:solidFill>
                <a:latin typeface="Times New Roman" pitchFamily="18" charset="0"/>
                <a:ea typeface="微软雅黑"/>
                <a:cs typeface="Times New Roman" pitchFamily="18" charset="0"/>
              </a:rPr>
              <a:t>、新兴应用型大学面临的严峻挑战</a:t>
            </a:r>
            <a:endParaRPr lang="en-US" altLang="zh-CN" sz="2600" b="0">
              <a:solidFill>
                <a:srgbClr val="800000"/>
              </a:solidFill>
              <a:latin typeface="Times New Roman" pitchFamily="18" charset="0"/>
              <a:ea typeface="微软雅黑"/>
              <a:cs typeface="Times New Roman" pitchFamily="18" charset="0"/>
            </a:endParaRPr>
          </a:p>
          <a:p>
            <a:pPr marL="742950" indent="-285750">
              <a:lnSpc>
                <a:spcPct val="120000"/>
              </a:lnSpc>
              <a:spcBef>
                <a:spcPts val="1200"/>
              </a:spcBef>
              <a:buClr>
                <a:srgbClr val="C00000"/>
              </a:buClr>
              <a:buSzPct val="120000"/>
              <a:buFont typeface="Arial" charset="0"/>
              <a:buNone/>
            </a:pPr>
            <a:r>
              <a:rPr lang="zh-CN" altLang="en-US">
                <a:solidFill>
                  <a:schemeClr val="tx2"/>
                </a:solidFill>
                <a:latin typeface="Times New Roman" pitchFamily="18" charset="0"/>
                <a:ea typeface="微软雅黑"/>
                <a:cs typeface="Times New Roman" pitchFamily="18" charset="0"/>
              </a:rPr>
              <a:t>（</a:t>
            </a:r>
            <a:r>
              <a:rPr lang="en-US" altLang="zh-CN">
                <a:solidFill>
                  <a:schemeClr val="tx2"/>
                </a:solidFill>
                <a:latin typeface="Times New Roman" pitchFamily="18" charset="0"/>
                <a:ea typeface="微软雅黑"/>
                <a:cs typeface="Times New Roman" pitchFamily="18" charset="0"/>
              </a:rPr>
              <a:t>1</a:t>
            </a:r>
            <a:r>
              <a:rPr lang="zh-CN" altLang="en-US">
                <a:solidFill>
                  <a:schemeClr val="tx2"/>
                </a:solidFill>
                <a:latin typeface="Times New Roman" pitchFamily="18" charset="0"/>
                <a:ea typeface="微软雅黑"/>
                <a:cs typeface="Times New Roman" pitchFamily="18" charset="0"/>
              </a:rPr>
              <a:t>）发展重心已经转移（</a:t>
            </a:r>
            <a:r>
              <a:rPr lang="zh-CN" altLang="en-US">
                <a:solidFill>
                  <a:schemeClr val="tx2"/>
                </a:solidFill>
                <a:latin typeface="楷体"/>
                <a:ea typeface="楷体"/>
                <a:cs typeface="Times New Roman" pitchFamily="18" charset="0"/>
              </a:rPr>
              <a:t>四个显著特征</a:t>
            </a:r>
            <a:r>
              <a:rPr lang="zh-CN" altLang="en-US">
                <a:solidFill>
                  <a:schemeClr val="tx2"/>
                </a:solidFill>
                <a:latin typeface="Times New Roman" pitchFamily="18" charset="0"/>
                <a:ea typeface="微软雅黑"/>
                <a:cs typeface="Times New Roman" pitchFamily="18" charset="0"/>
              </a:rPr>
              <a:t>）</a:t>
            </a:r>
            <a:endParaRPr lang="en-US" altLang="zh-CN">
              <a:solidFill>
                <a:schemeClr val="tx2"/>
              </a:solidFill>
              <a:latin typeface="Times New Roman" pitchFamily="18" charset="0"/>
              <a:ea typeface="微软雅黑"/>
              <a:cs typeface="Times New Roman" pitchFamily="18" charset="0"/>
            </a:endParaRPr>
          </a:p>
          <a:p>
            <a:pPr marL="742950" indent="-285750">
              <a:lnSpc>
                <a:spcPct val="120000"/>
              </a:lnSpc>
              <a:spcBef>
                <a:spcPts val="1200"/>
              </a:spcBef>
              <a:buClr>
                <a:srgbClr val="C00000"/>
              </a:buClr>
              <a:buSzPct val="120000"/>
              <a:buFont typeface="Arial" charset="0"/>
              <a:buNone/>
            </a:pPr>
            <a:r>
              <a:rPr lang="en-US" altLang="zh-CN" b="0">
                <a:solidFill>
                  <a:srgbClr val="800000"/>
                </a:solidFill>
                <a:latin typeface="Times New Roman" pitchFamily="18" charset="0"/>
                <a:ea typeface="微软雅黑"/>
                <a:cs typeface="Times New Roman" pitchFamily="18" charset="0"/>
              </a:rPr>
              <a:t>         </a:t>
            </a:r>
            <a:r>
              <a:rPr lang="zh-CN" altLang="en-US">
                <a:solidFill>
                  <a:srgbClr val="800000"/>
                </a:solidFill>
                <a:latin typeface="楷体"/>
                <a:ea typeface="楷体"/>
                <a:cs typeface="Times New Roman" pitchFamily="18" charset="0"/>
              </a:rPr>
              <a:t>更加注重教育质量</a:t>
            </a:r>
            <a:r>
              <a:rPr lang="zh-CN" altLang="en-US">
                <a:solidFill>
                  <a:schemeClr val="tx2"/>
                </a:solidFill>
                <a:latin typeface="楷体"/>
                <a:ea typeface="楷体"/>
                <a:cs typeface="Times New Roman" pitchFamily="18" charset="0"/>
              </a:rPr>
              <a:t>。人才培养的中心地位空前强化，</a:t>
            </a:r>
          </a:p>
          <a:p>
            <a:pPr marL="742950" indent="-285750">
              <a:lnSpc>
                <a:spcPct val="120000"/>
              </a:lnSpc>
              <a:spcBef>
                <a:spcPts val="1200"/>
              </a:spcBef>
              <a:buClr>
                <a:srgbClr val="C00000"/>
              </a:buClr>
              <a:buSzPct val="120000"/>
              <a:buFont typeface="Arial" charset="0"/>
              <a:buNone/>
            </a:pPr>
            <a:r>
              <a:rPr lang="zh-CN" altLang="en-US">
                <a:solidFill>
                  <a:schemeClr val="tx2"/>
                </a:solidFill>
                <a:latin typeface="楷体"/>
                <a:ea typeface="楷体"/>
                <a:cs typeface="Times New Roman" pitchFamily="18" charset="0"/>
              </a:rPr>
              <a:t>     提高质量已成为最核心最紧迫的任务。</a:t>
            </a:r>
          </a:p>
          <a:p>
            <a:pPr marL="742950" indent="-285750">
              <a:lnSpc>
                <a:spcPct val="150000"/>
              </a:lnSpc>
              <a:buClr>
                <a:srgbClr val="C00000"/>
              </a:buClr>
              <a:buSzPct val="120000"/>
              <a:buFont typeface="Arial" charset="0"/>
              <a:buNone/>
            </a:pPr>
            <a:r>
              <a:rPr lang="zh-CN" altLang="en-US" b="0">
                <a:solidFill>
                  <a:srgbClr val="800000"/>
                </a:solidFill>
                <a:latin typeface="Times New Roman" pitchFamily="18" charset="0"/>
                <a:ea typeface="微软雅黑"/>
                <a:cs typeface="Times New Roman" pitchFamily="18" charset="0"/>
              </a:rPr>
              <a:t>      </a:t>
            </a:r>
          </a:p>
          <a:p>
            <a:pPr marL="742950" indent="-285750">
              <a:lnSpc>
                <a:spcPct val="150000"/>
              </a:lnSpc>
              <a:buClr>
                <a:srgbClr val="C00000"/>
              </a:buClr>
              <a:buSzPct val="120000"/>
              <a:buFont typeface="Arial" charset="0"/>
              <a:buNone/>
            </a:pPr>
            <a:r>
              <a:rPr lang="zh-CN" altLang="en-US" b="0">
                <a:solidFill>
                  <a:srgbClr val="800000"/>
                </a:solidFill>
                <a:latin typeface="楷体"/>
                <a:ea typeface="楷体"/>
                <a:cs typeface="Times New Roman" pitchFamily="18" charset="0"/>
              </a:rPr>
              <a:t>     </a:t>
            </a:r>
            <a:r>
              <a:rPr lang="zh-CN" altLang="en-US">
                <a:solidFill>
                  <a:srgbClr val="800000"/>
                </a:solidFill>
                <a:latin typeface="楷体"/>
                <a:ea typeface="楷体"/>
                <a:cs typeface="Times New Roman" pitchFamily="18" charset="0"/>
              </a:rPr>
              <a:t>更加注重分类指导</a:t>
            </a:r>
            <a:r>
              <a:rPr lang="zh-CN" altLang="en-US">
                <a:solidFill>
                  <a:schemeClr val="tx2"/>
                </a:solidFill>
                <a:latin typeface="楷体"/>
                <a:ea typeface="楷体"/>
                <a:cs typeface="Times New Roman" pitchFamily="18" charset="0"/>
              </a:rPr>
              <a:t>。分类指导日趋明显，凝练特色越</a:t>
            </a:r>
            <a:endParaRPr lang="en-US" altLang="zh-CN">
              <a:solidFill>
                <a:schemeClr val="tx2"/>
              </a:solidFill>
              <a:latin typeface="楷体"/>
              <a:ea typeface="楷体"/>
              <a:cs typeface="Times New Roman" pitchFamily="18" charset="0"/>
            </a:endParaRPr>
          </a:p>
          <a:p>
            <a:pPr marL="742950" indent="-285750">
              <a:lnSpc>
                <a:spcPct val="150000"/>
              </a:lnSpc>
              <a:buClr>
                <a:srgbClr val="C00000"/>
              </a:buClr>
              <a:buSzPct val="120000"/>
              <a:buFont typeface="Arial" charset="0"/>
              <a:buNone/>
            </a:pPr>
            <a:r>
              <a:rPr lang="en-US" altLang="zh-CN">
                <a:solidFill>
                  <a:schemeClr val="tx2"/>
                </a:solidFill>
                <a:latin typeface="楷体"/>
                <a:ea typeface="楷体"/>
                <a:cs typeface="Times New Roman" pitchFamily="18" charset="0"/>
              </a:rPr>
              <a:t>     </a:t>
            </a:r>
            <a:r>
              <a:rPr lang="zh-CN" altLang="en-US">
                <a:solidFill>
                  <a:schemeClr val="tx2"/>
                </a:solidFill>
                <a:latin typeface="楷体"/>
                <a:ea typeface="楷体"/>
                <a:cs typeface="Times New Roman" pitchFamily="18" charset="0"/>
              </a:rPr>
              <a:t>发重要</a:t>
            </a:r>
            <a:r>
              <a:rPr lang="zh-CN" altLang="en-US">
                <a:solidFill>
                  <a:schemeClr val="tx2"/>
                </a:solidFill>
                <a:latin typeface="楷体"/>
                <a:ea typeface="楷体"/>
                <a:cs typeface="楷体"/>
              </a:rPr>
              <a:t>，创新模式已成为教学改革的重要内容。</a:t>
            </a:r>
          </a:p>
          <a:p>
            <a:pPr marL="742950" indent="-285750">
              <a:lnSpc>
                <a:spcPct val="150000"/>
              </a:lnSpc>
              <a:buClr>
                <a:srgbClr val="C00000"/>
              </a:buClr>
              <a:buSzPct val="120000"/>
              <a:buFont typeface="Arial" charset="0"/>
              <a:buNone/>
            </a:pPr>
            <a:endParaRPr lang="zh-CN" altLang="en-US" sz="2400" b="0">
              <a:solidFill>
                <a:schemeClr val="tx2"/>
              </a:solidFill>
              <a:latin typeface="微软雅黑"/>
              <a:ea typeface="微软雅黑"/>
              <a:cs typeface="微软雅黑"/>
            </a:endParaRPr>
          </a:p>
          <a:p>
            <a:pPr marL="742950" indent="-285750">
              <a:lnSpc>
                <a:spcPct val="110000"/>
              </a:lnSpc>
              <a:spcBef>
                <a:spcPct val="50000"/>
              </a:spcBef>
              <a:buClr>
                <a:srgbClr val="C00000"/>
              </a:buClr>
              <a:buSzPct val="120000"/>
              <a:buFont typeface="Arial" charset="0"/>
              <a:buNone/>
            </a:pPr>
            <a:r>
              <a:rPr lang="zh-CN" altLang="en-US"/>
              <a:t>        </a:t>
            </a:r>
          </a:p>
        </p:txBody>
      </p:sp>
      <p:sp>
        <p:nvSpPr>
          <p:cNvPr id="73730"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应用型本科教育的发展过程</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0" y="1928813"/>
            <a:ext cx="8640763" cy="3133725"/>
          </a:xfrm>
          <a:prstGeom prst="rect">
            <a:avLst/>
          </a:prstGeom>
          <a:noFill/>
          <a:ln w="9525">
            <a:noFill/>
            <a:miter lim="800000"/>
            <a:headEnd/>
            <a:tailEnd/>
          </a:ln>
        </p:spPr>
        <p:txBody>
          <a:bodyPr>
            <a:spAutoFit/>
          </a:bodyPr>
          <a:lstStyle/>
          <a:p>
            <a:pPr marL="742950" indent="-285750">
              <a:lnSpc>
                <a:spcPct val="140000"/>
              </a:lnSpc>
              <a:spcBef>
                <a:spcPts val="0"/>
              </a:spcBef>
              <a:buClr>
                <a:srgbClr val="C00000"/>
              </a:buClr>
              <a:buSzPct val="120000"/>
              <a:buFont typeface="Arial" charset="0"/>
              <a:buNone/>
              <a:defRPr/>
            </a:pPr>
            <a:r>
              <a:rPr lang="zh-CN" altLang="en-US" sz="2400" dirty="0">
                <a:latin typeface="黑体" pitchFamily="49" charset="-122"/>
                <a:ea typeface="黑体" pitchFamily="49" charset="-122"/>
              </a:rPr>
              <a:t>  </a:t>
            </a:r>
            <a:r>
              <a:rPr lang="en-US" altLang="zh-CN" sz="2400" b="0" dirty="0">
                <a:solidFill>
                  <a:schemeClr val="accent2">
                    <a:lumMod val="50000"/>
                  </a:schemeClr>
                </a:solidFill>
                <a:latin typeface="Times New Roman" pitchFamily="18" charset="0"/>
                <a:ea typeface="黑体" pitchFamily="49" charset="-122"/>
                <a:cs typeface="Times New Roman" pitchFamily="18" charset="0"/>
              </a:rPr>
              <a:t>         </a:t>
            </a:r>
            <a:r>
              <a:rPr lang="zh-CN" altLang="en-US" dirty="0">
                <a:solidFill>
                  <a:srgbClr val="800000"/>
                </a:solidFill>
                <a:latin typeface="楷体" pitchFamily="49" charset="-122"/>
                <a:ea typeface="楷体" pitchFamily="49" charset="-122"/>
              </a:rPr>
              <a:t>更加</a:t>
            </a:r>
            <a:r>
              <a:rPr lang="zh-CN" altLang="en-US" dirty="0">
                <a:solidFill>
                  <a:srgbClr val="800000"/>
                </a:solidFill>
                <a:latin typeface="楷体" pitchFamily="49" charset="-122"/>
                <a:ea typeface="楷体" pitchFamily="49" charset="-122"/>
              </a:rPr>
              <a:t>注重开放合作</a:t>
            </a:r>
            <a:r>
              <a:rPr lang="zh-CN" altLang="en-US" dirty="0">
                <a:solidFill>
                  <a:schemeClr val="tx2"/>
                </a:solidFill>
                <a:latin typeface="楷体" pitchFamily="49" charset="-122"/>
                <a:ea typeface="楷体" pitchFamily="49" charset="-122"/>
              </a:rPr>
              <a:t>。开放合作、协同创新已经成为高</a:t>
            </a:r>
            <a:endParaRPr lang="en-US" altLang="zh-CN" dirty="0">
              <a:solidFill>
                <a:schemeClr val="tx2"/>
              </a:solidFill>
              <a:latin typeface="楷体" pitchFamily="49" charset="-122"/>
              <a:ea typeface="楷体" pitchFamily="49" charset="-122"/>
            </a:endParaRPr>
          </a:p>
          <a:p>
            <a:pPr marL="742950" indent="-285750">
              <a:lnSpc>
                <a:spcPct val="140000"/>
              </a:lnSpc>
              <a:spcBef>
                <a:spcPts val="0"/>
              </a:spcBef>
              <a:buClr>
                <a:srgbClr val="C00000"/>
              </a:buClr>
              <a:buSzPct val="120000"/>
              <a:buFont typeface="Arial" charset="0"/>
              <a:buNone/>
              <a:defRPr/>
            </a:pP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校</a:t>
            </a:r>
            <a:r>
              <a:rPr lang="zh-CN" altLang="en-US" dirty="0">
                <a:solidFill>
                  <a:schemeClr val="tx2"/>
                </a:solidFill>
                <a:latin typeface="楷体" pitchFamily="49" charset="-122"/>
                <a:ea typeface="楷体" pitchFamily="49" charset="-122"/>
              </a:rPr>
              <a:t>发展的必要途径，大学必须为国家和区域经济社会</a:t>
            </a:r>
            <a:endParaRPr lang="en-US" altLang="zh-CN" dirty="0">
              <a:solidFill>
                <a:schemeClr val="tx2"/>
              </a:solidFill>
              <a:latin typeface="楷体" pitchFamily="49" charset="-122"/>
              <a:ea typeface="楷体" pitchFamily="49" charset="-122"/>
            </a:endParaRPr>
          </a:p>
          <a:p>
            <a:pPr marL="742950" indent="-285750">
              <a:lnSpc>
                <a:spcPct val="140000"/>
              </a:lnSpc>
              <a:spcBef>
                <a:spcPts val="0"/>
              </a:spcBef>
              <a:buClr>
                <a:srgbClr val="C00000"/>
              </a:buClr>
              <a:buSzPct val="120000"/>
              <a:buFont typeface="Arial" charset="0"/>
              <a:buNone/>
              <a:defRPr/>
            </a:pP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发展</a:t>
            </a:r>
            <a:r>
              <a:rPr lang="zh-CN" altLang="en-US" dirty="0">
                <a:solidFill>
                  <a:schemeClr val="tx2"/>
                </a:solidFill>
                <a:latin typeface="楷体" pitchFamily="49" charset="-122"/>
                <a:ea typeface="楷体" pitchFamily="49" charset="-122"/>
              </a:rPr>
              <a:t>做出更大贡献，才能反哺自身得到更大活力。</a:t>
            </a:r>
          </a:p>
          <a:p>
            <a:pPr marL="742950" indent="-285750">
              <a:lnSpc>
                <a:spcPct val="140000"/>
              </a:lnSpc>
              <a:spcBef>
                <a:spcPts val="1200"/>
              </a:spcBef>
              <a:buClr>
                <a:srgbClr val="C00000"/>
              </a:buClr>
              <a:buSzPct val="120000"/>
              <a:buFont typeface="Arial" charset="0"/>
              <a:buNone/>
              <a:defRPr/>
            </a:pPr>
            <a:r>
              <a:rPr lang="zh-CN" altLang="en-US" b="0" dirty="0">
                <a:solidFill>
                  <a:schemeClr val="tx2"/>
                </a:solidFill>
                <a:latin typeface="楷体" pitchFamily="49" charset="-122"/>
                <a:ea typeface="楷体" pitchFamily="49" charset="-122"/>
              </a:rPr>
              <a:t>   </a:t>
            </a:r>
            <a:r>
              <a:rPr lang="zh-CN" altLang="en-US" b="0" dirty="0">
                <a:solidFill>
                  <a:schemeClr val="tx2"/>
                </a:solidFill>
                <a:latin typeface="楷体" pitchFamily="49" charset="-122"/>
                <a:ea typeface="楷体" pitchFamily="49" charset="-122"/>
                <a:cs typeface="Times New Roman" pitchFamily="18" charset="0"/>
              </a:rPr>
              <a:t> </a:t>
            </a:r>
            <a:r>
              <a:rPr lang="en-US" altLang="zh-CN" b="0" dirty="0">
                <a:solidFill>
                  <a:schemeClr val="accent2">
                    <a:lumMod val="50000"/>
                  </a:schemeClr>
                </a:solidFill>
                <a:latin typeface="楷体" pitchFamily="49" charset="-122"/>
                <a:ea typeface="楷体" pitchFamily="49" charset="-122"/>
                <a:cs typeface="Times New Roman" pitchFamily="18" charset="0"/>
              </a:rPr>
              <a:t>   </a:t>
            </a:r>
            <a:r>
              <a:rPr lang="zh-CN" altLang="en-US" dirty="0">
                <a:solidFill>
                  <a:srgbClr val="800000"/>
                </a:solidFill>
                <a:latin typeface="楷体" pitchFamily="49" charset="-122"/>
                <a:ea typeface="楷体" pitchFamily="49" charset="-122"/>
              </a:rPr>
              <a:t>更加</a:t>
            </a:r>
            <a:r>
              <a:rPr lang="zh-CN" altLang="en-US" dirty="0">
                <a:solidFill>
                  <a:srgbClr val="800000"/>
                </a:solidFill>
                <a:latin typeface="楷体" pitchFamily="49" charset="-122"/>
                <a:ea typeface="楷体" pitchFamily="49" charset="-122"/>
              </a:rPr>
              <a:t>注重文化建设</a:t>
            </a:r>
            <a:r>
              <a:rPr lang="zh-CN" altLang="en-US" dirty="0">
                <a:solidFill>
                  <a:schemeClr val="tx2"/>
                </a:solidFill>
                <a:latin typeface="楷体" pitchFamily="49" charset="-122"/>
                <a:ea typeface="楷体" pitchFamily="49" charset="-122"/>
              </a:rPr>
              <a:t>。大学职能的发挥需要有良好的学</a:t>
            </a:r>
            <a:endParaRPr lang="en-US" altLang="zh-CN" dirty="0">
              <a:solidFill>
                <a:schemeClr val="tx2"/>
              </a:solidFill>
              <a:latin typeface="楷体" pitchFamily="49" charset="-122"/>
              <a:ea typeface="楷体" pitchFamily="49" charset="-122"/>
            </a:endParaRPr>
          </a:p>
          <a:p>
            <a:pPr marL="742950" indent="-285750">
              <a:lnSpc>
                <a:spcPct val="140000"/>
              </a:lnSpc>
              <a:spcBef>
                <a:spcPts val="0"/>
              </a:spcBef>
              <a:buClr>
                <a:srgbClr val="C00000"/>
              </a:buClr>
              <a:buSzPct val="120000"/>
              <a:buFont typeface="Arial" charset="0"/>
              <a:buNone/>
              <a:defRPr/>
            </a:pP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术</a:t>
            </a:r>
            <a:r>
              <a:rPr lang="zh-CN" altLang="en-US" dirty="0">
                <a:solidFill>
                  <a:schemeClr val="tx2"/>
                </a:solidFill>
                <a:latin typeface="楷体" pitchFamily="49" charset="-122"/>
                <a:ea typeface="楷体" pitchFamily="49" charset="-122"/>
              </a:rPr>
              <a:t>环境和文化氛围，培育各具特色的大学文化已成为</a:t>
            </a:r>
            <a:endParaRPr lang="en-US" altLang="zh-CN" dirty="0">
              <a:solidFill>
                <a:schemeClr val="tx2"/>
              </a:solidFill>
              <a:latin typeface="楷体" pitchFamily="49" charset="-122"/>
              <a:ea typeface="楷体" pitchFamily="49" charset="-122"/>
            </a:endParaRPr>
          </a:p>
          <a:p>
            <a:pPr marL="742950" indent="-285750">
              <a:lnSpc>
                <a:spcPct val="140000"/>
              </a:lnSpc>
              <a:spcBef>
                <a:spcPts val="0"/>
              </a:spcBef>
              <a:buClr>
                <a:srgbClr val="C00000"/>
              </a:buClr>
              <a:buSzPct val="120000"/>
              <a:buFont typeface="Arial" charset="0"/>
              <a:buNone/>
              <a:defRPr/>
            </a:pP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各</a:t>
            </a:r>
            <a:r>
              <a:rPr lang="zh-CN" altLang="en-US" dirty="0">
                <a:solidFill>
                  <a:schemeClr val="tx2"/>
                </a:solidFill>
                <a:latin typeface="楷体" pitchFamily="49" charset="-122"/>
                <a:ea typeface="楷体" pitchFamily="49" charset="-122"/>
              </a:rPr>
              <a:t>层次大学打造办学底蕴的重要战略。</a:t>
            </a:r>
            <a:r>
              <a:rPr lang="zh-CN" altLang="en-US" dirty="0">
                <a:latin typeface="楷体" pitchFamily="49" charset="-122"/>
                <a:ea typeface="楷体" pitchFamily="49" charset="-122"/>
              </a:rPr>
              <a:t>            </a:t>
            </a:r>
          </a:p>
        </p:txBody>
      </p:sp>
      <p:sp>
        <p:nvSpPr>
          <p:cNvPr id="74754"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应用型本科教育的发展过程</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 Box 3"/>
          <p:cNvSpPr txBox="1">
            <a:spLocks noChangeArrowheads="1"/>
          </p:cNvSpPr>
          <p:nvPr/>
        </p:nvSpPr>
        <p:spPr bwMode="auto">
          <a:xfrm>
            <a:off x="-26988" y="1746250"/>
            <a:ext cx="8742363" cy="2336800"/>
          </a:xfrm>
          <a:prstGeom prst="rect">
            <a:avLst/>
          </a:prstGeom>
          <a:noFill/>
          <a:ln w="9525">
            <a:noFill/>
            <a:miter lim="800000"/>
            <a:headEnd/>
            <a:tailEnd/>
          </a:ln>
        </p:spPr>
        <p:txBody>
          <a:bodyPr>
            <a:spAutoFit/>
          </a:bodyPr>
          <a:lstStyle/>
          <a:p>
            <a:pPr marL="742950" indent="-285750">
              <a:lnSpc>
                <a:spcPct val="120000"/>
              </a:lnSpc>
              <a:spcAft>
                <a:spcPct val="50000"/>
              </a:spcAft>
              <a:buClr>
                <a:srgbClr val="C00000"/>
              </a:buClr>
              <a:buSzPct val="120000"/>
              <a:buFont typeface="Arial" charset="0"/>
              <a:buNone/>
            </a:pPr>
            <a:r>
              <a:rPr lang="zh-CN" altLang="en-US">
                <a:solidFill>
                  <a:schemeClr val="tx2"/>
                </a:solidFill>
                <a:latin typeface="Times New Roman" pitchFamily="18" charset="0"/>
                <a:ea typeface="微软雅黑"/>
                <a:cs typeface="Times New Roman" pitchFamily="18" charset="0"/>
              </a:rPr>
              <a:t>（</a:t>
            </a:r>
            <a:r>
              <a:rPr lang="en-US" altLang="zh-CN">
                <a:solidFill>
                  <a:schemeClr val="tx2"/>
                </a:solidFill>
                <a:latin typeface="Times New Roman" pitchFamily="18" charset="0"/>
                <a:ea typeface="微软雅黑"/>
                <a:cs typeface="Times New Roman" pitchFamily="18" charset="0"/>
              </a:rPr>
              <a:t>2</a:t>
            </a:r>
            <a:r>
              <a:rPr lang="zh-CN" altLang="en-US">
                <a:solidFill>
                  <a:schemeClr val="tx2"/>
                </a:solidFill>
                <a:latin typeface="Times New Roman" pitchFamily="18" charset="0"/>
                <a:ea typeface="微软雅黑"/>
                <a:cs typeface="Times New Roman" pitchFamily="18" charset="0"/>
              </a:rPr>
              <a:t>）生源危机渐行渐近</a:t>
            </a:r>
            <a:r>
              <a:rPr lang="zh-CN" altLang="en-US" b="0">
                <a:solidFill>
                  <a:schemeClr val="tx2"/>
                </a:solidFill>
                <a:latin typeface="Times New Roman" pitchFamily="18" charset="0"/>
                <a:ea typeface="微软雅黑"/>
                <a:cs typeface="Times New Roman" pitchFamily="18" charset="0"/>
              </a:rPr>
              <a:t>（</a:t>
            </a:r>
            <a:r>
              <a:rPr lang="zh-CN" altLang="en-US">
                <a:solidFill>
                  <a:schemeClr val="tx2"/>
                </a:solidFill>
                <a:latin typeface="楷体"/>
                <a:ea typeface="楷体"/>
                <a:cs typeface="Times New Roman" pitchFamily="18" charset="0"/>
              </a:rPr>
              <a:t>数量持续下降</a:t>
            </a:r>
            <a:r>
              <a:rPr lang="zh-CN" altLang="en-US" b="0">
                <a:solidFill>
                  <a:schemeClr val="tx2"/>
                </a:solidFill>
                <a:latin typeface="Times New Roman" pitchFamily="18" charset="0"/>
                <a:ea typeface="微软雅黑"/>
                <a:cs typeface="Times New Roman" pitchFamily="18" charset="0"/>
              </a:rPr>
              <a:t>）</a:t>
            </a:r>
            <a:endParaRPr lang="en-US" altLang="zh-CN" b="0">
              <a:solidFill>
                <a:schemeClr val="tx2"/>
              </a:solidFill>
              <a:latin typeface="Times New Roman" pitchFamily="18" charset="0"/>
              <a:ea typeface="微软雅黑"/>
              <a:cs typeface="Times New Roman" pitchFamily="18" charset="0"/>
            </a:endParaRPr>
          </a:p>
          <a:p>
            <a:pPr marL="742950" indent="-285750">
              <a:lnSpc>
                <a:spcPct val="120000"/>
              </a:lnSpc>
              <a:spcBef>
                <a:spcPts val="600"/>
              </a:spcBef>
              <a:buClr>
                <a:srgbClr val="C00000"/>
              </a:buClr>
              <a:buSzPct val="120000"/>
              <a:buFont typeface="Arial" charset="0"/>
              <a:buNone/>
            </a:pPr>
            <a:endParaRPr lang="zh-CN" altLang="en-US" sz="2400" b="0">
              <a:solidFill>
                <a:schemeClr val="tx2"/>
              </a:solidFill>
              <a:latin typeface="微软雅黑"/>
              <a:ea typeface="微软雅黑"/>
              <a:cs typeface="微软雅黑"/>
            </a:endParaRPr>
          </a:p>
          <a:p>
            <a:pPr marL="742950" indent="-285750">
              <a:lnSpc>
                <a:spcPct val="150000"/>
              </a:lnSpc>
              <a:buClr>
                <a:srgbClr val="C00000"/>
              </a:buClr>
              <a:buSzPct val="120000"/>
              <a:buFont typeface="Arial" charset="0"/>
              <a:buNone/>
            </a:pPr>
            <a:endParaRPr lang="zh-CN" altLang="en-US" sz="2400" b="0">
              <a:solidFill>
                <a:schemeClr val="tx2"/>
              </a:solidFill>
              <a:latin typeface="微软雅黑"/>
              <a:ea typeface="微软雅黑"/>
              <a:cs typeface="微软雅黑"/>
            </a:endParaRPr>
          </a:p>
          <a:p>
            <a:pPr marL="742950" indent="-285750">
              <a:lnSpc>
                <a:spcPct val="110000"/>
              </a:lnSpc>
              <a:spcBef>
                <a:spcPct val="50000"/>
              </a:spcBef>
              <a:buClr>
                <a:srgbClr val="C00000"/>
              </a:buClr>
              <a:buSzPct val="120000"/>
              <a:buFont typeface="Arial" charset="0"/>
              <a:buNone/>
            </a:pPr>
            <a:r>
              <a:rPr lang="zh-CN" altLang="en-US"/>
              <a:t>        </a:t>
            </a:r>
          </a:p>
        </p:txBody>
      </p:sp>
      <p:sp>
        <p:nvSpPr>
          <p:cNvPr id="75778"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应用型本科教育的发展过程</a:t>
            </a:r>
          </a:p>
        </p:txBody>
      </p:sp>
      <p:graphicFrame>
        <p:nvGraphicFramePr>
          <p:cNvPr id="75779" name="图表 4"/>
          <p:cNvGraphicFramePr>
            <a:graphicFrameLocks/>
          </p:cNvGraphicFramePr>
          <p:nvPr/>
        </p:nvGraphicFramePr>
        <p:xfrm>
          <a:off x="449263" y="2163763"/>
          <a:ext cx="6197600" cy="4165600"/>
        </p:xfrm>
        <a:graphic>
          <a:graphicData uri="http://schemas.openxmlformats.org/presentationml/2006/ole">
            <p:oleObj spid="_x0000_s75779" r:id="rId3" imgW="6194073" imgH="4163929" progId="Excel.Chart.8">
              <p:embed/>
            </p:oleObj>
          </a:graphicData>
        </a:graphic>
      </p:graphicFrame>
      <p:sp>
        <p:nvSpPr>
          <p:cNvPr id="6" name="圆角矩形 5"/>
          <p:cNvSpPr/>
          <p:nvPr/>
        </p:nvSpPr>
        <p:spPr>
          <a:xfrm>
            <a:off x="6690589" y="3354221"/>
            <a:ext cx="1643074" cy="785818"/>
          </a:xfrm>
          <a:prstGeom prst="roundRect">
            <a:avLst/>
          </a:prstGeom>
          <a:solidFill>
            <a:srgbClr val="00B050"/>
          </a:solidFill>
          <a:ln>
            <a:solidFill>
              <a:schemeClr val="accent2">
                <a:lumMod val="75000"/>
              </a:schemeClr>
            </a:solidFill>
          </a:ln>
          <a:effectLst>
            <a:outerShdw blurRad="50800" dist="50800" dir="5400000" algn="ctr" rotWithShape="0">
              <a:schemeClr val="bg1"/>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solidFill>
                  <a:srgbClr val="C00000"/>
                </a:solidFill>
              </a:rPr>
              <a:t>卖方市场</a:t>
            </a:r>
            <a:endParaRPr lang="zh-CN" altLang="en-US" sz="2400" dirty="0">
              <a:solidFill>
                <a:srgbClr val="C00000"/>
              </a:solidFill>
            </a:endParaRPr>
          </a:p>
        </p:txBody>
      </p:sp>
      <p:sp>
        <p:nvSpPr>
          <p:cNvPr id="7" name="圆角矩形 6"/>
          <p:cNvSpPr/>
          <p:nvPr/>
        </p:nvSpPr>
        <p:spPr>
          <a:xfrm>
            <a:off x="6690589" y="4985871"/>
            <a:ext cx="1643074" cy="785818"/>
          </a:xfrm>
          <a:prstGeom prst="roundRect">
            <a:avLst/>
          </a:prstGeom>
          <a:solidFill>
            <a:srgbClr val="FF0000"/>
          </a:solidFill>
          <a:ln>
            <a:solidFill>
              <a:schemeClr val="accent2">
                <a:lumMod val="75000"/>
              </a:schemeClr>
            </a:solidFill>
          </a:ln>
          <a:effectLst>
            <a:outerShdw blurRad="50800" dist="50800" dir="5400000" algn="ctr" rotWithShape="0">
              <a:schemeClr val="bg1"/>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solidFill>
                  <a:schemeClr val="bg1"/>
                </a:solidFill>
              </a:rPr>
              <a:t>买方市场</a:t>
            </a:r>
            <a:endParaRPr lang="zh-CN" altLang="en-US" sz="2400" dirty="0">
              <a:solidFill>
                <a:schemeClr val="bg1"/>
              </a:solidFill>
            </a:endParaRPr>
          </a:p>
        </p:txBody>
      </p:sp>
      <p:sp>
        <p:nvSpPr>
          <p:cNvPr id="8" name="虚尾箭头 7"/>
          <p:cNvSpPr/>
          <p:nvPr/>
        </p:nvSpPr>
        <p:spPr>
          <a:xfrm rot="5400000">
            <a:off x="7263606" y="4048920"/>
            <a:ext cx="428625" cy="1071562"/>
          </a:xfrm>
          <a:prstGeom prst="stripedRightArrow">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75000"/>
                  <a:lumOff val="25000"/>
                </a:schemeClr>
              </a:solidFill>
            </a:endParaRPr>
          </a:p>
        </p:txBody>
      </p:sp>
      <p:sp>
        <p:nvSpPr>
          <p:cNvPr id="75787" name="TextBox 8"/>
          <p:cNvSpPr txBox="1">
            <a:spLocks noChangeArrowheads="1"/>
          </p:cNvSpPr>
          <p:nvPr/>
        </p:nvSpPr>
        <p:spPr bwMode="auto">
          <a:xfrm>
            <a:off x="6584950" y="2522538"/>
            <a:ext cx="2071688" cy="461962"/>
          </a:xfrm>
          <a:prstGeom prst="rect">
            <a:avLst/>
          </a:prstGeom>
          <a:noFill/>
          <a:ln w="9525">
            <a:noFill/>
            <a:miter lim="800000"/>
            <a:headEnd/>
            <a:tailEnd/>
          </a:ln>
        </p:spPr>
        <p:txBody>
          <a:bodyPr>
            <a:spAutoFit/>
          </a:bodyPr>
          <a:lstStyle/>
          <a:p>
            <a:pPr algn="ctr"/>
            <a:r>
              <a:rPr lang="en-US" altLang="zh-CN" sz="2400">
                <a:solidFill>
                  <a:srgbClr val="C00000"/>
                </a:solidFill>
                <a:latin typeface="Times New Roman" pitchFamily="18" charset="0"/>
                <a:ea typeface="楷体"/>
                <a:cs typeface="Times New Roman" pitchFamily="18" charset="0"/>
              </a:rPr>
              <a:t>8</a:t>
            </a:r>
            <a:r>
              <a:rPr lang="zh-CN" altLang="en-US" sz="2400">
                <a:solidFill>
                  <a:srgbClr val="C00000"/>
                </a:solidFill>
                <a:latin typeface="Times New Roman" pitchFamily="18" charset="0"/>
                <a:ea typeface="楷体"/>
                <a:cs typeface="Times New Roman" pitchFamily="18" charset="0"/>
              </a:rPr>
              <a:t>年下降</a:t>
            </a:r>
            <a:r>
              <a:rPr lang="en-US" altLang="zh-CN" sz="2400">
                <a:solidFill>
                  <a:srgbClr val="C00000"/>
                </a:solidFill>
                <a:latin typeface="Times New Roman" pitchFamily="18" charset="0"/>
                <a:ea typeface="楷体"/>
                <a:cs typeface="Times New Roman" pitchFamily="18" charset="0"/>
              </a:rPr>
              <a:t>47%</a:t>
            </a:r>
            <a:endParaRPr lang="zh-CN" altLang="en-US" sz="2400">
              <a:solidFill>
                <a:srgbClr val="C00000"/>
              </a:solidFill>
              <a:latin typeface="Times New Roman" pitchFamily="18" charset="0"/>
              <a:ea typeface="楷体"/>
              <a:cs typeface="Times New Roman" pitchFamily="18"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应用型本科教育的发展过程</a:t>
            </a:r>
          </a:p>
        </p:txBody>
      </p:sp>
      <p:grpSp>
        <p:nvGrpSpPr>
          <p:cNvPr id="2" name="组合 6"/>
          <p:cNvGrpSpPr>
            <a:grpSpLocks/>
          </p:cNvGrpSpPr>
          <p:nvPr/>
        </p:nvGrpSpPr>
        <p:grpSpPr bwMode="auto">
          <a:xfrm>
            <a:off x="395288" y="1687513"/>
            <a:ext cx="8315325" cy="4043362"/>
            <a:chOff x="395536" y="2708920"/>
            <a:chExt cx="8315820" cy="4043198"/>
          </a:xfrm>
        </p:grpSpPr>
        <p:pic>
          <p:nvPicPr>
            <p:cNvPr id="76806" name="Picture 2" descr="C:\Users\antonyye\Desktop\四届四次教代会PPT\ppt 图表\图表20.png"/>
            <p:cNvPicPr>
              <a:picLocks noChangeAspect="1" noChangeArrowheads="1"/>
            </p:cNvPicPr>
            <p:nvPr/>
          </p:nvPicPr>
          <p:blipFill>
            <a:blip r:embed="rId2"/>
            <a:srcRect/>
            <a:stretch>
              <a:fillRect/>
            </a:stretch>
          </p:blipFill>
          <p:spPr bwMode="auto">
            <a:xfrm>
              <a:off x="395536" y="2708920"/>
              <a:ext cx="8315820" cy="4043198"/>
            </a:xfrm>
            <a:prstGeom prst="rect">
              <a:avLst/>
            </a:prstGeom>
            <a:noFill/>
            <a:ln w="9525">
              <a:noFill/>
              <a:miter lim="800000"/>
              <a:headEnd/>
              <a:tailEnd/>
            </a:ln>
          </p:spPr>
        </p:pic>
        <p:sp>
          <p:nvSpPr>
            <p:cNvPr id="9" name="TextBox 6"/>
            <p:cNvSpPr txBox="1">
              <a:spLocks noChangeArrowheads="1"/>
            </p:cNvSpPr>
            <p:nvPr/>
          </p:nvSpPr>
          <p:spPr bwMode="auto">
            <a:xfrm>
              <a:off x="6012445" y="4050303"/>
              <a:ext cx="2303599" cy="1047708"/>
            </a:xfrm>
            <a:prstGeom prst="rect">
              <a:avLst/>
            </a:prstGeom>
            <a:noFill/>
            <a:ln w="9525">
              <a:noFill/>
              <a:miter lim="800000"/>
              <a:headEnd/>
              <a:tailEnd/>
            </a:ln>
          </p:spPr>
          <p:txBody>
            <a:bodyPr>
              <a:spAutoFit/>
            </a:bodyPr>
            <a:lstStyle/>
            <a:p>
              <a:pPr algn="ctr">
                <a:lnSpc>
                  <a:spcPct val="150000"/>
                </a:lnSpc>
                <a:defRPr/>
              </a:pPr>
              <a:r>
                <a:rPr kumimoji="1" lang="zh-CN" altLang="en-US" dirty="0">
                  <a:solidFill>
                    <a:schemeClr val="accent6"/>
                  </a:solidFill>
                  <a:latin typeface="微软雅黑" pitchFamily="34" charset="-122"/>
                  <a:ea typeface="微软雅黑" pitchFamily="34" charset="-122"/>
                </a:rPr>
                <a:t>今后</a:t>
              </a:r>
              <a:endParaRPr kumimoji="1" lang="en-US" altLang="zh-CN" dirty="0">
                <a:solidFill>
                  <a:schemeClr val="accent6"/>
                </a:solidFill>
                <a:latin typeface="微软雅黑" pitchFamily="34" charset="-122"/>
                <a:ea typeface="微软雅黑" pitchFamily="34" charset="-122"/>
              </a:endParaRPr>
            </a:p>
            <a:p>
              <a:pPr algn="ctr">
                <a:lnSpc>
                  <a:spcPct val="150000"/>
                </a:lnSpc>
                <a:defRPr/>
              </a:pPr>
              <a:r>
                <a:rPr kumimoji="1" lang="zh-CN" altLang="en-US" dirty="0">
                  <a:solidFill>
                    <a:schemeClr val="accent6"/>
                  </a:solidFill>
                  <a:latin typeface="微软雅黑" pitchFamily="34" charset="-122"/>
                  <a:ea typeface="微软雅黑" pitchFamily="34" charset="-122"/>
                </a:rPr>
                <a:t>实力性竞争</a:t>
              </a:r>
              <a:endParaRPr kumimoji="1" lang="en-US" altLang="zh-CN" dirty="0">
                <a:solidFill>
                  <a:schemeClr val="accent6"/>
                </a:solidFill>
                <a:latin typeface="微软雅黑" pitchFamily="34" charset="-122"/>
                <a:ea typeface="微软雅黑" pitchFamily="34" charset="-122"/>
              </a:endParaRPr>
            </a:p>
          </p:txBody>
        </p:sp>
        <p:sp>
          <p:nvSpPr>
            <p:cNvPr id="10" name="矩形 7"/>
            <p:cNvSpPr>
              <a:spLocks noChangeArrowheads="1"/>
            </p:cNvSpPr>
            <p:nvPr/>
          </p:nvSpPr>
          <p:spPr bwMode="auto">
            <a:xfrm>
              <a:off x="971832" y="4061415"/>
              <a:ext cx="2016245" cy="1047708"/>
            </a:xfrm>
            <a:prstGeom prst="rect">
              <a:avLst/>
            </a:prstGeom>
            <a:noFill/>
            <a:ln w="9525">
              <a:noFill/>
              <a:miter lim="800000"/>
              <a:headEnd/>
              <a:tailEnd/>
            </a:ln>
          </p:spPr>
          <p:txBody>
            <a:bodyPr>
              <a:spAutoFit/>
            </a:bodyPr>
            <a:lstStyle/>
            <a:p>
              <a:pPr algn="ctr">
                <a:lnSpc>
                  <a:spcPct val="150000"/>
                </a:lnSpc>
                <a:defRPr/>
              </a:pPr>
              <a:r>
                <a:rPr kumimoji="1" lang="zh-CN" altLang="en-US" dirty="0">
                  <a:solidFill>
                    <a:schemeClr val="accent6"/>
                  </a:solidFill>
                  <a:latin typeface="微软雅黑" pitchFamily="34" charset="-122"/>
                  <a:ea typeface="微软雅黑" pitchFamily="34" charset="-122"/>
                </a:rPr>
                <a:t>前期</a:t>
              </a:r>
              <a:endParaRPr kumimoji="1" lang="en-US" altLang="zh-CN" dirty="0">
                <a:solidFill>
                  <a:schemeClr val="accent6"/>
                </a:solidFill>
                <a:latin typeface="微软雅黑" pitchFamily="34" charset="-122"/>
                <a:ea typeface="微软雅黑" pitchFamily="34" charset="-122"/>
              </a:endParaRPr>
            </a:p>
            <a:p>
              <a:pPr algn="ctr">
                <a:lnSpc>
                  <a:spcPct val="150000"/>
                </a:lnSpc>
                <a:defRPr/>
              </a:pPr>
              <a:r>
                <a:rPr kumimoji="1" lang="zh-CN" altLang="en-US" dirty="0">
                  <a:solidFill>
                    <a:schemeClr val="accent6"/>
                  </a:solidFill>
                  <a:latin typeface="微软雅黑" pitchFamily="34" charset="-122"/>
                  <a:ea typeface="微软雅黑" pitchFamily="34" charset="-122"/>
                </a:rPr>
                <a:t>机遇性发展</a:t>
              </a:r>
              <a:endParaRPr kumimoji="1" lang="en-US" altLang="zh-CN" dirty="0">
                <a:solidFill>
                  <a:schemeClr val="accent6"/>
                </a:solidFill>
                <a:latin typeface="微软雅黑" pitchFamily="34" charset="-122"/>
                <a:ea typeface="微软雅黑" pitchFamily="34" charset="-122"/>
              </a:endParaRPr>
            </a:p>
          </p:txBody>
        </p:sp>
        <p:sp>
          <p:nvSpPr>
            <p:cNvPr id="76809" name="矩形 8"/>
            <p:cNvSpPr>
              <a:spLocks noChangeArrowheads="1"/>
            </p:cNvSpPr>
            <p:nvPr/>
          </p:nvSpPr>
          <p:spPr bwMode="auto">
            <a:xfrm>
              <a:off x="3545334" y="4073394"/>
              <a:ext cx="2016224" cy="1015622"/>
            </a:xfrm>
            <a:prstGeom prst="rect">
              <a:avLst/>
            </a:prstGeom>
            <a:noFill/>
            <a:ln w="9525">
              <a:noFill/>
              <a:miter lim="800000"/>
              <a:headEnd/>
              <a:tailEnd/>
            </a:ln>
          </p:spPr>
          <p:txBody>
            <a:bodyPr>
              <a:spAutoFit/>
            </a:bodyPr>
            <a:lstStyle/>
            <a:p>
              <a:pPr algn="ctr">
                <a:lnSpc>
                  <a:spcPct val="150000"/>
                </a:lnSpc>
              </a:pPr>
              <a:r>
                <a:rPr lang="zh-CN" altLang="en-US" sz="2000">
                  <a:solidFill>
                    <a:schemeClr val="bg1"/>
                  </a:solidFill>
                  <a:latin typeface="微软雅黑"/>
                  <a:ea typeface="微软雅黑"/>
                  <a:cs typeface="微软雅黑"/>
                </a:rPr>
                <a:t>发展</a:t>
              </a:r>
              <a:endParaRPr lang="en-US" altLang="zh-CN" sz="2000">
                <a:solidFill>
                  <a:schemeClr val="bg1"/>
                </a:solidFill>
                <a:latin typeface="微软雅黑"/>
                <a:ea typeface="微软雅黑"/>
                <a:cs typeface="微软雅黑"/>
              </a:endParaRPr>
            </a:p>
            <a:p>
              <a:pPr algn="ctr">
                <a:lnSpc>
                  <a:spcPct val="150000"/>
                </a:lnSpc>
              </a:pPr>
              <a:r>
                <a:rPr lang="zh-CN" altLang="en-US" sz="2000">
                  <a:solidFill>
                    <a:schemeClr val="bg1"/>
                  </a:solidFill>
                  <a:latin typeface="微软雅黑"/>
                  <a:ea typeface="微软雅黑"/>
                  <a:cs typeface="微软雅黑"/>
                </a:rPr>
                <a:t>特征</a:t>
              </a:r>
              <a:endParaRPr lang="en-US" altLang="zh-CN" sz="2000">
                <a:solidFill>
                  <a:schemeClr val="bg1"/>
                </a:solidFill>
                <a:latin typeface="微软雅黑"/>
                <a:ea typeface="微软雅黑"/>
                <a:cs typeface="微软雅黑"/>
              </a:endParaRPr>
            </a:p>
          </p:txBody>
        </p:sp>
        <p:sp>
          <p:nvSpPr>
            <p:cNvPr id="12" name="矩形 9"/>
            <p:cNvSpPr>
              <a:spLocks noChangeArrowheads="1"/>
            </p:cNvSpPr>
            <p:nvPr/>
          </p:nvSpPr>
          <p:spPr bwMode="auto">
            <a:xfrm>
              <a:off x="1311578" y="5721873"/>
              <a:ext cx="1287540" cy="400034"/>
            </a:xfrm>
            <a:prstGeom prst="rect">
              <a:avLst/>
            </a:prstGeom>
            <a:noFill/>
            <a:ln w="9525">
              <a:noFill/>
              <a:miter lim="800000"/>
              <a:headEnd/>
              <a:tailEnd/>
            </a:ln>
          </p:spPr>
          <p:txBody>
            <a:bodyPr wrap="none">
              <a:spAutoFit/>
            </a:bodyPr>
            <a:lstStyle/>
            <a:p>
              <a:pPr algn="ctr">
                <a:defRPr/>
              </a:pPr>
              <a:r>
                <a:rPr kumimoji="1" lang="en-US" altLang="zh-CN" sz="2000" dirty="0">
                  <a:solidFill>
                    <a:schemeClr val="accent6"/>
                  </a:solidFill>
                  <a:latin typeface="微软雅黑" pitchFamily="34" charset="-122"/>
                  <a:ea typeface="微软雅黑" pitchFamily="34" charset="-122"/>
                </a:rPr>
                <a:t> </a:t>
              </a:r>
              <a:r>
                <a:rPr kumimoji="1" lang="zh-CN" altLang="en-US" sz="2000" dirty="0">
                  <a:solidFill>
                    <a:schemeClr val="accent6"/>
                  </a:solidFill>
                  <a:latin typeface="微软雅黑" pitchFamily="34" charset="-122"/>
                  <a:ea typeface="微软雅黑" pitchFamily="34" charset="-122"/>
                </a:rPr>
                <a:t>规模效益</a:t>
              </a:r>
              <a:endParaRPr lang="en-US" altLang="zh-CN" sz="2000" dirty="0">
                <a:solidFill>
                  <a:schemeClr val="accent6"/>
                </a:solidFill>
                <a:latin typeface="微软雅黑" pitchFamily="34" charset="-122"/>
                <a:ea typeface="微软雅黑" pitchFamily="34" charset="-122"/>
              </a:endParaRPr>
            </a:p>
          </p:txBody>
        </p:sp>
        <p:sp>
          <p:nvSpPr>
            <p:cNvPr id="13" name="矩形 10"/>
            <p:cNvSpPr>
              <a:spLocks noChangeArrowheads="1"/>
            </p:cNvSpPr>
            <p:nvPr/>
          </p:nvSpPr>
          <p:spPr bwMode="auto">
            <a:xfrm>
              <a:off x="6515712" y="5709173"/>
              <a:ext cx="1209747" cy="400034"/>
            </a:xfrm>
            <a:prstGeom prst="rect">
              <a:avLst/>
            </a:prstGeom>
            <a:noFill/>
            <a:ln w="9525">
              <a:noFill/>
              <a:miter lim="800000"/>
              <a:headEnd/>
              <a:tailEnd/>
            </a:ln>
          </p:spPr>
          <p:txBody>
            <a:bodyPr wrap="none">
              <a:spAutoFit/>
            </a:bodyPr>
            <a:lstStyle/>
            <a:p>
              <a:pPr algn="ctr">
                <a:defRPr/>
              </a:pPr>
              <a:r>
                <a:rPr kumimoji="1" lang="zh-CN" altLang="en-US" sz="2000" dirty="0">
                  <a:solidFill>
                    <a:schemeClr val="accent6"/>
                  </a:solidFill>
                  <a:latin typeface="微软雅黑" pitchFamily="34" charset="-122"/>
                  <a:ea typeface="微软雅黑" pitchFamily="34" charset="-122"/>
                </a:rPr>
                <a:t>质量特色</a:t>
              </a:r>
              <a:endParaRPr lang="zh-CN" altLang="en-US" sz="2000" dirty="0">
                <a:solidFill>
                  <a:schemeClr val="accent6"/>
                </a:solidFill>
                <a:latin typeface="微软雅黑" pitchFamily="34" charset="-122"/>
                <a:ea typeface="微软雅黑" pitchFamily="34" charset="-122"/>
              </a:endParaRPr>
            </a:p>
          </p:txBody>
        </p:sp>
      </p:grpSp>
      <p:sp>
        <p:nvSpPr>
          <p:cNvPr id="76803" name="Rectangle 3"/>
          <p:cNvSpPr>
            <a:spLocks noChangeArrowheads="1"/>
          </p:cNvSpPr>
          <p:nvPr/>
        </p:nvSpPr>
        <p:spPr bwMode="auto">
          <a:xfrm>
            <a:off x="484188" y="1466850"/>
            <a:ext cx="4897437" cy="863600"/>
          </a:xfrm>
          <a:prstGeom prst="rect">
            <a:avLst/>
          </a:prstGeom>
          <a:noFill/>
          <a:ln w="9525">
            <a:noFill/>
            <a:miter lim="800000"/>
            <a:headEnd/>
            <a:tailEnd/>
          </a:ln>
        </p:spPr>
        <p:txBody>
          <a:bodyPr/>
          <a:lstStyle/>
          <a:p>
            <a:pPr algn="ctr">
              <a:lnSpc>
                <a:spcPct val="130000"/>
              </a:lnSpc>
            </a:pPr>
            <a:endParaRPr kumimoji="1" lang="zh-CN" altLang="en-US">
              <a:latin typeface="微软雅黑"/>
              <a:ea typeface="微软雅黑"/>
              <a:cs typeface="微软雅黑"/>
            </a:endParaRPr>
          </a:p>
        </p:txBody>
      </p:sp>
      <p:sp>
        <p:nvSpPr>
          <p:cNvPr id="15" name="TextBox 14"/>
          <p:cNvSpPr txBox="1"/>
          <p:nvPr/>
        </p:nvSpPr>
        <p:spPr>
          <a:xfrm>
            <a:off x="-22225" y="1781175"/>
            <a:ext cx="4705350" cy="461963"/>
          </a:xfrm>
          <a:prstGeom prst="rect">
            <a:avLst/>
          </a:prstGeom>
          <a:noFill/>
        </p:spPr>
        <p:txBody>
          <a:bodyPr>
            <a:spAutoFit/>
          </a:bodyPr>
          <a:lstStyle/>
          <a:p>
            <a:pPr algn="ctr">
              <a:defRPr/>
            </a:pPr>
            <a:r>
              <a:rPr lang="zh-CN" altLang="en-US" sz="2400" dirty="0">
                <a:solidFill>
                  <a:schemeClr val="tx2"/>
                </a:solidFill>
                <a:latin typeface="Times New Roman" pitchFamily="18" charset="0"/>
                <a:ea typeface="+mj-ea"/>
                <a:cs typeface="Times New Roman" pitchFamily="18" charset="0"/>
              </a:rPr>
              <a:t>（</a:t>
            </a:r>
            <a:r>
              <a:rPr lang="en-US" altLang="zh-CN" sz="2400" dirty="0">
                <a:solidFill>
                  <a:schemeClr val="tx2"/>
                </a:solidFill>
                <a:latin typeface="Times New Roman" pitchFamily="18" charset="0"/>
                <a:ea typeface="+mj-ea"/>
                <a:cs typeface="Times New Roman" pitchFamily="18" charset="0"/>
              </a:rPr>
              <a:t>3</a:t>
            </a:r>
            <a:r>
              <a:rPr lang="zh-CN" altLang="en-US" sz="2400" dirty="0">
                <a:solidFill>
                  <a:schemeClr val="tx2"/>
                </a:solidFill>
                <a:latin typeface="Times New Roman" pitchFamily="18" charset="0"/>
                <a:ea typeface="+mj-ea"/>
                <a:cs typeface="Times New Roman" pitchFamily="18" charset="0"/>
              </a:rPr>
              <a:t>）高校洗牌近在眼前</a:t>
            </a:r>
            <a:endParaRPr lang="zh-CN" altLang="en-US" sz="2400" dirty="0">
              <a:solidFill>
                <a:schemeClr val="tx2"/>
              </a:solidFill>
              <a:latin typeface="Times New Roman" pitchFamily="18" charset="0"/>
              <a:ea typeface="+mj-ea"/>
              <a:cs typeface="Times New Roman" pitchFamily="18" charset="0"/>
            </a:endParaRPr>
          </a:p>
        </p:txBody>
      </p:sp>
      <p:sp>
        <p:nvSpPr>
          <p:cNvPr id="16" name="矩形 3"/>
          <p:cNvSpPr>
            <a:spLocks noChangeArrowheads="1"/>
          </p:cNvSpPr>
          <p:nvPr/>
        </p:nvSpPr>
        <p:spPr bwMode="auto">
          <a:xfrm>
            <a:off x="650875" y="5354638"/>
            <a:ext cx="7786688" cy="984250"/>
          </a:xfrm>
          <a:prstGeom prst="rect">
            <a:avLst/>
          </a:prstGeom>
          <a:noFill/>
          <a:ln w="9525">
            <a:noFill/>
            <a:miter lim="800000"/>
            <a:headEnd/>
            <a:tailEnd/>
          </a:ln>
        </p:spPr>
        <p:txBody>
          <a:bodyPr>
            <a:spAutoFit/>
          </a:bodyPr>
          <a:lstStyle/>
          <a:p>
            <a:pPr marL="812800" indent="-812800" algn="ctr" defTabSz="449263">
              <a:spcBef>
                <a:spcPts val="1200"/>
              </a:spcBef>
              <a:defRPr/>
            </a:pPr>
            <a:r>
              <a:rPr lang="zh-CN" altLang="en-US" sz="2400" dirty="0">
                <a:solidFill>
                  <a:schemeClr val="bg1">
                    <a:lumMod val="50000"/>
                  </a:schemeClr>
                </a:solidFill>
                <a:latin typeface="微软雅黑" pitchFamily="34" charset="-122"/>
                <a:ea typeface="微软雅黑" pitchFamily="34" charset="-122"/>
              </a:rPr>
              <a:t>不进则退、慢进亦退</a:t>
            </a:r>
            <a:endParaRPr lang="en-US" altLang="zh-CN" sz="2400" dirty="0">
              <a:solidFill>
                <a:schemeClr val="bg1">
                  <a:lumMod val="50000"/>
                </a:schemeClr>
              </a:solidFill>
              <a:latin typeface="微软雅黑" pitchFamily="34" charset="-122"/>
              <a:ea typeface="微软雅黑" pitchFamily="34" charset="-122"/>
            </a:endParaRPr>
          </a:p>
          <a:p>
            <a:pPr marL="812800" indent="-812800" algn="ctr" defTabSz="449263">
              <a:spcBef>
                <a:spcPts val="1200"/>
              </a:spcBef>
              <a:defRPr/>
            </a:pPr>
            <a:r>
              <a:rPr lang="zh-CN" altLang="en-US" sz="2400" dirty="0">
                <a:solidFill>
                  <a:schemeClr val="bg1">
                    <a:lumMod val="50000"/>
                  </a:schemeClr>
                </a:solidFill>
                <a:latin typeface="微软雅黑" pitchFamily="34" charset="-122"/>
                <a:ea typeface="微软雅黑" pitchFamily="34" charset="-122"/>
              </a:rPr>
              <a:t>忧患意识、质量意识、创新意识</a:t>
            </a:r>
            <a:r>
              <a:rPr lang="zh-CN" altLang="en-US" sz="2400" dirty="0">
                <a:solidFill>
                  <a:schemeClr val="bg1">
                    <a:lumMod val="50000"/>
                  </a:schemeClr>
                </a:solidFill>
                <a:latin typeface="微软雅黑" pitchFamily="34" charset="-122"/>
                <a:ea typeface="微软雅黑" pitchFamily="34" charset="-122"/>
              </a:rPr>
              <a:t>决定着生存</a:t>
            </a:r>
            <a:r>
              <a:rPr lang="zh-CN" altLang="en-US" sz="2400" dirty="0">
                <a:solidFill>
                  <a:schemeClr val="bg1">
                    <a:lumMod val="50000"/>
                  </a:schemeClr>
                </a:solidFill>
                <a:latin typeface="微软雅黑" pitchFamily="34" charset="-122"/>
                <a:ea typeface="微软雅黑" pitchFamily="34" charset="-122"/>
              </a:rPr>
              <a:t>与</a:t>
            </a:r>
            <a:r>
              <a:rPr lang="zh-CN" altLang="en-US" sz="2400" dirty="0">
                <a:solidFill>
                  <a:schemeClr val="bg1">
                    <a:lumMod val="50000"/>
                  </a:schemeClr>
                </a:solidFill>
                <a:latin typeface="微软雅黑" pitchFamily="34" charset="-122"/>
                <a:ea typeface="微软雅黑" pitchFamily="34" charset="-122"/>
              </a:rPr>
              <a:t>发展</a:t>
            </a:r>
            <a:endParaRPr lang="zh-CN" altLang="en-US" sz="2400" dirty="0">
              <a:solidFill>
                <a:schemeClr val="bg1">
                  <a:lumMod val="50000"/>
                </a:schemeClr>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p:cNvSpPr txBox="1">
            <a:spLocks noChangeArrowheads="1"/>
          </p:cNvSpPr>
          <p:nvPr/>
        </p:nvSpPr>
        <p:spPr bwMode="auto">
          <a:xfrm>
            <a:off x="585788" y="1844675"/>
            <a:ext cx="8143875" cy="4108450"/>
          </a:xfrm>
          <a:prstGeom prst="rect">
            <a:avLst/>
          </a:prstGeom>
          <a:noFill/>
          <a:ln w="9525">
            <a:noFill/>
            <a:miter lim="800000"/>
            <a:headEnd/>
            <a:tailEnd/>
          </a:ln>
        </p:spPr>
        <p:txBody>
          <a:bodyPr>
            <a:spAutoFit/>
          </a:bodyPr>
          <a:lstStyle/>
          <a:p>
            <a:pPr eaLnBrk="0" hangingPunct="0">
              <a:spcBef>
                <a:spcPct val="50000"/>
              </a:spcBef>
            </a:pPr>
            <a:r>
              <a:rPr lang="zh-CN" altLang="en-US" sz="2600" b="0">
                <a:solidFill>
                  <a:srgbClr val="800000"/>
                </a:solidFill>
                <a:latin typeface="Times New Roman" pitchFamily="18" charset="0"/>
                <a:ea typeface="微软雅黑"/>
                <a:cs typeface="Times New Roman" pitchFamily="18" charset="0"/>
              </a:rPr>
              <a:t>     </a:t>
            </a:r>
            <a:r>
              <a:rPr lang="en-US" altLang="zh-CN" sz="2600" b="0">
                <a:solidFill>
                  <a:srgbClr val="800000"/>
                </a:solidFill>
                <a:latin typeface="Times New Roman" pitchFamily="18" charset="0"/>
                <a:ea typeface="微软雅黑"/>
                <a:cs typeface="Times New Roman" pitchFamily="18" charset="0"/>
              </a:rPr>
              <a:t>7</a:t>
            </a:r>
            <a:r>
              <a:rPr lang="zh-CN" altLang="en-US" sz="2600" b="0">
                <a:solidFill>
                  <a:srgbClr val="800000"/>
                </a:solidFill>
                <a:latin typeface="Times New Roman" pitchFamily="18" charset="0"/>
                <a:ea typeface="微软雅黑"/>
                <a:cs typeface="Times New Roman" pitchFamily="18" charset="0"/>
              </a:rPr>
              <a:t>、新兴应用型大学存在</a:t>
            </a:r>
            <a:r>
              <a:rPr lang="zh-CN" altLang="en-US" sz="2600" b="0">
                <a:solidFill>
                  <a:srgbClr val="800000"/>
                </a:solidFill>
                <a:ea typeface="微软雅黑"/>
                <a:cs typeface="Times New Roman" pitchFamily="18" charset="0"/>
              </a:rPr>
              <a:t>主要问题</a:t>
            </a:r>
            <a:endParaRPr lang="en-US" altLang="zh-CN" sz="2600" b="0">
              <a:solidFill>
                <a:srgbClr val="800000"/>
              </a:solidFill>
              <a:ea typeface="微软雅黑"/>
              <a:cs typeface="Times New Roman" pitchFamily="18" charset="0"/>
            </a:endParaRPr>
          </a:p>
          <a:p>
            <a:pPr eaLnBrk="0" hangingPunct="0">
              <a:spcBef>
                <a:spcPts val="3000"/>
              </a:spcBef>
            </a:pPr>
            <a:r>
              <a:rPr lang="en-US" altLang="zh-CN" sz="2400" b="0">
                <a:solidFill>
                  <a:srgbClr val="17375E"/>
                </a:solidFill>
                <a:latin typeface="Times New Roman" pitchFamily="18" charset="0"/>
                <a:ea typeface="微软雅黑"/>
                <a:cs typeface="Times New Roman" pitchFamily="18" charset="0"/>
              </a:rPr>
              <a:t>          </a:t>
            </a:r>
            <a:r>
              <a:rPr lang="zh-CN" altLang="en-US" sz="2400" b="0">
                <a:solidFill>
                  <a:schemeClr val="tx2"/>
                </a:solidFill>
                <a:latin typeface="Times New Roman" pitchFamily="18" charset="0"/>
                <a:ea typeface="微软雅黑"/>
                <a:cs typeface="Times New Roman" pitchFamily="18" charset="0"/>
              </a:rPr>
              <a:t>（</a:t>
            </a:r>
            <a:r>
              <a:rPr lang="en-US" altLang="zh-CN" sz="2400" b="0">
                <a:solidFill>
                  <a:schemeClr val="tx2"/>
                </a:solidFill>
                <a:latin typeface="Times New Roman" pitchFamily="18" charset="0"/>
                <a:ea typeface="微软雅黑"/>
                <a:cs typeface="Times New Roman" pitchFamily="18" charset="0"/>
              </a:rPr>
              <a:t>1</a:t>
            </a:r>
            <a:r>
              <a:rPr lang="zh-CN" altLang="en-US" sz="2400" b="0">
                <a:solidFill>
                  <a:schemeClr val="tx2"/>
                </a:solidFill>
                <a:latin typeface="Times New Roman" pitchFamily="18" charset="0"/>
                <a:ea typeface="微软雅黑"/>
                <a:cs typeface="Times New Roman" pitchFamily="18" charset="0"/>
              </a:rPr>
              <a:t>）培养目标定位不准</a:t>
            </a:r>
            <a:r>
              <a:rPr lang="zh-CN" altLang="en-US" sz="2400">
                <a:solidFill>
                  <a:srgbClr val="AE4845"/>
                </a:solidFill>
                <a:latin typeface="Times New Roman" pitchFamily="18" charset="0"/>
                <a:ea typeface="微软雅黑"/>
                <a:cs typeface="Times New Roman" pitchFamily="18" charset="0"/>
              </a:rPr>
              <a:t>（</a:t>
            </a:r>
            <a:r>
              <a:rPr lang="zh-CN" altLang="en-US" sz="2400">
                <a:solidFill>
                  <a:srgbClr val="AE4845"/>
                </a:solidFill>
                <a:latin typeface="楷体"/>
                <a:ea typeface="微软雅黑"/>
                <a:cs typeface="Times New Roman" pitchFamily="18" charset="0"/>
              </a:rPr>
              <a:t>两个套用</a:t>
            </a:r>
            <a:r>
              <a:rPr lang="zh-CN" altLang="en-US" sz="2400">
                <a:solidFill>
                  <a:srgbClr val="AE4845"/>
                </a:solidFill>
                <a:latin typeface="Times New Roman" pitchFamily="18" charset="0"/>
                <a:ea typeface="楷体"/>
                <a:cs typeface="Times New Roman" pitchFamily="18" charset="0"/>
              </a:rPr>
              <a:t>）</a:t>
            </a:r>
            <a:endParaRPr lang="en-US" altLang="zh-CN" sz="2400">
              <a:solidFill>
                <a:srgbClr val="AE4845"/>
              </a:solidFill>
              <a:latin typeface="Times New Roman" pitchFamily="18" charset="0"/>
              <a:ea typeface="楷体"/>
              <a:cs typeface="Times New Roman" pitchFamily="18" charset="0"/>
            </a:endParaRPr>
          </a:p>
          <a:p>
            <a:pPr eaLnBrk="0" hangingPunct="0">
              <a:spcBef>
                <a:spcPct val="50000"/>
              </a:spcBef>
            </a:pPr>
            <a:r>
              <a:rPr lang="en-US" altLang="zh-CN" sz="2400" b="0">
                <a:solidFill>
                  <a:schemeClr val="tx2"/>
                </a:solidFill>
                <a:latin typeface="Times New Roman" pitchFamily="18" charset="0"/>
                <a:ea typeface="楷体"/>
                <a:cs typeface="Times New Roman" pitchFamily="18" charset="0"/>
              </a:rPr>
              <a:t>    </a:t>
            </a:r>
            <a:r>
              <a:rPr lang="en-US" altLang="zh-CN" sz="2400" b="0">
                <a:solidFill>
                  <a:schemeClr val="tx2"/>
                </a:solidFill>
                <a:latin typeface="Times New Roman" pitchFamily="18" charset="0"/>
                <a:ea typeface="微软雅黑"/>
                <a:cs typeface="Times New Roman" pitchFamily="18" charset="0"/>
              </a:rPr>
              <a:t>      </a:t>
            </a:r>
            <a:r>
              <a:rPr lang="zh-CN" altLang="en-US" sz="2400" b="0">
                <a:solidFill>
                  <a:schemeClr val="tx2"/>
                </a:solidFill>
                <a:latin typeface="Times New Roman" pitchFamily="18" charset="0"/>
                <a:ea typeface="微软雅黑"/>
                <a:cs typeface="Times New Roman" pitchFamily="18" charset="0"/>
              </a:rPr>
              <a:t>（</a:t>
            </a:r>
            <a:r>
              <a:rPr lang="en-US" altLang="zh-CN" sz="2400" b="0">
                <a:solidFill>
                  <a:schemeClr val="tx2"/>
                </a:solidFill>
                <a:latin typeface="Times New Roman" pitchFamily="18" charset="0"/>
                <a:ea typeface="微软雅黑"/>
                <a:cs typeface="Times New Roman" pitchFamily="18" charset="0"/>
              </a:rPr>
              <a:t>2</a:t>
            </a:r>
            <a:r>
              <a:rPr lang="zh-CN" altLang="en-US" sz="2400" b="0">
                <a:solidFill>
                  <a:schemeClr val="tx2"/>
                </a:solidFill>
                <a:latin typeface="Times New Roman" pitchFamily="18" charset="0"/>
                <a:ea typeface="微软雅黑"/>
                <a:cs typeface="Times New Roman" pitchFamily="18" charset="0"/>
              </a:rPr>
              <a:t>）课程体系特色不明</a:t>
            </a:r>
            <a:r>
              <a:rPr lang="zh-CN" altLang="en-US" sz="2400">
                <a:solidFill>
                  <a:srgbClr val="AE4845"/>
                </a:solidFill>
                <a:latin typeface="Times New Roman" pitchFamily="18" charset="0"/>
                <a:ea typeface="微软雅黑"/>
                <a:cs typeface="Times New Roman" pitchFamily="18" charset="0"/>
              </a:rPr>
              <a:t>（</a:t>
            </a:r>
            <a:r>
              <a:rPr lang="zh-CN" altLang="en-US" sz="2400">
                <a:solidFill>
                  <a:srgbClr val="AE4845"/>
                </a:solidFill>
                <a:latin typeface="楷体"/>
                <a:ea typeface="微软雅黑"/>
                <a:cs typeface="Times New Roman" pitchFamily="18" charset="0"/>
              </a:rPr>
              <a:t>新的倾向</a:t>
            </a:r>
            <a:r>
              <a:rPr lang="zh-CN" altLang="en-US" sz="2400">
                <a:solidFill>
                  <a:srgbClr val="AE4845"/>
                </a:solidFill>
                <a:latin typeface="Times New Roman" pitchFamily="18" charset="0"/>
                <a:ea typeface="楷体"/>
                <a:cs typeface="Times New Roman" pitchFamily="18" charset="0"/>
              </a:rPr>
              <a:t>）</a:t>
            </a:r>
            <a:endParaRPr lang="en-US" altLang="zh-CN" sz="2400">
              <a:solidFill>
                <a:srgbClr val="AE4845"/>
              </a:solidFill>
              <a:latin typeface="Times New Roman" pitchFamily="18" charset="0"/>
              <a:ea typeface="微软雅黑"/>
              <a:cs typeface="Times New Roman" pitchFamily="18" charset="0"/>
            </a:endParaRPr>
          </a:p>
          <a:p>
            <a:pPr eaLnBrk="0" hangingPunct="0">
              <a:spcBef>
                <a:spcPct val="50000"/>
              </a:spcBef>
            </a:pPr>
            <a:r>
              <a:rPr lang="en-US" altLang="zh-CN" sz="2400" b="0">
                <a:solidFill>
                  <a:schemeClr val="tx2"/>
                </a:solidFill>
                <a:latin typeface="Times New Roman" pitchFamily="18" charset="0"/>
                <a:ea typeface="微软雅黑"/>
                <a:cs typeface="Times New Roman" pitchFamily="18" charset="0"/>
              </a:rPr>
              <a:t>          </a:t>
            </a:r>
            <a:r>
              <a:rPr lang="zh-CN" altLang="en-US" sz="2400" b="0">
                <a:solidFill>
                  <a:schemeClr val="tx2"/>
                </a:solidFill>
                <a:latin typeface="Times New Roman" pitchFamily="18" charset="0"/>
                <a:ea typeface="微软雅黑"/>
                <a:cs typeface="Times New Roman" pitchFamily="18" charset="0"/>
              </a:rPr>
              <a:t>（</a:t>
            </a:r>
            <a:r>
              <a:rPr lang="en-US" altLang="zh-CN" sz="2400" b="0">
                <a:solidFill>
                  <a:schemeClr val="tx2"/>
                </a:solidFill>
                <a:latin typeface="Times New Roman" pitchFamily="18" charset="0"/>
                <a:ea typeface="微软雅黑"/>
                <a:cs typeface="Times New Roman" pitchFamily="18" charset="0"/>
              </a:rPr>
              <a:t>3</a:t>
            </a:r>
            <a:r>
              <a:rPr lang="zh-CN" altLang="en-US" sz="2400" b="0">
                <a:solidFill>
                  <a:schemeClr val="tx2"/>
                </a:solidFill>
                <a:latin typeface="Times New Roman" pitchFamily="18" charset="0"/>
                <a:ea typeface="微软雅黑"/>
                <a:cs typeface="Times New Roman" pitchFamily="18" charset="0"/>
              </a:rPr>
              <a:t>）教学</a:t>
            </a:r>
            <a:r>
              <a:rPr lang="zh-CN" altLang="en-US" sz="2400" b="0">
                <a:solidFill>
                  <a:schemeClr val="tx2"/>
                </a:solidFill>
                <a:latin typeface="Times New Roman" pitchFamily="18" charset="0"/>
                <a:ea typeface="微软雅黑"/>
                <a:cs typeface="微软雅黑"/>
              </a:rPr>
              <a:t>模式变化不大</a:t>
            </a:r>
            <a:r>
              <a:rPr lang="zh-CN" altLang="en-US" sz="2400">
                <a:solidFill>
                  <a:srgbClr val="AE4845"/>
                </a:solidFill>
                <a:latin typeface="Times New Roman" pitchFamily="18" charset="0"/>
                <a:ea typeface="微软雅黑"/>
                <a:cs typeface="微软雅黑"/>
              </a:rPr>
              <a:t>（</a:t>
            </a:r>
            <a:r>
              <a:rPr lang="zh-CN" altLang="en-US" sz="2400">
                <a:solidFill>
                  <a:srgbClr val="AE4845"/>
                </a:solidFill>
                <a:latin typeface="楷体"/>
                <a:ea typeface="楷体"/>
                <a:cs typeface="楷体"/>
              </a:rPr>
              <a:t>三个为主</a:t>
            </a:r>
            <a:r>
              <a:rPr lang="zh-CN" altLang="en-US" sz="2400">
                <a:solidFill>
                  <a:srgbClr val="AE4845"/>
                </a:solidFill>
                <a:latin typeface="Times New Roman" pitchFamily="18" charset="0"/>
                <a:ea typeface="微软雅黑"/>
                <a:cs typeface="微软雅黑"/>
              </a:rPr>
              <a:t>）</a:t>
            </a:r>
            <a:endParaRPr lang="en-US" altLang="zh-CN" sz="2400">
              <a:solidFill>
                <a:srgbClr val="AE4845"/>
              </a:solidFill>
              <a:latin typeface="Times New Roman" pitchFamily="18" charset="0"/>
              <a:ea typeface="微软雅黑"/>
              <a:cs typeface="微软雅黑"/>
            </a:endParaRPr>
          </a:p>
          <a:p>
            <a:pPr eaLnBrk="0" hangingPunct="0">
              <a:spcBef>
                <a:spcPct val="50000"/>
              </a:spcBef>
            </a:pPr>
            <a:r>
              <a:rPr lang="en-US" altLang="zh-CN" sz="2400" b="0">
                <a:solidFill>
                  <a:schemeClr val="tx2"/>
                </a:solidFill>
                <a:latin typeface="Times New Roman" pitchFamily="18" charset="0"/>
                <a:ea typeface="微软雅黑"/>
                <a:cs typeface="微软雅黑"/>
              </a:rPr>
              <a:t>          </a:t>
            </a:r>
            <a:r>
              <a:rPr lang="zh-CN" altLang="en-US" sz="2400" b="0">
                <a:solidFill>
                  <a:schemeClr val="tx2"/>
                </a:solidFill>
                <a:latin typeface="Times New Roman" pitchFamily="18" charset="0"/>
                <a:ea typeface="微软雅黑"/>
                <a:cs typeface="微软雅黑"/>
              </a:rPr>
              <a:t>（</a:t>
            </a:r>
            <a:r>
              <a:rPr lang="en-US" altLang="zh-CN" sz="2400" b="0">
                <a:solidFill>
                  <a:schemeClr val="tx2"/>
                </a:solidFill>
                <a:latin typeface="Times New Roman" pitchFamily="18" charset="0"/>
                <a:ea typeface="微软雅黑"/>
                <a:cs typeface="微软雅黑"/>
              </a:rPr>
              <a:t>4</a:t>
            </a:r>
            <a:r>
              <a:rPr lang="zh-CN" altLang="en-US" sz="2400" b="0">
                <a:solidFill>
                  <a:schemeClr val="tx2"/>
                </a:solidFill>
                <a:latin typeface="Times New Roman" pitchFamily="18" charset="0"/>
                <a:ea typeface="微软雅黑"/>
                <a:cs typeface="微软雅黑"/>
              </a:rPr>
              <a:t>）学习评价方法单一</a:t>
            </a:r>
            <a:r>
              <a:rPr lang="zh-CN" altLang="en-US" sz="2400">
                <a:solidFill>
                  <a:srgbClr val="AE4845"/>
                </a:solidFill>
                <a:latin typeface="Times New Roman" pitchFamily="18" charset="0"/>
                <a:ea typeface="微软雅黑"/>
                <a:cs typeface="微软雅黑"/>
              </a:rPr>
              <a:t>（</a:t>
            </a:r>
            <a:r>
              <a:rPr lang="zh-CN" altLang="en-US" sz="2400">
                <a:solidFill>
                  <a:srgbClr val="AE4845"/>
                </a:solidFill>
                <a:latin typeface="楷体"/>
                <a:ea typeface="楷体"/>
                <a:cs typeface="楷体"/>
              </a:rPr>
              <a:t>死记硬背</a:t>
            </a:r>
            <a:r>
              <a:rPr lang="zh-CN" altLang="en-US" sz="2400">
                <a:solidFill>
                  <a:srgbClr val="AE4845"/>
                </a:solidFill>
                <a:latin typeface="Times New Roman" pitchFamily="18" charset="0"/>
                <a:ea typeface="微软雅黑"/>
                <a:cs typeface="微软雅黑"/>
              </a:rPr>
              <a:t>）</a:t>
            </a:r>
            <a:endParaRPr lang="en-US" altLang="zh-CN" sz="2400">
              <a:solidFill>
                <a:srgbClr val="AE4845"/>
              </a:solidFill>
              <a:latin typeface="Times New Roman" pitchFamily="18" charset="0"/>
              <a:ea typeface="微软雅黑"/>
              <a:cs typeface="微软雅黑"/>
            </a:endParaRPr>
          </a:p>
          <a:p>
            <a:pPr eaLnBrk="0" hangingPunct="0">
              <a:spcBef>
                <a:spcPct val="50000"/>
              </a:spcBef>
            </a:pPr>
            <a:r>
              <a:rPr lang="en-US" altLang="zh-CN" sz="2400" b="0">
                <a:solidFill>
                  <a:schemeClr val="tx2"/>
                </a:solidFill>
                <a:latin typeface="Times New Roman" pitchFamily="18" charset="0"/>
                <a:ea typeface="微软雅黑"/>
                <a:cs typeface="微软雅黑"/>
              </a:rPr>
              <a:t>          </a:t>
            </a:r>
            <a:r>
              <a:rPr lang="zh-CN" altLang="en-US" sz="2400" b="0">
                <a:solidFill>
                  <a:schemeClr val="tx2"/>
                </a:solidFill>
                <a:latin typeface="Times New Roman" pitchFamily="18" charset="0"/>
                <a:ea typeface="微软雅黑"/>
                <a:cs typeface="微软雅黑"/>
              </a:rPr>
              <a:t>（</a:t>
            </a:r>
            <a:r>
              <a:rPr lang="en-US" altLang="zh-CN" sz="2400" b="0">
                <a:solidFill>
                  <a:schemeClr val="tx2"/>
                </a:solidFill>
                <a:latin typeface="Times New Roman" pitchFamily="18" charset="0"/>
                <a:ea typeface="微软雅黑"/>
                <a:cs typeface="微软雅黑"/>
              </a:rPr>
              <a:t>5</a:t>
            </a:r>
            <a:r>
              <a:rPr lang="zh-CN" altLang="en-US" sz="2400" b="0">
                <a:solidFill>
                  <a:schemeClr val="tx2"/>
                </a:solidFill>
                <a:latin typeface="Times New Roman" pitchFamily="18" charset="0"/>
                <a:ea typeface="微软雅黑"/>
                <a:cs typeface="微软雅黑"/>
              </a:rPr>
              <a:t>）就业质量需要提升</a:t>
            </a:r>
            <a:r>
              <a:rPr lang="zh-CN" altLang="en-US" sz="2400">
                <a:solidFill>
                  <a:srgbClr val="AE4845"/>
                </a:solidFill>
                <a:latin typeface="Times New Roman" pitchFamily="18" charset="0"/>
                <a:ea typeface="微软雅黑"/>
                <a:cs typeface="微软雅黑"/>
              </a:rPr>
              <a:t>（</a:t>
            </a:r>
            <a:r>
              <a:rPr lang="zh-CN" altLang="en-US" sz="2400">
                <a:solidFill>
                  <a:srgbClr val="AE4845"/>
                </a:solidFill>
                <a:latin typeface="楷体"/>
                <a:ea typeface="楷体"/>
                <a:cs typeface="楷体"/>
              </a:rPr>
              <a:t>岗位薪酬</a:t>
            </a:r>
            <a:r>
              <a:rPr lang="zh-CN" altLang="en-US" sz="2400">
                <a:solidFill>
                  <a:srgbClr val="AE4845"/>
                </a:solidFill>
                <a:latin typeface="Times New Roman" pitchFamily="18" charset="0"/>
                <a:ea typeface="微软雅黑"/>
                <a:cs typeface="微软雅黑"/>
              </a:rPr>
              <a:t>）</a:t>
            </a:r>
            <a:endParaRPr lang="en-US" altLang="zh-CN" sz="2400">
              <a:solidFill>
                <a:srgbClr val="AE4845"/>
              </a:solidFill>
              <a:latin typeface="Times New Roman" pitchFamily="18" charset="0"/>
              <a:ea typeface="微软雅黑"/>
              <a:cs typeface="微软雅黑"/>
            </a:endParaRPr>
          </a:p>
          <a:p>
            <a:pPr eaLnBrk="0" hangingPunct="0">
              <a:spcBef>
                <a:spcPct val="50000"/>
              </a:spcBef>
            </a:pPr>
            <a:r>
              <a:rPr lang="zh-CN" altLang="en-US" sz="2800" b="0">
                <a:solidFill>
                  <a:srgbClr val="800000"/>
                </a:solidFill>
                <a:latin typeface="Times New Roman" pitchFamily="18" charset="0"/>
                <a:ea typeface="微软雅黑"/>
                <a:cs typeface="微软雅黑"/>
              </a:rPr>
              <a:t>                            </a:t>
            </a:r>
            <a:endParaRPr lang="en-US" altLang="zh-CN" sz="2800" b="0">
              <a:solidFill>
                <a:srgbClr val="800000"/>
              </a:solidFill>
              <a:ea typeface="微软雅黑"/>
              <a:cs typeface="微软雅黑"/>
            </a:endParaRPr>
          </a:p>
        </p:txBody>
      </p:sp>
      <p:sp>
        <p:nvSpPr>
          <p:cNvPr id="77826"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应用型本科教育的发展过程</a:t>
            </a:r>
          </a:p>
        </p:txBody>
      </p:sp>
      <p:sp>
        <p:nvSpPr>
          <p:cNvPr id="6" name="矩形 5"/>
          <p:cNvSpPr/>
          <p:nvPr/>
        </p:nvSpPr>
        <p:spPr>
          <a:xfrm>
            <a:off x="109614" y="5680285"/>
            <a:ext cx="8851698" cy="792088"/>
          </a:xfrm>
          <a:prstGeom prst="rect">
            <a:avLst/>
          </a:prstGeom>
          <a:gradFill>
            <a:gsLst>
              <a:gs pos="0">
                <a:schemeClr val="bg2">
                  <a:lumMod val="50000"/>
                  <a:alpha val="0"/>
                </a:schemeClr>
              </a:gs>
              <a:gs pos="21000">
                <a:schemeClr val="accent2">
                  <a:lumMod val="75000"/>
                </a:schemeClr>
              </a:gs>
              <a:gs pos="100000">
                <a:schemeClr val="bg2">
                  <a:lumMod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Ins="360000" anchor="ctr"/>
          <a:lstStyle/>
          <a:p>
            <a:pPr algn="r">
              <a:buFont typeface="Arial" panose="020B0604020202020204" pitchFamily="34" charset="0"/>
              <a:buNone/>
              <a:defRPr/>
            </a:pPr>
            <a:r>
              <a:rPr lang="zh-CN" altLang="en-US" sz="2800" b="0" spc="100" dirty="0">
                <a:solidFill>
                  <a:schemeClr val="bg1"/>
                </a:solidFill>
                <a:effectLst>
                  <a:glow rad="101600">
                    <a:schemeClr val="tx1">
                      <a:alpha val="60000"/>
                    </a:schemeClr>
                  </a:glow>
                </a:effectLst>
                <a:latin typeface="+mj-ea"/>
                <a:ea typeface="+mj-ea"/>
              </a:rPr>
              <a:t>未能解决：培养什么样的人？如何培养这样的人？</a:t>
            </a:r>
            <a:endParaRPr lang="zh-CN" altLang="en-US" sz="2800" b="0" spc="100" dirty="0">
              <a:solidFill>
                <a:schemeClr val="bg1"/>
              </a:solidFill>
              <a:effectLst>
                <a:glow rad="101600">
                  <a:schemeClr val="tx1">
                    <a:alpha val="60000"/>
                  </a:schemeClr>
                </a:glow>
              </a:effectLst>
              <a:latin typeface="+mj-ea"/>
              <a:ea typeface="+mj-ea"/>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标题占位符 1"/>
          <p:cNvSpPr txBox="1">
            <a:spLocks noChangeArrowheads="1"/>
          </p:cNvSpPr>
          <p:nvPr/>
        </p:nvSpPr>
        <p:spPr bwMode="auto">
          <a:xfrm>
            <a:off x="325438" y="260350"/>
            <a:ext cx="8747125" cy="706438"/>
          </a:xfrm>
          <a:prstGeom prst="rect">
            <a:avLst/>
          </a:prstGeom>
          <a:noFill/>
          <a:ln w="9525">
            <a:noFill/>
            <a:miter lim="800000"/>
            <a:headEnd/>
            <a:tailEnd/>
          </a:ln>
        </p:spPr>
        <p:txBody>
          <a:bodyPr anchor="ctr"/>
          <a:lstStyle/>
          <a:p>
            <a:pPr algn="ctr"/>
            <a:r>
              <a:rPr lang="zh-CN" altLang="en-US" sz="3200">
                <a:solidFill>
                  <a:srgbClr val="FFFFFF"/>
                </a:solidFill>
                <a:latin typeface="微软雅黑"/>
                <a:ea typeface="微软雅黑"/>
                <a:cs typeface="微软雅黑"/>
              </a:rPr>
              <a:t>应用型本科教育的内涵与教学改革</a:t>
            </a:r>
          </a:p>
        </p:txBody>
      </p:sp>
      <p:sp>
        <p:nvSpPr>
          <p:cNvPr id="8195" name="圆角矩形 10"/>
          <p:cNvSpPr>
            <a:spLocks noChangeArrowheads="1"/>
          </p:cNvSpPr>
          <p:nvPr/>
        </p:nvSpPr>
        <p:spPr bwMode="auto">
          <a:xfrm>
            <a:off x="1316038" y="2346325"/>
            <a:ext cx="630555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一</a:t>
            </a:r>
            <a:r>
              <a:rPr lang="zh-CN" altLang="en-US" sz="3200" dirty="0">
                <a:solidFill>
                  <a:srgbClr val="002060"/>
                </a:solidFill>
                <a:latin typeface="微软雅黑" pitchFamily="34" charset="-122"/>
                <a:ea typeface="微软雅黑" pitchFamily="34" charset="-122"/>
              </a:rPr>
              <a:t>   应用型本科教育的</a:t>
            </a:r>
            <a:r>
              <a:rPr lang="zh-CN" altLang="en-US" sz="3200" dirty="0">
                <a:solidFill>
                  <a:srgbClr val="002060"/>
                </a:solidFill>
                <a:latin typeface="微软雅黑" pitchFamily="34" charset="-122"/>
                <a:ea typeface="微软雅黑" pitchFamily="34" charset="-122"/>
              </a:rPr>
              <a:t>发展过程</a:t>
            </a:r>
            <a:endParaRPr lang="zh-CN" altLang="en-US" sz="3200" dirty="0">
              <a:solidFill>
                <a:srgbClr val="002060"/>
              </a:solidFill>
              <a:latin typeface="微软雅黑" pitchFamily="34" charset="-122"/>
              <a:ea typeface="微软雅黑" pitchFamily="34" charset="-122"/>
            </a:endParaRPr>
          </a:p>
        </p:txBody>
      </p:sp>
      <p:sp>
        <p:nvSpPr>
          <p:cNvPr id="8196" name="圆角矩形 9"/>
          <p:cNvSpPr>
            <a:spLocks noChangeArrowheads="1"/>
          </p:cNvSpPr>
          <p:nvPr/>
        </p:nvSpPr>
        <p:spPr bwMode="auto">
          <a:xfrm>
            <a:off x="1322388" y="3373438"/>
            <a:ext cx="629920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二 </a:t>
            </a:r>
            <a:r>
              <a:rPr lang="zh-CN" altLang="en-US" sz="3200" dirty="0">
                <a:solidFill>
                  <a:srgbClr val="002060"/>
                </a:solidFill>
                <a:latin typeface="微软雅黑" pitchFamily="34" charset="-122"/>
                <a:ea typeface="微软雅黑" pitchFamily="34" charset="-122"/>
              </a:rPr>
              <a:t>  </a:t>
            </a:r>
            <a:r>
              <a:rPr lang="zh-CN" altLang="en-US" sz="3200" dirty="0">
                <a:solidFill>
                  <a:srgbClr val="800000"/>
                </a:solidFill>
                <a:latin typeface="微软雅黑" pitchFamily="34" charset="-122"/>
                <a:ea typeface="微软雅黑" pitchFamily="34" charset="-122"/>
              </a:rPr>
              <a:t>应用型</a:t>
            </a:r>
            <a:r>
              <a:rPr lang="zh-CN" altLang="en-US" sz="3200" dirty="0">
                <a:solidFill>
                  <a:srgbClr val="800000"/>
                </a:solidFill>
                <a:latin typeface="微软雅黑" pitchFamily="34" charset="-122"/>
                <a:ea typeface="微软雅黑" pitchFamily="34" charset="-122"/>
              </a:rPr>
              <a:t>本科人才的培养规格</a:t>
            </a:r>
            <a:endParaRPr lang="zh-CN" altLang="en-US" sz="3200" dirty="0">
              <a:solidFill>
                <a:srgbClr val="800000"/>
              </a:solidFill>
              <a:latin typeface="微软雅黑" pitchFamily="34" charset="-122"/>
              <a:ea typeface="微软雅黑" pitchFamily="34" charset="-122"/>
            </a:endParaRPr>
          </a:p>
        </p:txBody>
      </p:sp>
      <p:sp>
        <p:nvSpPr>
          <p:cNvPr id="8197" name="圆角矩形 7"/>
          <p:cNvSpPr>
            <a:spLocks noChangeArrowheads="1"/>
          </p:cNvSpPr>
          <p:nvPr/>
        </p:nvSpPr>
        <p:spPr bwMode="auto">
          <a:xfrm>
            <a:off x="1322388" y="4398963"/>
            <a:ext cx="629920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三 </a:t>
            </a:r>
            <a:r>
              <a:rPr lang="zh-CN" altLang="en-US" sz="3200" dirty="0">
                <a:solidFill>
                  <a:srgbClr val="002060"/>
                </a:solidFill>
                <a:latin typeface="微软雅黑" pitchFamily="34" charset="-122"/>
                <a:ea typeface="微软雅黑" pitchFamily="34" charset="-122"/>
              </a:rPr>
              <a:t>  应用型</a:t>
            </a:r>
            <a:r>
              <a:rPr lang="zh-CN" altLang="en-US" sz="3200" dirty="0">
                <a:solidFill>
                  <a:srgbClr val="002060"/>
                </a:solidFill>
                <a:latin typeface="微软雅黑" pitchFamily="34" charset="-122"/>
                <a:ea typeface="微软雅黑" pitchFamily="34" charset="-122"/>
              </a:rPr>
              <a:t>本科高校的教学改革</a:t>
            </a:r>
            <a:endParaRPr lang="zh-CN" altLang="en-US" sz="3200" dirty="0">
              <a:solidFill>
                <a:srgbClr val="002060"/>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p:cNvSpPr txBox="1">
            <a:spLocks noChangeArrowheads="1"/>
          </p:cNvSpPr>
          <p:nvPr/>
        </p:nvSpPr>
        <p:spPr bwMode="auto">
          <a:xfrm>
            <a:off x="461963" y="1460500"/>
            <a:ext cx="8143875" cy="1262063"/>
          </a:xfrm>
          <a:prstGeom prst="rect">
            <a:avLst/>
          </a:prstGeom>
          <a:noFill/>
          <a:ln w="9525">
            <a:noFill/>
            <a:miter lim="800000"/>
            <a:headEnd/>
            <a:tailEnd/>
          </a:ln>
        </p:spPr>
        <p:txBody>
          <a:bodyPr>
            <a:spAutoFit/>
          </a:bodyPr>
          <a:lstStyle/>
          <a:p>
            <a:pPr eaLnBrk="0" hangingPunct="0">
              <a:spcBef>
                <a:spcPct val="50000"/>
              </a:spcBef>
              <a:defRPr/>
            </a:pPr>
            <a:r>
              <a:rPr lang="zh-CN" altLang="en-US" sz="2800" b="0" dirty="0">
                <a:solidFill>
                  <a:srgbClr val="800000"/>
                </a:solidFill>
                <a:latin typeface="黑体" pitchFamily="49" charset="-122"/>
                <a:ea typeface="微软雅黑" pitchFamily="34" charset="-122"/>
              </a:rPr>
              <a:t>          </a:t>
            </a:r>
            <a:endParaRPr lang="en-US" altLang="zh-CN" b="0" dirty="0">
              <a:solidFill>
                <a:schemeClr val="tx2">
                  <a:lumMod val="75000"/>
                </a:schemeClr>
              </a:solidFill>
              <a:latin typeface="Times New Roman" pitchFamily="18" charset="0"/>
              <a:ea typeface="+mj-ea"/>
              <a:cs typeface="Times New Roman" pitchFamily="18" charset="0"/>
            </a:endParaRPr>
          </a:p>
          <a:p>
            <a:pPr eaLnBrk="0" hangingPunct="0">
              <a:spcBef>
                <a:spcPts val="2400"/>
              </a:spcBef>
              <a:spcAft>
                <a:spcPts val="1200"/>
              </a:spcAft>
              <a:defRPr/>
            </a:pPr>
            <a:endParaRPr lang="en-US" altLang="zh-CN" sz="2800" b="0" dirty="0">
              <a:solidFill>
                <a:srgbClr val="800000"/>
              </a:solidFill>
              <a:latin typeface="黑体" pitchFamily="49" charset="-122"/>
              <a:ea typeface="微软雅黑" pitchFamily="34" charset="-122"/>
            </a:endParaRPr>
          </a:p>
        </p:txBody>
      </p:sp>
      <p:sp>
        <p:nvSpPr>
          <p:cNvPr id="79874"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应用型本科人才的培养规格</a:t>
            </a:r>
          </a:p>
        </p:txBody>
      </p:sp>
      <p:grpSp>
        <p:nvGrpSpPr>
          <p:cNvPr id="79875" name="组合 11"/>
          <p:cNvGrpSpPr>
            <a:grpSpLocks/>
          </p:cNvGrpSpPr>
          <p:nvPr/>
        </p:nvGrpSpPr>
        <p:grpSpPr bwMode="auto">
          <a:xfrm>
            <a:off x="1227138" y="2701925"/>
            <a:ext cx="6215062" cy="4032250"/>
            <a:chOff x="1214414" y="1928802"/>
            <a:chExt cx="6215106" cy="4032250"/>
          </a:xfrm>
        </p:grpSpPr>
        <p:pic>
          <p:nvPicPr>
            <p:cNvPr id="79877" name="Picture 2" descr="C:\Users\antonyye\Desktop\四届四次教代会PPT\ppt 图表\w tubiao-01.png"/>
            <p:cNvPicPr>
              <a:picLocks noChangeAspect="1" noChangeArrowheads="1"/>
            </p:cNvPicPr>
            <p:nvPr/>
          </p:nvPicPr>
          <p:blipFill>
            <a:blip r:embed="rId2"/>
            <a:srcRect/>
            <a:stretch>
              <a:fillRect/>
            </a:stretch>
          </p:blipFill>
          <p:spPr bwMode="auto">
            <a:xfrm>
              <a:off x="1500166" y="1928802"/>
              <a:ext cx="5703596" cy="4032250"/>
            </a:xfrm>
            <a:prstGeom prst="rect">
              <a:avLst/>
            </a:prstGeom>
            <a:noFill/>
            <a:ln w="9525">
              <a:noFill/>
              <a:miter lim="800000"/>
              <a:headEnd/>
              <a:tailEnd/>
            </a:ln>
          </p:spPr>
        </p:pic>
        <p:sp>
          <p:nvSpPr>
            <p:cNvPr id="6" name="TextBox 5"/>
            <p:cNvSpPr txBox="1"/>
            <p:nvPr/>
          </p:nvSpPr>
          <p:spPr>
            <a:xfrm>
              <a:off x="1214414" y="2214552"/>
              <a:ext cx="1357322" cy="428625"/>
            </a:xfrm>
            <a:prstGeom prst="rect">
              <a:avLst/>
            </a:prstGeom>
            <a:noFill/>
          </p:spPr>
          <p:txBody>
            <a:bodyPr>
              <a:spAutoFit/>
            </a:bodyPr>
            <a:lstStyle/>
            <a:p>
              <a:pPr algn="ctr">
                <a:defRPr/>
              </a:pPr>
              <a:r>
                <a:rPr lang="zh-CN" altLang="en-US" dirty="0">
                  <a:solidFill>
                    <a:schemeClr val="accent6"/>
                  </a:solidFill>
                </a:rPr>
                <a:t>人才类型</a:t>
              </a:r>
              <a:endParaRPr lang="zh-CN" altLang="en-US" dirty="0">
                <a:solidFill>
                  <a:schemeClr val="accent6"/>
                </a:solidFill>
              </a:endParaRPr>
            </a:p>
          </p:txBody>
        </p:sp>
        <p:sp>
          <p:nvSpPr>
            <p:cNvPr id="7" name="TextBox 6"/>
            <p:cNvSpPr txBox="1"/>
            <p:nvPr/>
          </p:nvSpPr>
          <p:spPr>
            <a:xfrm>
              <a:off x="1285852" y="4286240"/>
              <a:ext cx="1357323" cy="428625"/>
            </a:xfrm>
            <a:prstGeom prst="rect">
              <a:avLst/>
            </a:prstGeom>
            <a:noFill/>
          </p:spPr>
          <p:txBody>
            <a:bodyPr>
              <a:spAutoFit/>
            </a:bodyPr>
            <a:lstStyle/>
            <a:p>
              <a:pPr algn="ctr">
                <a:defRPr/>
              </a:pPr>
              <a:r>
                <a:rPr lang="zh-CN" altLang="en-US" dirty="0">
                  <a:solidFill>
                    <a:schemeClr val="accent6"/>
                  </a:solidFill>
                </a:rPr>
                <a:t>能力要求</a:t>
              </a:r>
              <a:endParaRPr lang="zh-CN" altLang="en-US" dirty="0">
                <a:solidFill>
                  <a:schemeClr val="accent6"/>
                </a:solidFill>
              </a:endParaRPr>
            </a:p>
          </p:txBody>
        </p:sp>
        <p:sp>
          <p:nvSpPr>
            <p:cNvPr id="8" name="TextBox 7"/>
            <p:cNvSpPr txBox="1"/>
            <p:nvPr/>
          </p:nvSpPr>
          <p:spPr>
            <a:xfrm>
              <a:off x="5929322" y="2643177"/>
              <a:ext cx="1357322" cy="428625"/>
            </a:xfrm>
            <a:prstGeom prst="rect">
              <a:avLst/>
            </a:prstGeom>
            <a:noFill/>
          </p:spPr>
          <p:txBody>
            <a:bodyPr>
              <a:spAutoFit/>
            </a:bodyPr>
            <a:lstStyle/>
            <a:p>
              <a:pPr algn="ctr">
                <a:defRPr/>
              </a:pPr>
              <a:r>
                <a:rPr lang="zh-CN" altLang="en-US" dirty="0">
                  <a:solidFill>
                    <a:schemeClr val="accent6"/>
                  </a:solidFill>
                </a:rPr>
                <a:t>教育层次</a:t>
              </a:r>
              <a:endParaRPr lang="zh-CN" altLang="en-US" dirty="0">
                <a:solidFill>
                  <a:schemeClr val="accent6"/>
                </a:solidFill>
              </a:endParaRPr>
            </a:p>
          </p:txBody>
        </p:sp>
        <p:sp>
          <p:nvSpPr>
            <p:cNvPr id="11" name="TextBox 10"/>
            <p:cNvSpPr txBox="1"/>
            <p:nvPr/>
          </p:nvSpPr>
          <p:spPr>
            <a:xfrm>
              <a:off x="6072198" y="4000490"/>
              <a:ext cx="1357322" cy="428625"/>
            </a:xfrm>
            <a:prstGeom prst="rect">
              <a:avLst/>
            </a:prstGeom>
            <a:noFill/>
          </p:spPr>
          <p:txBody>
            <a:bodyPr>
              <a:spAutoFit/>
            </a:bodyPr>
            <a:lstStyle/>
            <a:p>
              <a:pPr algn="ctr">
                <a:defRPr/>
              </a:pPr>
              <a:r>
                <a:rPr lang="zh-CN" altLang="en-US" dirty="0">
                  <a:solidFill>
                    <a:schemeClr val="accent6"/>
                  </a:solidFill>
                </a:rPr>
                <a:t>评价标准</a:t>
              </a:r>
              <a:endParaRPr lang="zh-CN" altLang="en-US" dirty="0">
                <a:solidFill>
                  <a:schemeClr val="accent6"/>
                </a:solidFill>
              </a:endParaRPr>
            </a:p>
          </p:txBody>
        </p:sp>
      </p:grpSp>
      <p:sp>
        <p:nvSpPr>
          <p:cNvPr id="13" name="TextBox 12"/>
          <p:cNvSpPr txBox="1"/>
          <p:nvPr/>
        </p:nvSpPr>
        <p:spPr>
          <a:xfrm>
            <a:off x="1643063" y="1785938"/>
            <a:ext cx="5429250" cy="461962"/>
          </a:xfrm>
          <a:prstGeom prst="rect">
            <a:avLst/>
          </a:prstGeom>
          <a:noFill/>
        </p:spPr>
        <p:txBody>
          <a:bodyPr>
            <a:spAutoFit/>
          </a:bodyPr>
          <a:lstStyle/>
          <a:p>
            <a:pPr algn="ctr">
              <a:defRPr/>
            </a:pPr>
            <a:r>
              <a:rPr lang="zh-CN" altLang="en-US" sz="2400" dirty="0">
                <a:solidFill>
                  <a:schemeClr val="tx2"/>
                </a:solidFill>
                <a:latin typeface="+mj-ea"/>
                <a:ea typeface="+mj-ea"/>
              </a:rPr>
              <a:t>规格规格：培养什么样的人？</a:t>
            </a:r>
            <a:endParaRPr lang="zh-CN" altLang="en-US" sz="2400" dirty="0">
              <a:solidFill>
                <a:schemeClr val="tx2"/>
              </a:solidFill>
              <a:latin typeface="+mj-ea"/>
              <a:ea typeface="+mj-ea"/>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p:cNvSpPr txBox="1">
            <a:spLocks noChangeArrowheads="1"/>
          </p:cNvSpPr>
          <p:nvPr/>
        </p:nvSpPr>
        <p:spPr bwMode="auto">
          <a:xfrm>
            <a:off x="461963" y="1460500"/>
            <a:ext cx="8143875" cy="1262063"/>
          </a:xfrm>
          <a:prstGeom prst="rect">
            <a:avLst/>
          </a:prstGeom>
          <a:noFill/>
          <a:ln w="9525">
            <a:noFill/>
            <a:miter lim="800000"/>
            <a:headEnd/>
            <a:tailEnd/>
          </a:ln>
        </p:spPr>
        <p:txBody>
          <a:bodyPr>
            <a:spAutoFit/>
          </a:bodyPr>
          <a:lstStyle/>
          <a:p>
            <a:pPr eaLnBrk="0" hangingPunct="0">
              <a:spcBef>
                <a:spcPct val="50000"/>
              </a:spcBef>
              <a:defRPr/>
            </a:pPr>
            <a:r>
              <a:rPr lang="zh-CN" altLang="en-US" sz="2800" b="0" dirty="0">
                <a:solidFill>
                  <a:srgbClr val="800000"/>
                </a:solidFill>
                <a:latin typeface="黑体" pitchFamily="49" charset="-122"/>
                <a:ea typeface="微软雅黑" pitchFamily="34" charset="-122"/>
              </a:rPr>
              <a:t>          </a:t>
            </a:r>
            <a:endParaRPr lang="en-US" altLang="zh-CN" b="0" dirty="0">
              <a:solidFill>
                <a:schemeClr val="tx2">
                  <a:lumMod val="75000"/>
                </a:schemeClr>
              </a:solidFill>
              <a:latin typeface="Times New Roman" pitchFamily="18" charset="0"/>
              <a:ea typeface="+mj-ea"/>
              <a:cs typeface="Times New Roman" pitchFamily="18" charset="0"/>
            </a:endParaRPr>
          </a:p>
          <a:p>
            <a:pPr eaLnBrk="0" hangingPunct="0">
              <a:spcBef>
                <a:spcPts val="2400"/>
              </a:spcBef>
              <a:spcAft>
                <a:spcPts val="1200"/>
              </a:spcAft>
              <a:defRPr/>
            </a:pPr>
            <a:endParaRPr lang="en-US" altLang="zh-CN" sz="2800" b="0" dirty="0">
              <a:solidFill>
                <a:srgbClr val="800000"/>
              </a:solidFill>
              <a:latin typeface="黑体" pitchFamily="49" charset="-122"/>
              <a:ea typeface="微软雅黑" pitchFamily="34" charset="-122"/>
            </a:endParaRPr>
          </a:p>
        </p:txBody>
      </p:sp>
      <p:sp>
        <p:nvSpPr>
          <p:cNvPr id="80898"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应用型本科人才的培养规格</a:t>
            </a:r>
          </a:p>
        </p:txBody>
      </p:sp>
      <p:sp>
        <p:nvSpPr>
          <p:cNvPr id="80899" name="TextBox 8"/>
          <p:cNvSpPr txBox="1">
            <a:spLocks noChangeArrowheads="1"/>
          </p:cNvSpPr>
          <p:nvPr/>
        </p:nvSpPr>
        <p:spPr bwMode="auto">
          <a:xfrm>
            <a:off x="4786313" y="3500438"/>
            <a:ext cx="1357312" cy="1028700"/>
          </a:xfrm>
          <a:prstGeom prst="rect">
            <a:avLst/>
          </a:prstGeom>
          <a:noFill/>
          <a:ln w="9525">
            <a:noFill/>
            <a:miter lim="800000"/>
            <a:headEnd/>
            <a:tailEnd/>
          </a:ln>
        </p:spPr>
        <p:txBody>
          <a:bodyPr>
            <a:spAutoFit/>
          </a:bodyPr>
          <a:lstStyle/>
          <a:p>
            <a:pPr algn="ctr">
              <a:lnSpc>
                <a:spcPct val="150000"/>
              </a:lnSpc>
            </a:pPr>
            <a:r>
              <a:rPr lang="zh-CN" altLang="en-US">
                <a:solidFill>
                  <a:schemeClr val="bg1"/>
                </a:solidFill>
              </a:rPr>
              <a:t>应用型本科教育</a:t>
            </a:r>
          </a:p>
        </p:txBody>
      </p:sp>
      <p:sp>
        <p:nvSpPr>
          <p:cNvPr id="11" name="矩形 10"/>
          <p:cNvSpPr/>
          <p:nvPr/>
        </p:nvSpPr>
        <p:spPr>
          <a:xfrm>
            <a:off x="474663" y="2230438"/>
            <a:ext cx="7072312" cy="430212"/>
          </a:xfrm>
          <a:prstGeom prst="rect">
            <a:avLst/>
          </a:prstGeom>
        </p:spPr>
        <p:txBody>
          <a:bodyPr>
            <a:spAutoFit/>
          </a:bodyPr>
          <a:lstStyle/>
          <a:p>
            <a:pPr algn="ctr">
              <a:defRPr/>
            </a:pPr>
            <a:r>
              <a:rPr lang="zh-CN" altLang="zh-CN" sz="2000" dirty="0">
                <a:solidFill>
                  <a:schemeClr val="accent6"/>
                </a:solidFill>
                <a:latin typeface="Calibri"/>
                <a:ea typeface="微软雅黑" pitchFamily="34" charset="-122"/>
              </a:rPr>
              <a:t>规格</a:t>
            </a:r>
            <a:r>
              <a:rPr lang="zh-CN" altLang="en-US" dirty="0">
                <a:solidFill>
                  <a:schemeClr val="accent3">
                    <a:lumMod val="75000"/>
                  </a:schemeClr>
                </a:solidFill>
                <a:latin typeface="Calibri"/>
                <a:ea typeface="微软雅黑" pitchFamily="34" charset="-122"/>
              </a:rPr>
              <a:t>：</a:t>
            </a:r>
            <a:r>
              <a:rPr lang="zh-CN" altLang="zh-CN" sz="2000" dirty="0">
                <a:solidFill>
                  <a:schemeClr val="tx1">
                    <a:lumMod val="50000"/>
                    <a:lumOff val="50000"/>
                  </a:schemeClr>
                </a:solidFill>
                <a:latin typeface="Calibri"/>
                <a:ea typeface="微软雅黑" pitchFamily="34" charset="-122"/>
              </a:rPr>
              <a:t>赋予某种</a:t>
            </a:r>
            <a:r>
              <a:rPr lang="zh-CN" altLang="zh-CN" sz="2000" dirty="0">
                <a:solidFill>
                  <a:schemeClr val="tx1">
                    <a:lumMod val="50000"/>
                    <a:lumOff val="50000"/>
                  </a:schemeClr>
                </a:solidFill>
                <a:latin typeface="Calibri"/>
                <a:ea typeface="微软雅黑" pitchFamily="34" charset="-122"/>
              </a:rPr>
              <a:t>特定内涵和价值观的基本</a:t>
            </a:r>
            <a:r>
              <a:rPr lang="zh-CN" altLang="zh-CN" sz="2000" dirty="0">
                <a:solidFill>
                  <a:schemeClr val="tx1">
                    <a:lumMod val="50000"/>
                    <a:lumOff val="50000"/>
                  </a:schemeClr>
                </a:solidFill>
                <a:latin typeface="Calibri"/>
                <a:ea typeface="微软雅黑" pitchFamily="34" charset="-122"/>
              </a:rPr>
              <a:t>尺度</a:t>
            </a:r>
            <a:endParaRPr lang="en-US" altLang="zh-CN" sz="2000" spc="100" dirty="0">
              <a:solidFill>
                <a:schemeClr val="tx1">
                  <a:lumMod val="50000"/>
                  <a:lumOff val="50000"/>
                </a:schemeClr>
              </a:solidFill>
              <a:ea typeface="微软雅黑" pitchFamily="34" charset="-122"/>
            </a:endParaRPr>
          </a:p>
        </p:txBody>
      </p:sp>
      <p:pic>
        <p:nvPicPr>
          <p:cNvPr id="12" name="图片 11"/>
          <p:cNvPicPr>
            <a:picLocks noChangeAspect="1"/>
          </p:cNvPicPr>
          <p:nvPr/>
        </p:nvPicPr>
        <p:blipFill>
          <a:blip r:embed="rId2">
            <a:duotone>
              <a:schemeClr val="accent3">
                <a:shade val="45000"/>
                <a:satMod val="135000"/>
              </a:schemeClr>
              <a:prstClr val="white"/>
            </a:duotone>
            <a:extLst>
              <a:ext uri="{28A0092B-C50C-407E-A947-70E740481C1C}"/>
            </a:extLst>
          </a:blip>
          <a:stretch>
            <a:fillRect/>
          </a:stretch>
        </p:blipFill>
        <p:spPr>
          <a:xfrm>
            <a:off x="852156" y="2680675"/>
            <a:ext cx="468000" cy="468000"/>
          </a:xfrm>
          <a:prstGeom prst="rect">
            <a:avLst/>
          </a:prstGeom>
        </p:spPr>
      </p:pic>
      <p:pic>
        <p:nvPicPr>
          <p:cNvPr id="13" name="图片 12"/>
          <p:cNvPicPr>
            <a:picLocks noChangeAspect="1"/>
          </p:cNvPicPr>
          <p:nvPr/>
        </p:nvPicPr>
        <p:blipFill>
          <a:blip r:embed="rId3">
            <a:duotone>
              <a:schemeClr val="accent3">
                <a:shade val="45000"/>
                <a:satMod val="135000"/>
              </a:schemeClr>
              <a:prstClr val="white"/>
            </a:duotone>
            <a:extLst>
              <a:ext uri="{28A0092B-C50C-407E-A947-70E740481C1C}"/>
            </a:extLst>
          </a:blip>
          <a:stretch>
            <a:fillRect/>
          </a:stretch>
        </p:blipFill>
        <p:spPr>
          <a:xfrm>
            <a:off x="852156" y="2214447"/>
            <a:ext cx="432000" cy="432000"/>
          </a:xfrm>
          <a:prstGeom prst="rect">
            <a:avLst/>
          </a:prstGeom>
          <a:noFill/>
        </p:spPr>
      </p:pic>
      <p:sp>
        <p:nvSpPr>
          <p:cNvPr id="14" name="矩形 13"/>
          <p:cNvSpPr/>
          <p:nvPr/>
        </p:nvSpPr>
        <p:spPr>
          <a:xfrm>
            <a:off x="619125" y="2714625"/>
            <a:ext cx="6489700" cy="430213"/>
          </a:xfrm>
          <a:prstGeom prst="rect">
            <a:avLst/>
          </a:prstGeom>
        </p:spPr>
        <p:txBody>
          <a:bodyPr>
            <a:spAutoFit/>
          </a:bodyPr>
          <a:lstStyle/>
          <a:p>
            <a:pPr algn="ctr">
              <a:defRPr/>
            </a:pPr>
            <a:r>
              <a:rPr lang="zh-CN" altLang="zh-CN" sz="2000" dirty="0">
                <a:solidFill>
                  <a:schemeClr val="accent6"/>
                </a:solidFill>
                <a:latin typeface="Calibri"/>
                <a:ea typeface="微软雅黑" pitchFamily="34" charset="-122"/>
              </a:rPr>
              <a:t>人才</a:t>
            </a:r>
            <a:r>
              <a:rPr lang="zh-CN" altLang="zh-CN" sz="2000" dirty="0">
                <a:solidFill>
                  <a:schemeClr val="accent6"/>
                </a:solidFill>
                <a:latin typeface="Calibri"/>
                <a:ea typeface="微软雅黑" pitchFamily="34" charset="-122"/>
              </a:rPr>
              <a:t>规格</a:t>
            </a:r>
            <a:r>
              <a:rPr lang="zh-CN" altLang="en-US" dirty="0">
                <a:solidFill>
                  <a:schemeClr val="accent3">
                    <a:lumMod val="75000"/>
                  </a:schemeClr>
                </a:solidFill>
                <a:latin typeface="Calibri"/>
                <a:ea typeface="微软雅黑" pitchFamily="34" charset="-122"/>
              </a:rPr>
              <a:t>：</a:t>
            </a:r>
            <a:r>
              <a:rPr lang="zh-CN" altLang="zh-CN" sz="2000" dirty="0">
                <a:solidFill>
                  <a:schemeClr val="tx1">
                    <a:lumMod val="50000"/>
                    <a:lumOff val="50000"/>
                  </a:schemeClr>
                </a:solidFill>
                <a:latin typeface="Calibri"/>
                <a:ea typeface="微软雅黑" pitchFamily="34" charset="-122"/>
              </a:rPr>
              <a:t>人才</a:t>
            </a:r>
            <a:r>
              <a:rPr lang="zh-CN" altLang="zh-CN" sz="2000" dirty="0">
                <a:solidFill>
                  <a:schemeClr val="tx1">
                    <a:lumMod val="50000"/>
                    <a:lumOff val="50000"/>
                  </a:schemeClr>
                </a:solidFill>
                <a:latin typeface="Calibri"/>
                <a:ea typeface="微软雅黑" pitchFamily="34" charset="-122"/>
              </a:rPr>
              <a:t>培养的必要导向</a:t>
            </a:r>
            <a:r>
              <a:rPr lang="zh-CN" altLang="zh-CN" sz="2000" dirty="0">
                <a:solidFill>
                  <a:schemeClr val="tx1">
                    <a:lumMod val="50000"/>
                    <a:lumOff val="50000"/>
                  </a:schemeClr>
                </a:solidFill>
                <a:latin typeface="Calibri"/>
                <a:ea typeface="微软雅黑" pitchFamily="34" charset="-122"/>
              </a:rPr>
              <a:t>和度量</a:t>
            </a:r>
            <a:r>
              <a:rPr lang="zh-CN" altLang="en-US" sz="2000" dirty="0">
                <a:solidFill>
                  <a:schemeClr val="tx1">
                    <a:lumMod val="50000"/>
                    <a:lumOff val="50000"/>
                  </a:schemeClr>
                </a:solidFill>
                <a:latin typeface="Calibri"/>
                <a:ea typeface="微软雅黑" pitchFamily="34" charset="-122"/>
              </a:rPr>
              <a:t>标准</a:t>
            </a:r>
            <a:endParaRPr lang="zh-CN" altLang="en-US" sz="2000" dirty="0">
              <a:solidFill>
                <a:schemeClr val="tx1">
                  <a:lumMod val="50000"/>
                  <a:lumOff val="50000"/>
                </a:schemeClr>
              </a:solidFill>
              <a:latin typeface="Calibri"/>
              <a:ea typeface="微软雅黑" pitchFamily="34" charset="-122"/>
            </a:endParaRPr>
          </a:p>
        </p:txBody>
      </p:sp>
      <p:sp>
        <p:nvSpPr>
          <p:cNvPr id="15" name="矩形 14"/>
          <p:cNvSpPr/>
          <p:nvPr/>
        </p:nvSpPr>
        <p:spPr>
          <a:xfrm>
            <a:off x="2595563" y="3703638"/>
            <a:ext cx="1871662" cy="1274762"/>
          </a:xfrm>
          <a:prstGeom prst="rect">
            <a:avLst/>
          </a:prstGeom>
        </p:spPr>
        <p:txBody>
          <a:bodyPr>
            <a:spAutoFit/>
          </a:bodyPr>
          <a:lstStyle/>
          <a:p>
            <a:pPr algn="ctr">
              <a:lnSpc>
                <a:spcPct val="120000"/>
              </a:lnSpc>
              <a:defRPr/>
            </a:pPr>
            <a:r>
              <a:rPr lang="zh-CN" altLang="zh-CN" sz="1600" dirty="0">
                <a:solidFill>
                  <a:schemeClr val="tx1">
                    <a:lumMod val="65000"/>
                    <a:lumOff val="35000"/>
                  </a:schemeClr>
                </a:solidFill>
                <a:ea typeface="微软雅黑" pitchFamily="34" charset="-122"/>
              </a:rPr>
              <a:t>应用型本科教育</a:t>
            </a:r>
            <a:endParaRPr lang="en-US" altLang="zh-CN" sz="1600" dirty="0">
              <a:solidFill>
                <a:schemeClr val="tx1">
                  <a:lumMod val="65000"/>
                  <a:lumOff val="35000"/>
                </a:schemeClr>
              </a:solidFill>
              <a:ea typeface="微软雅黑" pitchFamily="34" charset="-122"/>
            </a:endParaRPr>
          </a:p>
          <a:p>
            <a:pPr algn="ctr">
              <a:lnSpc>
                <a:spcPct val="120000"/>
              </a:lnSpc>
              <a:defRPr/>
            </a:pPr>
            <a:r>
              <a:rPr lang="zh-CN" altLang="zh-CN" sz="1600" dirty="0">
                <a:solidFill>
                  <a:schemeClr val="tx1">
                    <a:lumMod val="65000"/>
                    <a:lumOff val="35000"/>
                  </a:schemeClr>
                </a:solidFill>
                <a:ea typeface="微软雅黑" pitchFamily="34" charset="-122"/>
              </a:rPr>
              <a:t>本科职业教育</a:t>
            </a:r>
            <a:endParaRPr lang="en-US" altLang="zh-CN" sz="1600" dirty="0">
              <a:solidFill>
                <a:schemeClr val="tx1">
                  <a:lumMod val="65000"/>
                  <a:lumOff val="35000"/>
                </a:schemeClr>
              </a:solidFill>
              <a:ea typeface="微软雅黑" pitchFamily="34" charset="-122"/>
            </a:endParaRPr>
          </a:p>
          <a:p>
            <a:pPr algn="ctr">
              <a:lnSpc>
                <a:spcPct val="120000"/>
              </a:lnSpc>
              <a:defRPr/>
            </a:pPr>
            <a:r>
              <a:rPr lang="zh-CN" altLang="zh-CN" sz="1600" dirty="0">
                <a:solidFill>
                  <a:schemeClr val="tx1">
                    <a:lumMod val="65000"/>
                    <a:lumOff val="35000"/>
                  </a:schemeClr>
                </a:solidFill>
                <a:ea typeface="微软雅黑" pitchFamily="34" charset="-122"/>
              </a:rPr>
              <a:t>应用技术大学</a:t>
            </a:r>
            <a:endParaRPr lang="en-US" altLang="zh-CN" sz="1600" dirty="0">
              <a:solidFill>
                <a:schemeClr val="tx1">
                  <a:lumMod val="65000"/>
                  <a:lumOff val="35000"/>
                </a:schemeClr>
              </a:solidFill>
              <a:ea typeface="微软雅黑" pitchFamily="34" charset="-122"/>
            </a:endParaRPr>
          </a:p>
          <a:p>
            <a:pPr algn="ctr">
              <a:lnSpc>
                <a:spcPct val="120000"/>
              </a:lnSpc>
              <a:defRPr/>
            </a:pPr>
            <a:r>
              <a:rPr lang="en-US" altLang="zh-CN" sz="1600" dirty="0">
                <a:solidFill>
                  <a:schemeClr val="tx1">
                    <a:lumMod val="65000"/>
                    <a:lumOff val="35000"/>
                  </a:schemeClr>
                </a:solidFill>
                <a:ea typeface="微软雅黑" pitchFamily="34" charset="-122"/>
              </a:rPr>
              <a:t>……</a:t>
            </a:r>
            <a:endParaRPr lang="zh-CN" altLang="en-US" sz="1600" dirty="0">
              <a:solidFill>
                <a:schemeClr val="tx1">
                  <a:lumMod val="65000"/>
                  <a:lumOff val="35000"/>
                </a:schemeClr>
              </a:solidFill>
              <a:ea typeface="微软雅黑" panose="020B0503020204020204" pitchFamily="34" charset="-122"/>
            </a:endParaRPr>
          </a:p>
        </p:txBody>
      </p:sp>
      <p:sp>
        <p:nvSpPr>
          <p:cNvPr id="16" name="矩形 15"/>
          <p:cNvSpPr/>
          <p:nvPr/>
        </p:nvSpPr>
        <p:spPr>
          <a:xfrm>
            <a:off x="434975" y="3970338"/>
            <a:ext cx="1873250" cy="684212"/>
          </a:xfrm>
          <a:prstGeom prst="rect">
            <a:avLst/>
          </a:prstGeom>
          <a:solidFill>
            <a:schemeClr val="bg1"/>
          </a:solidFill>
          <a:ln w="38100" cap="rnd">
            <a:solidFill>
              <a:schemeClr val="accent3">
                <a:lumMod val="75000"/>
              </a:schemeClr>
            </a:solidFill>
            <a:miter lim="800000"/>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2"/>
                </a:solidFill>
                <a:latin typeface="+mj-ea"/>
                <a:ea typeface="+mj-ea"/>
              </a:rPr>
              <a:t>应用型本科人才</a:t>
            </a:r>
            <a:r>
              <a:rPr lang="zh-CN" altLang="en-US" sz="2000" dirty="0">
                <a:solidFill>
                  <a:schemeClr val="tx2"/>
                </a:solidFill>
                <a:latin typeface="+mj-ea"/>
                <a:ea typeface="+mj-ea"/>
              </a:rPr>
              <a:t>培养</a:t>
            </a:r>
          </a:p>
        </p:txBody>
      </p:sp>
      <p:sp>
        <p:nvSpPr>
          <p:cNvPr id="17" name="左大括号 16"/>
          <p:cNvSpPr/>
          <p:nvPr/>
        </p:nvSpPr>
        <p:spPr>
          <a:xfrm>
            <a:off x="2438400" y="3805238"/>
            <a:ext cx="165100" cy="1071562"/>
          </a:xfrm>
          <a:prstGeom prst="leftBrace">
            <a:avLst/>
          </a:prstGeom>
          <a:ln w="28575">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cxnSp>
        <p:nvCxnSpPr>
          <p:cNvPr id="18" name="直接连接符 17"/>
          <p:cNvCxnSpPr/>
          <p:nvPr/>
        </p:nvCxnSpPr>
        <p:spPr>
          <a:xfrm>
            <a:off x="385763" y="3292475"/>
            <a:ext cx="80645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4899824" y="3674680"/>
            <a:ext cx="3544491" cy="1274195"/>
          </a:xfrm>
          <a:prstGeom prst="rect">
            <a:avLst/>
          </a:prstGeom>
          <a:solidFill>
            <a:schemeClr val="accent2">
              <a:lumMod val="75000"/>
            </a:schemeClr>
          </a:solidFill>
          <a:ln>
            <a:solidFill>
              <a:schemeClr val="accent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108000" rIns="144000" bIns="108000" anchor="ctr"/>
          <a:lstStyle/>
          <a:p>
            <a:pPr>
              <a:defRPr/>
            </a:pPr>
            <a:r>
              <a:rPr lang="zh-CN" altLang="en-US" dirty="0">
                <a:solidFill>
                  <a:schemeClr val="bg1"/>
                </a:solidFill>
                <a:effectLst>
                  <a:glow rad="101600">
                    <a:schemeClr val="tx1">
                      <a:alpha val="60000"/>
                    </a:schemeClr>
                  </a:glow>
                </a:effectLst>
              </a:rPr>
              <a:t>没有本质区别。问题是如何厘</a:t>
            </a:r>
            <a:r>
              <a:rPr lang="zh-CN" altLang="en-US" dirty="0">
                <a:solidFill>
                  <a:schemeClr val="bg1"/>
                </a:solidFill>
                <a:effectLst>
                  <a:glow rad="101600">
                    <a:schemeClr val="tx1">
                      <a:alpha val="60000"/>
                    </a:schemeClr>
                  </a:glow>
                </a:effectLst>
              </a:rPr>
              <a:t>清应用型本科与传统本科、高职</a:t>
            </a:r>
            <a:r>
              <a:rPr lang="zh-CN" altLang="en-US" dirty="0">
                <a:solidFill>
                  <a:schemeClr val="bg1"/>
                </a:solidFill>
                <a:effectLst>
                  <a:glow rad="101600">
                    <a:schemeClr val="tx1">
                      <a:alpha val="60000"/>
                    </a:schemeClr>
                  </a:glow>
                </a:effectLst>
              </a:rPr>
              <a:t>专科的区别</a:t>
            </a:r>
            <a:endParaRPr lang="zh-CN" altLang="en-US" dirty="0">
              <a:solidFill>
                <a:schemeClr val="bg1"/>
              </a:solidFill>
              <a:effectLst>
                <a:glow rad="101600">
                  <a:schemeClr val="tx1">
                    <a:alpha val="60000"/>
                  </a:schemeClr>
                </a:glow>
              </a:effectLst>
            </a:endParaRPr>
          </a:p>
        </p:txBody>
      </p:sp>
      <p:sp>
        <p:nvSpPr>
          <p:cNvPr id="21" name="矩形 20"/>
          <p:cNvSpPr/>
          <p:nvPr/>
        </p:nvSpPr>
        <p:spPr>
          <a:xfrm>
            <a:off x="50580" y="5357826"/>
            <a:ext cx="8912658" cy="792088"/>
          </a:xfrm>
          <a:prstGeom prst="rect">
            <a:avLst/>
          </a:prstGeom>
          <a:gradFill>
            <a:gsLst>
              <a:gs pos="0">
                <a:schemeClr val="bg2">
                  <a:lumMod val="50000"/>
                  <a:alpha val="0"/>
                </a:schemeClr>
              </a:gs>
              <a:gs pos="21000">
                <a:schemeClr val="accent2">
                  <a:lumMod val="75000"/>
                </a:schemeClr>
              </a:gs>
              <a:gs pos="100000">
                <a:schemeClr val="bg2">
                  <a:lumMod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Ins="360000" anchor="ctr"/>
          <a:lstStyle/>
          <a:p>
            <a:pPr algn="r">
              <a:defRPr/>
            </a:pPr>
            <a:r>
              <a:rPr lang="zh-CN" altLang="en-US" sz="3200" spc="100" dirty="0">
                <a:solidFill>
                  <a:schemeClr val="bg1"/>
                </a:solidFill>
                <a:effectLst>
                  <a:glow rad="101600">
                    <a:schemeClr val="tx1">
                      <a:alpha val="60000"/>
                    </a:schemeClr>
                  </a:glow>
                </a:effectLst>
                <a:latin typeface="华康俪金黑W8(P)" panose="020B0800000000000000" pitchFamily="34" charset="-122"/>
                <a:ea typeface="华康俪金黑W8(P)" panose="020B0800000000000000" pitchFamily="34" charset="-122"/>
              </a:rPr>
              <a:t>不存在转型问题，重在充实内涵，提升质量</a:t>
            </a:r>
            <a:endParaRPr lang="zh-CN" altLang="en-US" sz="3200" spc="100" dirty="0">
              <a:solidFill>
                <a:schemeClr val="bg1"/>
              </a:solidFill>
              <a:effectLst>
                <a:glow rad="101600">
                  <a:schemeClr val="tx1">
                    <a:alpha val="60000"/>
                  </a:schemeClr>
                </a:glow>
              </a:effectLst>
              <a:latin typeface="华康俪金黑W8(P)" panose="020B0800000000000000" pitchFamily="34" charset="-122"/>
              <a:ea typeface="华康俪金黑W8(P)" panose="020B0800000000000000" pitchFamily="34" charset="-122"/>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p:cNvSpPr txBox="1">
            <a:spLocks noChangeArrowheads="1"/>
          </p:cNvSpPr>
          <p:nvPr/>
        </p:nvSpPr>
        <p:spPr bwMode="auto">
          <a:xfrm>
            <a:off x="461963" y="1460500"/>
            <a:ext cx="8143875" cy="1262063"/>
          </a:xfrm>
          <a:prstGeom prst="rect">
            <a:avLst/>
          </a:prstGeom>
          <a:noFill/>
          <a:ln w="9525">
            <a:noFill/>
            <a:miter lim="800000"/>
            <a:headEnd/>
            <a:tailEnd/>
          </a:ln>
        </p:spPr>
        <p:txBody>
          <a:bodyPr>
            <a:spAutoFit/>
          </a:bodyPr>
          <a:lstStyle/>
          <a:p>
            <a:pPr eaLnBrk="0" hangingPunct="0">
              <a:spcBef>
                <a:spcPct val="50000"/>
              </a:spcBef>
              <a:defRPr/>
            </a:pPr>
            <a:r>
              <a:rPr lang="zh-CN" altLang="en-US" sz="2800" b="0" dirty="0">
                <a:solidFill>
                  <a:srgbClr val="800000"/>
                </a:solidFill>
                <a:latin typeface="黑体" pitchFamily="49" charset="-122"/>
                <a:ea typeface="微软雅黑" pitchFamily="34" charset="-122"/>
              </a:rPr>
              <a:t>          </a:t>
            </a:r>
            <a:endParaRPr lang="en-US" altLang="zh-CN" b="0" dirty="0">
              <a:solidFill>
                <a:schemeClr val="tx2">
                  <a:lumMod val="75000"/>
                </a:schemeClr>
              </a:solidFill>
              <a:latin typeface="Times New Roman" pitchFamily="18" charset="0"/>
              <a:ea typeface="+mj-ea"/>
              <a:cs typeface="Times New Roman" pitchFamily="18" charset="0"/>
            </a:endParaRPr>
          </a:p>
          <a:p>
            <a:pPr eaLnBrk="0" hangingPunct="0">
              <a:spcBef>
                <a:spcPts val="2400"/>
              </a:spcBef>
              <a:spcAft>
                <a:spcPts val="1200"/>
              </a:spcAft>
              <a:defRPr/>
            </a:pPr>
            <a:endParaRPr lang="en-US" altLang="zh-CN" sz="2800" b="0" dirty="0">
              <a:solidFill>
                <a:srgbClr val="800000"/>
              </a:solidFill>
              <a:latin typeface="黑体" pitchFamily="49" charset="-122"/>
              <a:ea typeface="微软雅黑" pitchFamily="34" charset="-122"/>
            </a:endParaRPr>
          </a:p>
        </p:txBody>
      </p:sp>
      <p:sp>
        <p:nvSpPr>
          <p:cNvPr id="81922" name="矩形 5"/>
          <p:cNvSpPr>
            <a:spLocks noChangeArrowheads="1"/>
          </p:cNvSpPr>
          <p:nvPr/>
        </p:nvSpPr>
        <p:spPr bwMode="auto">
          <a:xfrm>
            <a:off x="590550" y="1730375"/>
            <a:ext cx="7343775" cy="601663"/>
          </a:xfrm>
          <a:prstGeom prst="rect">
            <a:avLst/>
          </a:prstGeom>
          <a:noFill/>
          <a:ln w="9525">
            <a:noFill/>
            <a:miter lim="800000"/>
            <a:headEnd/>
            <a:tailEnd/>
          </a:ln>
        </p:spPr>
        <p:txBody>
          <a:bodyPr>
            <a:spAutoFit/>
          </a:bodyPr>
          <a:lstStyle/>
          <a:p>
            <a:pPr>
              <a:lnSpc>
                <a:spcPct val="150000"/>
              </a:lnSpc>
              <a:spcBef>
                <a:spcPct val="100000"/>
              </a:spcBef>
            </a:pPr>
            <a:r>
              <a:rPr lang="en-US" altLang="zh-CN" b="0">
                <a:solidFill>
                  <a:srgbClr val="800000"/>
                </a:solidFill>
                <a:latin typeface="Times New Roman" pitchFamily="18" charset="0"/>
                <a:ea typeface="微软雅黑"/>
                <a:cs typeface="Times New Roman" pitchFamily="18" charset="0"/>
              </a:rPr>
              <a:t>        1</a:t>
            </a:r>
            <a:r>
              <a:rPr lang="zh-CN" altLang="en-US" b="0">
                <a:solidFill>
                  <a:srgbClr val="800000"/>
                </a:solidFill>
                <a:latin typeface="Times New Roman" pitchFamily="18" charset="0"/>
                <a:ea typeface="微软雅黑"/>
                <a:cs typeface="Times New Roman" pitchFamily="18" charset="0"/>
              </a:rPr>
              <a:t>、</a:t>
            </a:r>
            <a:r>
              <a:rPr lang="zh-CN" altLang="en-US">
                <a:solidFill>
                  <a:srgbClr val="800000"/>
                </a:solidFill>
                <a:latin typeface="Times New Roman" pitchFamily="18" charset="0"/>
                <a:ea typeface="微软雅黑"/>
                <a:cs typeface="Times New Roman" pitchFamily="18" charset="0"/>
              </a:rPr>
              <a:t>科学分类是确定规格的必要前提</a:t>
            </a:r>
            <a:endParaRPr lang="zh-CN" altLang="en-US">
              <a:solidFill>
                <a:schemeClr val="tx2"/>
              </a:solidFill>
              <a:latin typeface="Times New Roman" pitchFamily="18" charset="0"/>
              <a:ea typeface="微软雅黑"/>
              <a:cs typeface="Times New Roman" pitchFamily="18" charset="0"/>
            </a:endParaRPr>
          </a:p>
        </p:txBody>
      </p:sp>
      <p:sp>
        <p:nvSpPr>
          <p:cNvPr id="81923"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应用型本科人才的培养规格</a:t>
            </a:r>
          </a:p>
        </p:txBody>
      </p:sp>
      <p:sp>
        <p:nvSpPr>
          <p:cNvPr id="81924" name="Line 25"/>
          <p:cNvSpPr>
            <a:spLocks noChangeShapeType="1"/>
          </p:cNvSpPr>
          <p:nvPr/>
        </p:nvSpPr>
        <p:spPr bwMode="gray">
          <a:xfrm flipH="1">
            <a:off x="7624763" y="1825625"/>
            <a:ext cx="58737" cy="0"/>
          </a:xfrm>
          <a:prstGeom prst="line">
            <a:avLst/>
          </a:prstGeom>
          <a:noFill/>
          <a:ln w="25400">
            <a:solidFill>
              <a:srgbClr val="FFFFFF"/>
            </a:solidFill>
            <a:round/>
            <a:headEnd/>
            <a:tailEnd/>
          </a:ln>
        </p:spPr>
        <p:txBody>
          <a:bodyPr/>
          <a:lstStyle/>
          <a:p>
            <a:endParaRPr lang="zh-CN" altLang="en-US"/>
          </a:p>
        </p:txBody>
      </p:sp>
      <p:sp>
        <p:nvSpPr>
          <p:cNvPr id="81925" name="TextBox 3"/>
          <p:cNvSpPr txBox="1">
            <a:spLocks noChangeArrowheads="1"/>
          </p:cNvSpPr>
          <p:nvPr/>
        </p:nvSpPr>
        <p:spPr bwMode="auto">
          <a:xfrm>
            <a:off x="1216025" y="3011488"/>
            <a:ext cx="5049838" cy="777875"/>
          </a:xfrm>
          <a:prstGeom prst="rect">
            <a:avLst/>
          </a:prstGeom>
          <a:noFill/>
          <a:ln w="9525">
            <a:noFill/>
            <a:miter lim="800000"/>
            <a:headEnd/>
            <a:tailEnd/>
          </a:ln>
        </p:spPr>
        <p:txBody>
          <a:bodyPr>
            <a:spAutoFit/>
          </a:bodyPr>
          <a:lstStyle/>
          <a:p>
            <a:pPr>
              <a:lnSpc>
                <a:spcPct val="130000"/>
              </a:lnSpc>
            </a:pPr>
            <a:r>
              <a:rPr lang="zh-CN" altLang="en-US" sz="1800">
                <a:solidFill>
                  <a:schemeClr val="tx2"/>
                </a:solidFill>
                <a:latin typeface="Times New Roman" pitchFamily="18" charset="0"/>
                <a:ea typeface="微软雅黑"/>
                <a:cs typeface="Times New Roman" pitchFamily="18" charset="0"/>
              </a:rPr>
              <a:t>研究型、研究教学型、教学研究型、教学型；</a:t>
            </a:r>
            <a:endParaRPr lang="en-US" altLang="zh-CN" sz="1800">
              <a:solidFill>
                <a:schemeClr val="tx2"/>
              </a:solidFill>
              <a:latin typeface="Times New Roman" pitchFamily="18" charset="0"/>
              <a:ea typeface="微软雅黑"/>
              <a:cs typeface="Times New Roman" pitchFamily="18" charset="0"/>
            </a:endParaRPr>
          </a:p>
          <a:p>
            <a:pPr>
              <a:lnSpc>
                <a:spcPct val="130000"/>
              </a:lnSpc>
            </a:pPr>
            <a:r>
              <a:rPr lang="en-US" altLang="zh-CN" sz="1800">
                <a:solidFill>
                  <a:schemeClr val="tx2"/>
                </a:solidFill>
                <a:latin typeface="Times New Roman" pitchFamily="18" charset="0"/>
                <a:ea typeface="微软雅黑"/>
                <a:cs typeface="Times New Roman" pitchFamily="18" charset="0"/>
              </a:rPr>
              <a:t>985</a:t>
            </a:r>
            <a:r>
              <a:rPr lang="zh-CN" altLang="en-US" sz="1800">
                <a:solidFill>
                  <a:schemeClr val="tx2"/>
                </a:solidFill>
                <a:latin typeface="Times New Roman" pitchFamily="18" charset="0"/>
                <a:ea typeface="微软雅黑"/>
                <a:cs typeface="Times New Roman" pitchFamily="18" charset="0"/>
              </a:rPr>
              <a:t>、</a:t>
            </a:r>
            <a:r>
              <a:rPr lang="en-US" altLang="zh-CN" sz="1800">
                <a:solidFill>
                  <a:schemeClr val="tx2"/>
                </a:solidFill>
                <a:latin typeface="Times New Roman" pitchFamily="18" charset="0"/>
                <a:ea typeface="微软雅黑"/>
                <a:cs typeface="Times New Roman" pitchFamily="18" charset="0"/>
              </a:rPr>
              <a:t>211</a:t>
            </a:r>
            <a:r>
              <a:rPr lang="zh-CN" altLang="en-US" sz="1800">
                <a:solidFill>
                  <a:schemeClr val="tx2"/>
                </a:solidFill>
                <a:latin typeface="Times New Roman" pitchFamily="18" charset="0"/>
                <a:ea typeface="微软雅黑"/>
                <a:cs typeface="Times New Roman" pitchFamily="18" charset="0"/>
              </a:rPr>
              <a:t>、地方重点、地方普通；</a:t>
            </a:r>
          </a:p>
        </p:txBody>
      </p:sp>
      <p:cxnSp>
        <p:nvCxnSpPr>
          <p:cNvPr id="14" name="直接连接符​​ 10"/>
          <p:cNvCxnSpPr/>
          <p:nvPr/>
        </p:nvCxnSpPr>
        <p:spPr bwMode="auto">
          <a:xfrm flipV="1">
            <a:off x="4627563" y="2903538"/>
            <a:ext cx="2614612" cy="3175"/>
          </a:xfrm>
          <a:prstGeom prst="line">
            <a:avLst/>
          </a:prstGeom>
          <a:solidFill>
            <a:schemeClr val="accent1"/>
          </a:solidFill>
          <a:ln w="571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5" name="组合 11"/>
          <p:cNvGrpSpPr>
            <a:grpSpLocks/>
          </p:cNvGrpSpPr>
          <p:nvPr/>
        </p:nvGrpSpPr>
        <p:grpSpPr bwMode="auto">
          <a:xfrm rot="16200000">
            <a:off x="6307060" y="2564451"/>
            <a:ext cx="1639887" cy="1412875"/>
            <a:chOff x="2447303" y="1124901"/>
            <a:chExt cx="2232787" cy="1924195"/>
          </a:xfrm>
          <a:solidFill>
            <a:schemeClr val="accent1"/>
          </a:solidFill>
        </p:grpSpPr>
        <p:sp>
          <p:nvSpPr>
            <p:cNvPr id="18" name="六边形 17"/>
            <p:cNvSpPr/>
            <p:nvPr/>
          </p:nvSpPr>
          <p:spPr>
            <a:xfrm>
              <a:off x="2447303" y="1124901"/>
              <a:ext cx="2232787" cy="1924195"/>
            </a:xfrm>
            <a:prstGeom prst="hexagon">
              <a:avLst>
                <a:gd name="adj" fmla="val 28044"/>
                <a:gd name="vf" fmla="val 115470"/>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椭圆​​ 38"/>
            <p:cNvSpPr/>
            <p:nvPr/>
          </p:nvSpPr>
          <p:spPr>
            <a:xfrm>
              <a:off x="2695870" y="1220029"/>
              <a:ext cx="1735653" cy="1731777"/>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sp>
        <p:nvSpPr>
          <p:cNvPr id="81928" name="TextBox 12"/>
          <p:cNvSpPr txBox="1">
            <a:spLocks noChangeArrowheads="1"/>
          </p:cNvSpPr>
          <p:nvPr/>
        </p:nvSpPr>
        <p:spPr bwMode="auto">
          <a:xfrm>
            <a:off x="6677025" y="3076575"/>
            <a:ext cx="954088" cy="400050"/>
          </a:xfrm>
          <a:prstGeom prst="rect">
            <a:avLst/>
          </a:prstGeom>
          <a:solidFill>
            <a:schemeClr val="accent1"/>
          </a:solidFill>
          <a:ln w="9525">
            <a:noFill/>
            <a:miter lim="800000"/>
            <a:headEnd/>
            <a:tailEnd/>
          </a:ln>
        </p:spPr>
        <p:txBody>
          <a:bodyPr wrap="none">
            <a:spAutoFit/>
          </a:bodyPr>
          <a:lstStyle/>
          <a:p>
            <a:pPr algn="ctr"/>
            <a:r>
              <a:rPr lang="zh-CN" altLang="en-US" sz="2000">
                <a:solidFill>
                  <a:schemeClr val="bg1"/>
                </a:solidFill>
                <a:latin typeface="微软雅黑"/>
                <a:ea typeface="微软雅黑"/>
                <a:cs typeface="微软雅黑"/>
              </a:rPr>
              <a:t>垂线式</a:t>
            </a:r>
          </a:p>
        </p:txBody>
      </p:sp>
      <p:sp>
        <p:nvSpPr>
          <p:cNvPr id="17" name="矩形​​ 13"/>
          <p:cNvSpPr/>
          <p:nvPr/>
        </p:nvSpPr>
        <p:spPr bwMode="auto">
          <a:xfrm>
            <a:off x="1308100" y="2622550"/>
            <a:ext cx="4124325" cy="303213"/>
          </a:xfrm>
          <a:prstGeom prst="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itchFamily="34" charset="-122"/>
              <a:ea typeface="微软雅黑" pitchFamily="34" charset="-122"/>
            </a:endParaRPr>
          </a:p>
        </p:txBody>
      </p:sp>
      <p:cxnSp>
        <p:nvCxnSpPr>
          <p:cNvPr id="21" name="直接连接符​​ 6"/>
          <p:cNvCxnSpPr/>
          <p:nvPr/>
        </p:nvCxnSpPr>
        <p:spPr bwMode="auto">
          <a:xfrm flipV="1">
            <a:off x="4681538" y="5103813"/>
            <a:ext cx="2613025" cy="3175"/>
          </a:xfrm>
          <a:prstGeom prst="line">
            <a:avLst/>
          </a:prstGeom>
          <a:ln w="5715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81931" name="组合 21"/>
          <p:cNvGrpSpPr>
            <a:grpSpLocks/>
          </p:cNvGrpSpPr>
          <p:nvPr/>
        </p:nvGrpSpPr>
        <p:grpSpPr bwMode="auto">
          <a:xfrm rot="-5400000">
            <a:off x="6358732" y="4806156"/>
            <a:ext cx="1639888" cy="1412875"/>
            <a:chOff x="2447274" y="1125030"/>
            <a:chExt cx="2232740" cy="1924067"/>
          </a:xfrm>
        </p:grpSpPr>
        <p:sp>
          <p:nvSpPr>
            <p:cNvPr id="26" name="六边形 25"/>
            <p:cNvSpPr/>
            <p:nvPr/>
          </p:nvSpPr>
          <p:spPr>
            <a:xfrm>
              <a:off x="2447274" y="1125030"/>
              <a:ext cx="2232740" cy="1924067"/>
            </a:xfrm>
            <a:prstGeom prst="hexagon">
              <a:avLst>
                <a:gd name="adj" fmla="val 28044"/>
                <a:gd name="vf" fmla="val 115470"/>
              </a:avLst>
            </a:prstGeom>
            <a:gradFill flip="none" rotWithShape="1">
              <a:gsLst>
                <a:gs pos="0">
                  <a:schemeClr val="accent6">
                    <a:lumMod val="40000"/>
                    <a:lumOff val="60000"/>
                  </a:schemeClr>
                </a:gs>
                <a:gs pos="100000">
                  <a:schemeClr val="accent6">
                    <a:lumMod val="60000"/>
                    <a:lumOff val="40000"/>
                  </a:schemeClr>
                </a:gs>
              </a:gsLst>
              <a:lin ang="135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40"/>
            <p:cNvSpPr/>
            <p:nvPr/>
          </p:nvSpPr>
          <p:spPr>
            <a:xfrm>
              <a:off x="2695837" y="1220152"/>
              <a:ext cx="1735614" cy="1731660"/>
            </a:xfrm>
            <a:prstGeom prst="ellipse">
              <a:avLst/>
            </a:prstGeom>
            <a:solidFill>
              <a:schemeClr val="accent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sp>
        <p:nvSpPr>
          <p:cNvPr id="81932" name="TextBox 22"/>
          <p:cNvSpPr txBox="1">
            <a:spLocks noChangeArrowheads="1"/>
          </p:cNvSpPr>
          <p:nvPr/>
        </p:nvSpPr>
        <p:spPr bwMode="auto">
          <a:xfrm>
            <a:off x="6702425" y="5327650"/>
            <a:ext cx="954088" cy="400050"/>
          </a:xfrm>
          <a:prstGeom prst="rect">
            <a:avLst/>
          </a:prstGeom>
          <a:noFill/>
          <a:ln w="9525">
            <a:noFill/>
            <a:miter lim="800000"/>
            <a:headEnd/>
            <a:tailEnd/>
          </a:ln>
        </p:spPr>
        <p:txBody>
          <a:bodyPr wrap="none">
            <a:spAutoFit/>
          </a:bodyPr>
          <a:lstStyle/>
          <a:p>
            <a:pPr algn="ctr"/>
            <a:r>
              <a:rPr lang="zh-CN" altLang="en-US" sz="2000">
                <a:solidFill>
                  <a:schemeClr val="bg1"/>
                </a:solidFill>
                <a:latin typeface="微软雅黑"/>
                <a:ea typeface="微软雅黑"/>
                <a:cs typeface="微软雅黑"/>
              </a:rPr>
              <a:t>矩阵式</a:t>
            </a:r>
          </a:p>
        </p:txBody>
      </p:sp>
      <p:sp>
        <p:nvSpPr>
          <p:cNvPr id="24" name="矩形​​ 9"/>
          <p:cNvSpPr/>
          <p:nvPr/>
        </p:nvSpPr>
        <p:spPr bwMode="auto">
          <a:xfrm>
            <a:off x="1319213" y="4875213"/>
            <a:ext cx="3959225" cy="228600"/>
          </a:xfrm>
          <a:prstGeom prst="rect">
            <a:avLst/>
          </a:prstGeom>
          <a:solidFill>
            <a:schemeClr val="accent6"/>
          </a:solid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itchFamily="34" charset="-122"/>
              <a:ea typeface="微软雅黑" pitchFamily="34" charset="-122"/>
            </a:endParaRPr>
          </a:p>
        </p:txBody>
      </p:sp>
      <p:sp>
        <p:nvSpPr>
          <p:cNvPr id="81934" name="矩形 24"/>
          <p:cNvSpPr>
            <a:spLocks noChangeArrowheads="1"/>
          </p:cNvSpPr>
          <p:nvPr/>
        </p:nvSpPr>
        <p:spPr bwMode="auto">
          <a:xfrm>
            <a:off x="1165225" y="5141913"/>
            <a:ext cx="5256213" cy="415925"/>
          </a:xfrm>
          <a:prstGeom prst="rect">
            <a:avLst/>
          </a:prstGeom>
          <a:noFill/>
          <a:ln w="9525">
            <a:noFill/>
            <a:miter lim="800000"/>
            <a:headEnd/>
            <a:tailEnd/>
          </a:ln>
        </p:spPr>
        <p:txBody>
          <a:bodyPr>
            <a:spAutoFit/>
          </a:bodyPr>
          <a:lstStyle/>
          <a:p>
            <a:pPr>
              <a:lnSpc>
                <a:spcPct val="130000"/>
              </a:lnSpc>
            </a:pPr>
            <a:r>
              <a:rPr lang="zh-CN" altLang="en-US" sz="1800">
                <a:solidFill>
                  <a:schemeClr val="tx2"/>
                </a:solidFill>
                <a:latin typeface="微软雅黑"/>
                <a:ea typeface="微软雅黑"/>
                <a:cs typeface="微软雅黑"/>
              </a:rPr>
              <a:t> 横向分类</a:t>
            </a:r>
            <a:r>
              <a:rPr lang="zh-CN" altLang="zh-CN" sz="1800">
                <a:solidFill>
                  <a:schemeClr val="tx2"/>
                </a:solidFill>
                <a:latin typeface="微软雅黑"/>
                <a:ea typeface="微软雅黑"/>
                <a:cs typeface="微软雅黑"/>
              </a:rPr>
              <a:t>，</a:t>
            </a:r>
            <a:r>
              <a:rPr lang="zh-CN" altLang="en-US" sz="1800">
                <a:solidFill>
                  <a:schemeClr val="tx2"/>
                </a:solidFill>
                <a:latin typeface="微软雅黑"/>
                <a:ea typeface="微软雅黑"/>
                <a:cs typeface="微软雅黑"/>
              </a:rPr>
              <a:t>纵向分层，均衡资源，自主定位</a:t>
            </a:r>
          </a:p>
        </p:txBody>
      </p:sp>
      <p:sp>
        <p:nvSpPr>
          <p:cNvPr id="81935" name="TextBox 27"/>
          <p:cNvSpPr txBox="1">
            <a:spLocks noChangeArrowheads="1"/>
          </p:cNvSpPr>
          <p:nvPr/>
        </p:nvSpPr>
        <p:spPr bwMode="auto">
          <a:xfrm>
            <a:off x="1122363" y="2603500"/>
            <a:ext cx="1571625" cy="338138"/>
          </a:xfrm>
          <a:prstGeom prst="rect">
            <a:avLst/>
          </a:prstGeom>
          <a:noFill/>
          <a:ln w="9525">
            <a:noFill/>
            <a:miter lim="800000"/>
            <a:headEnd/>
            <a:tailEnd/>
          </a:ln>
        </p:spPr>
        <p:txBody>
          <a:bodyPr>
            <a:spAutoFit/>
          </a:bodyPr>
          <a:lstStyle/>
          <a:p>
            <a:pPr algn="ctr"/>
            <a:r>
              <a:rPr lang="zh-CN" altLang="en-US" sz="1600">
                <a:solidFill>
                  <a:schemeClr val="bg1"/>
                </a:solidFill>
              </a:rPr>
              <a:t>当前分类</a:t>
            </a:r>
          </a:p>
        </p:txBody>
      </p:sp>
      <p:sp>
        <p:nvSpPr>
          <p:cNvPr id="81936" name="TextBox 28"/>
          <p:cNvSpPr txBox="1">
            <a:spLocks noChangeArrowheads="1"/>
          </p:cNvSpPr>
          <p:nvPr/>
        </p:nvSpPr>
        <p:spPr bwMode="auto">
          <a:xfrm>
            <a:off x="1214438" y="4811713"/>
            <a:ext cx="1571625" cy="338137"/>
          </a:xfrm>
          <a:prstGeom prst="rect">
            <a:avLst/>
          </a:prstGeom>
          <a:noFill/>
          <a:ln w="9525">
            <a:noFill/>
            <a:miter lim="800000"/>
            <a:headEnd/>
            <a:tailEnd/>
          </a:ln>
        </p:spPr>
        <p:txBody>
          <a:bodyPr>
            <a:spAutoFit/>
          </a:bodyPr>
          <a:lstStyle/>
          <a:p>
            <a:pPr algn="ctr"/>
            <a:r>
              <a:rPr lang="zh-CN" altLang="en-US" sz="1600">
                <a:solidFill>
                  <a:schemeClr val="bg1"/>
                </a:solidFill>
              </a:rPr>
              <a:t>应有分类</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占位符 1"/>
          <p:cNvSpPr txBox="1">
            <a:spLocks noChangeArrowheads="1"/>
          </p:cNvSpPr>
          <p:nvPr/>
        </p:nvSpPr>
        <p:spPr bwMode="auto">
          <a:xfrm>
            <a:off x="325438" y="260350"/>
            <a:ext cx="8747125" cy="706438"/>
          </a:xfrm>
          <a:prstGeom prst="rect">
            <a:avLst/>
          </a:prstGeom>
          <a:noFill/>
          <a:ln w="9525">
            <a:noFill/>
            <a:miter lim="800000"/>
            <a:headEnd/>
            <a:tailEnd/>
          </a:ln>
        </p:spPr>
        <p:txBody>
          <a:bodyPr anchor="ctr"/>
          <a:lstStyle/>
          <a:p>
            <a:pPr algn="ctr"/>
            <a:r>
              <a:rPr lang="zh-CN" altLang="en-US" sz="3200">
                <a:solidFill>
                  <a:srgbClr val="FFFFFF"/>
                </a:solidFill>
                <a:latin typeface="微软雅黑"/>
                <a:ea typeface="微软雅黑"/>
                <a:cs typeface="微软雅黑"/>
              </a:rPr>
              <a:t>应用型本科教育的内涵与教学改革</a:t>
            </a:r>
          </a:p>
        </p:txBody>
      </p:sp>
      <p:sp>
        <p:nvSpPr>
          <p:cNvPr id="8195" name="圆角矩形 10"/>
          <p:cNvSpPr>
            <a:spLocks noChangeArrowheads="1"/>
          </p:cNvSpPr>
          <p:nvPr/>
        </p:nvSpPr>
        <p:spPr bwMode="auto">
          <a:xfrm>
            <a:off x="1316038" y="2346325"/>
            <a:ext cx="630555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一</a:t>
            </a:r>
            <a:r>
              <a:rPr lang="zh-CN" altLang="en-US" sz="3200" dirty="0">
                <a:solidFill>
                  <a:srgbClr val="002060"/>
                </a:solidFill>
                <a:latin typeface="微软雅黑" pitchFamily="34" charset="-122"/>
                <a:ea typeface="微软雅黑" pitchFamily="34" charset="-122"/>
              </a:rPr>
              <a:t>   应用型本科教育的</a:t>
            </a:r>
            <a:r>
              <a:rPr lang="zh-CN" altLang="en-US" sz="3200" dirty="0">
                <a:solidFill>
                  <a:srgbClr val="002060"/>
                </a:solidFill>
                <a:latin typeface="微软雅黑" pitchFamily="34" charset="-122"/>
                <a:ea typeface="微软雅黑" pitchFamily="34" charset="-122"/>
              </a:rPr>
              <a:t>发展过程</a:t>
            </a:r>
            <a:endParaRPr lang="zh-CN" altLang="en-US" sz="3200" dirty="0">
              <a:solidFill>
                <a:srgbClr val="002060"/>
              </a:solidFill>
              <a:latin typeface="微软雅黑" pitchFamily="34" charset="-122"/>
              <a:ea typeface="微软雅黑" pitchFamily="34" charset="-122"/>
            </a:endParaRPr>
          </a:p>
        </p:txBody>
      </p:sp>
      <p:sp>
        <p:nvSpPr>
          <p:cNvPr id="8196" name="圆角矩形 9"/>
          <p:cNvSpPr>
            <a:spLocks noChangeArrowheads="1"/>
          </p:cNvSpPr>
          <p:nvPr/>
        </p:nvSpPr>
        <p:spPr bwMode="auto">
          <a:xfrm>
            <a:off x="1322388" y="3373438"/>
            <a:ext cx="629920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二 </a:t>
            </a:r>
            <a:r>
              <a:rPr lang="zh-CN" altLang="en-US" sz="3200" dirty="0">
                <a:solidFill>
                  <a:srgbClr val="002060"/>
                </a:solidFill>
                <a:latin typeface="微软雅黑" pitchFamily="34" charset="-122"/>
                <a:ea typeface="微软雅黑" pitchFamily="34" charset="-122"/>
              </a:rPr>
              <a:t>  应用型</a:t>
            </a:r>
            <a:r>
              <a:rPr lang="zh-CN" altLang="en-US" sz="3200" dirty="0">
                <a:solidFill>
                  <a:srgbClr val="002060"/>
                </a:solidFill>
                <a:latin typeface="微软雅黑" pitchFamily="34" charset="-122"/>
                <a:ea typeface="微软雅黑" pitchFamily="34" charset="-122"/>
              </a:rPr>
              <a:t>本科人才的培养规格</a:t>
            </a:r>
            <a:endParaRPr lang="zh-CN" altLang="en-US" sz="3200" dirty="0">
              <a:solidFill>
                <a:srgbClr val="002060"/>
              </a:solidFill>
              <a:latin typeface="微软雅黑" pitchFamily="34" charset="-122"/>
              <a:ea typeface="微软雅黑" pitchFamily="34" charset="-122"/>
            </a:endParaRPr>
          </a:p>
        </p:txBody>
      </p:sp>
      <p:sp>
        <p:nvSpPr>
          <p:cNvPr id="8197" name="圆角矩形 7"/>
          <p:cNvSpPr>
            <a:spLocks noChangeArrowheads="1"/>
          </p:cNvSpPr>
          <p:nvPr/>
        </p:nvSpPr>
        <p:spPr bwMode="auto">
          <a:xfrm>
            <a:off x="1322388" y="4398963"/>
            <a:ext cx="629920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三 </a:t>
            </a:r>
            <a:r>
              <a:rPr lang="zh-CN" altLang="en-US" sz="3200" dirty="0">
                <a:solidFill>
                  <a:srgbClr val="002060"/>
                </a:solidFill>
                <a:latin typeface="微软雅黑" pitchFamily="34" charset="-122"/>
                <a:ea typeface="微软雅黑" pitchFamily="34" charset="-122"/>
              </a:rPr>
              <a:t>  应用型</a:t>
            </a:r>
            <a:r>
              <a:rPr lang="zh-CN" altLang="en-US" sz="3200" dirty="0">
                <a:solidFill>
                  <a:srgbClr val="002060"/>
                </a:solidFill>
                <a:latin typeface="微软雅黑" pitchFamily="34" charset="-122"/>
                <a:ea typeface="微软雅黑" pitchFamily="34" charset="-122"/>
              </a:rPr>
              <a:t>本科高校的教学改革</a:t>
            </a:r>
            <a:endParaRPr lang="zh-CN" altLang="en-US" sz="3200" dirty="0">
              <a:solidFill>
                <a:srgbClr val="002060"/>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p:cNvSpPr txBox="1">
            <a:spLocks noChangeArrowheads="1"/>
          </p:cNvSpPr>
          <p:nvPr/>
        </p:nvSpPr>
        <p:spPr bwMode="auto">
          <a:xfrm>
            <a:off x="461963" y="1460500"/>
            <a:ext cx="8143875" cy="1262063"/>
          </a:xfrm>
          <a:prstGeom prst="rect">
            <a:avLst/>
          </a:prstGeom>
          <a:noFill/>
          <a:ln w="9525">
            <a:noFill/>
            <a:miter lim="800000"/>
            <a:headEnd/>
            <a:tailEnd/>
          </a:ln>
        </p:spPr>
        <p:txBody>
          <a:bodyPr>
            <a:spAutoFit/>
          </a:bodyPr>
          <a:lstStyle/>
          <a:p>
            <a:pPr eaLnBrk="0" hangingPunct="0">
              <a:spcBef>
                <a:spcPct val="50000"/>
              </a:spcBef>
              <a:defRPr/>
            </a:pPr>
            <a:r>
              <a:rPr lang="zh-CN" altLang="en-US" sz="2800" b="0" dirty="0">
                <a:solidFill>
                  <a:srgbClr val="800000"/>
                </a:solidFill>
                <a:latin typeface="黑体" pitchFamily="49" charset="-122"/>
                <a:ea typeface="微软雅黑" pitchFamily="34" charset="-122"/>
              </a:rPr>
              <a:t>          </a:t>
            </a:r>
            <a:endParaRPr lang="en-US" altLang="zh-CN" b="0" dirty="0">
              <a:solidFill>
                <a:schemeClr val="tx2">
                  <a:lumMod val="75000"/>
                </a:schemeClr>
              </a:solidFill>
              <a:latin typeface="Times New Roman" pitchFamily="18" charset="0"/>
              <a:ea typeface="+mj-ea"/>
              <a:cs typeface="Times New Roman" pitchFamily="18" charset="0"/>
            </a:endParaRPr>
          </a:p>
          <a:p>
            <a:pPr eaLnBrk="0" hangingPunct="0">
              <a:spcBef>
                <a:spcPts val="2400"/>
              </a:spcBef>
              <a:spcAft>
                <a:spcPts val="1200"/>
              </a:spcAft>
              <a:defRPr/>
            </a:pPr>
            <a:endParaRPr lang="en-US" altLang="zh-CN" sz="2800" b="0" dirty="0">
              <a:solidFill>
                <a:srgbClr val="800000"/>
              </a:solidFill>
              <a:latin typeface="黑体" pitchFamily="49" charset="-122"/>
              <a:ea typeface="微软雅黑" pitchFamily="34" charset="-122"/>
            </a:endParaRPr>
          </a:p>
        </p:txBody>
      </p:sp>
      <p:sp>
        <p:nvSpPr>
          <p:cNvPr id="82946"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应用型本科人才的培养规格</a:t>
            </a:r>
          </a:p>
        </p:txBody>
      </p:sp>
      <p:sp>
        <p:nvSpPr>
          <p:cNvPr id="82947" name="矩形 5"/>
          <p:cNvSpPr>
            <a:spLocks noChangeArrowheads="1"/>
          </p:cNvSpPr>
          <p:nvPr/>
        </p:nvSpPr>
        <p:spPr bwMode="auto">
          <a:xfrm>
            <a:off x="900113" y="1782763"/>
            <a:ext cx="7343775" cy="430212"/>
          </a:xfrm>
          <a:prstGeom prst="rect">
            <a:avLst/>
          </a:prstGeom>
          <a:noFill/>
          <a:ln w="9525">
            <a:noFill/>
            <a:miter lim="800000"/>
            <a:headEnd/>
            <a:tailEnd/>
          </a:ln>
        </p:spPr>
        <p:txBody>
          <a:bodyPr>
            <a:spAutoFit/>
          </a:bodyPr>
          <a:lstStyle/>
          <a:p>
            <a:pPr>
              <a:spcBef>
                <a:spcPct val="100000"/>
              </a:spcBef>
            </a:pPr>
            <a:r>
              <a:rPr lang="en-US" altLang="zh-CN" b="0">
                <a:solidFill>
                  <a:srgbClr val="800000"/>
                </a:solidFill>
                <a:latin typeface="Times New Roman" pitchFamily="18" charset="0"/>
                <a:ea typeface="微软雅黑"/>
                <a:cs typeface="Times New Roman" pitchFamily="18" charset="0"/>
              </a:rPr>
              <a:t>2</a:t>
            </a:r>
            <a:r>
              <a:rPr lang="zh-CN" altLang="en-US" b="0">
                <a:solidFill>
                  <a:srgbClr val="800000"/>
                </a:solidFill>
                <a:latin typeface="Times New Roman" pitchFamily="18" charset="0"/>
                <a:ea typeface="微软雅黑"/>
                <a:cs typeface="Times New Roman" pitchFamily="18" charset="0"/>
              </a:rPr>
              <a:t>、</a:t>
            </a:r>
            <a:r>
              <a:rPr lang="zh-CN" altLang="en-US">
                <a:solidFill>
                  <a:srgbClr val="800000"/>
                </a:solidFill>
                <a:latin typeface="Times New Roman" pitchFamily="18" charset="0"/>
                <a:ea typeface="微软雅黑"/>
                <a:cs typeface="Times New Roman" pitchFamily="18" charset="0"/>
              </a:rPr>
              <a:t>知识类型是人才划分的重要依据</a:t>
            </a:r>
          </a:p>
        </p:txBody>
      </p:sp>
      <p:graphicFrame>
        <p:nvGraphicFramePr>
          <p:cNvPr id="6" name="表格 5"/>
          <p:cNvGraphicFramePr>
            <a:graphicFrameLocks noGrp="1"/>
          </p:cNvGraphicFramePr>
          <p:nvPr/>
        </p:nvGraphicFramePr>
        <p:xfrm>
          <a:off x="538163" y="2398713"/>
          <a:ext cx="8177212" cy="3703637"/>
        </p:xfrm>
        <a:graphic>
          <a:graphicData uri="http://schemas.openxmlformats.org/drawingml/2006/table">
            <a:tbl>
              <a:tblPr/>
              <a:tblGrid>
                <a:gridCol w="1853020"/>
                <a:gridCol w="3203079"/>
                <a:gridCol w="3120453"/>
              </a:tblGrid>
              <a:tr h="389237">
                <a:tc>
                  <a:txBody>
                    <a:bodyPr/>
                    <a:lstStyle/>
                    <a:p>
                      <a:pPr algn="ctr">
                        <a:lnSpc>
                          <a:spcPct val="150000"/>
                        </a:lnSpc>
                        <a:spcAft>
                          <a:spcPts val="0"/>
                        </a:spcAft>
                      </a:pPr>
                      <a:r>
                        <a:rPr lang="zh-CN" sz="1800" b="1" kern="100" dirty="0">
                          <a:solidFill>
                            <a:schemeClr val="bg1"/>
                          </a:solidFill>
                          <a:latin typeface="+mj-ea"/>
                          <a:ea typeface="+mj-ea"/>
                          <a:cs typeface="Times New Roman"/>
                        </a:rPr>
                        <a:t>项</a:t>
                      </a:r>
                      <a:r>
                        <a:rPr lang="en-US" sz="1800" b="1" kern="100" dirty="0">
                          <a:solidFill>
                            <a:schemeClr val="bg1"/>
                          </a:solidFill>
                          <a:latin typeface="+mj-ea"/>
                          <a:ea typeface="+mj-ea"/>
                          <a:cs typeface="Times New Roman"/>
                        </a:rPr>
                        <a:t>    </a:t>
                      </a:r>
                      <a:r>
                        <a:rPr lang="zh-CN" sz="1800" b="1" kern="100" dirty="0">
                          <a:solidFill>
                            <a:schemeClr val="bg1"/>
                          </a:solidFill>
                          <a:latin typeface="+mj-ea"/>
                          <a:ea typeface="+mj-ea"/>
                          <a:cs typeface="Times New Roman"/>
                        </a:rPr>
                        <a:t>目</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a:lnSpc>
                          <a:spcPct val="150000"/>
                        </a:lnSpc>
                        <a:spcAft>
                          <a:spcPts val="0"/>
                        </a:spcAft>
                      </a:pPr>
                      <a:r>
                        <a:rPr lang="zh-CN" sz="1800" b="1" kern="100" dirty="0">
                          <a:solidFill>
                            <a:schemeClr val="bg1"/>
                          </a:solidFill>
                          <a:latin typeface="+mj-ea"/>
                          <a:ea typeface="+mj-ea"/>
                          <a:cs typeface="Times New Roman"/>
                        </a:rPr>
                        <a:t>科学知识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algn="ctr">
                        <a:lnSpc>
                          <a:spcPct val="150000"/>
                        </a:lnSpc>
                        <a:spcAft>
                          <a:spcPts val="0"/>
                        </a:spcAft>
                      </a:pPr>
                      <a:r>
                        <a:rPr lang="zh-CN" sz="1800" b="1" kern="100" dirty="0">
                          <a:solidFill>
                            <a:schemeClr val="bg1"/>
                          </a:solidFill>
                          <a:latin typeface="+mj-ea"/>
                          <a:ea typeface="+mj-ea"/>
                          <a:cs typeface="Times New Roman"/>
                        </a:rPr>
                        <a:t>技术知识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r>
              <a:tr h="389237">
                <a:tc>
                  <a:txBody>
                    <a:bodyPr/>
                    <a:lstStyle/>
                    <a:p>
                      <a:pPr algn="ctr">
                        <a:lnSpc>
                          <a:spcPct val="150000"/>
                        </a:lnSpc>
                        <a:spcAft>
                          <a:spcPts val="0"/>
                        </a:spcAft>
                      </a:pPr>
                      <a:r>
                        <a:rPr lang="zh-CN" sz="1800" kern="100">
                          <a:solidFill>
                            <a:schemeClr val="tx2"/>
                          </a:solidFill>
                          <a:latin typeface="+mj-ea"/>
                          <a:ea typeface="+mj-ea"/>
                          <a:cs typeface="Times New Roman"/>
                        </a:rPr>
                        <a:t>主要功能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solidFill>
                            <a:schemeClr val="tx2"/>
                          </a:solidFill>
                          <a:latin typeface="+mj-ea"/>
                          <a:ea typeface="+mj-ea"/>
                          <a:cs typeface="Times New Roman"/>
                        </a:rPr>
                        <a:t>发现、认识客观世界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solidFill>
                            <a:schemeClr val="tx2"/>
                          </a:solidFill>
                          <a:latin typeface="+mj-ea"/>
                          <a:ea typeface="+mj-ea"/>
                          <a:cs typeface="Times New Roman"/>
                        </a:rPr>
                        <a:t>改造客观世界</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9237">
                <a:tc>
                  <a:txBody>
                    <a:bodyPr/>
                    <a:lstStyle/>
                    <a:p>
                      <a:pPr algn="ctr">
                        <a:lnSpc>
                          <a:spcPct val="150000"/>
                        </a:lnSpc>
                        <a:spcAft>
                          <a:spcPts val="0"/>
                        </a:spcAft>
                      </a:pPr>
                      <a:r>
                        <a:rPr lang="zh-CN" sz="1800" kern="100">
                          <a:solidFill>
                            <a:schemeClr val="tx2"/>
                          </a:solidFill>
                          <a:latin typeface="+mj-ea"/>
                          <a:ea typeface="+mj-ea"/>
                          <a:cs typeface="Times New Roman"/>
                        </a:rPr>
                        <a:t>研究目的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0" dirty="0">
                          <a:solidFill>
                            <a:schemeClr val="tx2"/>
                          </a:solidFill>
                          <a:latin typeface="+mj-ea"/>
                          <a:ea typeface="+mj-ea"/>
                          <a:cs typeface="Times New Roman"/>
                        </a:rPr>
                        <a:t>回答</a:t>
                      </a:r>
                      <a:r>
                        <a:rPr lang="en-US" sz="1800" kern="0" dirty="0">
                          <a:solidFill>
                            <a:schemeClr val="tx2"/>
                          </a:solidFill>
                          <a:latin typeface="+mj-ea"/>
                          <a:ea typeface="+mj-ea"/>
                          <a:cs typeface="Times New Roman"/>
                        </a:rPr>
                        <a:t>“</a:t>
                      </a:r>
                      <a:r>
                        <a:rPr lang="zh-CN" sz="1800" kern="0" dirty="0">
                          <a:solidFill>
                            <a:schemeClr val="tx2"/>
                          </a:solidFill>
                          <a:latin typeface="+mj-ea"/>
                          <a:ea typeface="+mj-ea"/>
                          <a:cs typeface="Times New Roman"/>
                        </a:rPr>
                        <a:t>是什么</a:t>
                      </a:r>
                      <a:r>
                        <a:rPr lang="en-US" sz="1800" kern="0" dirty="0">
                          <a:solidFill>
                            <a:schemeClr val="tx2"/>
                          </a:solidFill>
                          <a:latin typeface="+mj-ea"/>
                          <a:ea typeface="+mj-ea"/>
                          <a:cs typeface="Times New Roman"/>
                        </a:rPr>
                        <a:t>”</a:t>
                      </a:r>
                      <a:r>
                        <a:rPr lang="zh-CN" sz="1800" kern="0" dirty="0">
                          <a:solidFill>
                            <a:schemeClr val="tx2"/>
                          </a:solidFill>
                          <a:latin typeface="+mj-ea"/>
                          <a:ea typeface="+mj-ea"/>
                          <a:cs typeface="Times New Roman"/>
                        </a:rPr>
                        <a:t>、</a:t>
                      </a:r>
                      <a:r>
                        <a:rPr lang="en-US" sz="1800" kern="0" dirty="0">
                          <a:solidFill>
                            <a:schemeClr val="tx2"/>
                          </a:solidFill>
                          <a:latin typeface="+mj-ea"/>
                          <a:ea typeface="+mj-ea"/>
                          <a:cs typeface="Times New Roman"/>
                        </a:rPr>
                        <a:t>“</a:t>
                      </a:r>
                      <a:r>
                        <a:rPr lang="zh-CN" sz="1800" kern="0" dirty="0">
                          <a:solidFill>
                            <a:schemeClr val="tx2"/>
                          </a:solidFill>
                          <a:latin typeface="+mj-ea"/>
                          <a:ea typeface="+mj-ea"/>
                          <a:cs typeface="Times New Roman"/>
                        </a:rPr>
                        <a:t>为什么</a:t>
                      </a:r>
                      <a:r>
                        <a:rPr lang="en-US" sz="1800" kern="0" dirty="0">
                          <a:solidFill>
                            <a:schemeClr val="tx2"/>
                          </a:solidFill>
                          <a:latin typeface="+mj-ea"/>
                          <a:ea typeface="+mj-ea"/>
                          <a:cs typeface="Times New Roman"/>
                        </a:rPr>
                        <a:t>” </a:t>
                      </a:r>
                      <a:endParaRPr lang="zh-CN" sz="1800" kern="100" dirty="0">
                        <a:solidFill>
                          <a:schemeClr val="tx2"/>
                        </a:solidFill>
                        <a:latin typeface="+mj-ea"/>
                        <a:ea typeface="+mj-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0" dirty="0">
                          <a:solidFill>
                            <a:schemeClr val="tx2"/>
                          </a:solidFill>
                          <a:latin typeface="+mj-ea"/>
                          <a:ea typeface="+mj-ea"/>
                          <a:cs typeface="Times New Roman"/>
                        </a:rPr>
                        <a:t>回答</a:t>
                      </a:r>
                      <a:r>
                        <a:rPr lang="en-US" sz="1800" kern="0" dirty="0">
                          <a:solidFill>
                            <a:schemeClr val="tx2"/>
                          </a:solidFill>
                          <a:latin typeface="+mj-ea"/>
                          <a:ea typeface="+mj-ea"/>
                          <a:cs typeface="Times New Roman"/>
                        </a:rPr>
                        <a:t>“</a:t>
                      </a:r>
                      <a:r>
                        <a:rPr lang="zh-CN" sz="1800" kern="0" dirty="0">
                          <a:solidFill>
                            <a:schemeClr val="tx2"/>
                          </a:solidFill>
                          <a:latin typeface="+mj-ea"/>
                          <a:ea typeface="+mj-ea"/>
                          <a:cs typeface="Times New Roman"/>
                        </a:rPr>
                        <a:t>做什么</a:t>
                      </a:r>
                      <a:r>
                        <a:rPr lang="en-US" sz="1800" kern="0" dirty="0">
                          <a:solidFill>
                            <a:schemeClr val="tx2"/>
                          </a:solidFill>
                          <a:latin typeface="+mj-ea"/>
                          <a:ea typeface="+mj-ea"/>
                          <a:cs typeface="Times New Roman"/>
                        </a:rPr>
                        <a:t>”</a:t>
                      </a:r>
                      <a:r>
                        <a:rPr lang="zh-CN" sz="1800" kern="0" dirty="0">
                          <a:solidFill>
                            <a:schemeClr val="tx2"/>
                          </a:solidFill>
                          <a:latin typeface="+mj-ea"/>
                          <a:ea typeface="+mj-ea"/>
                          <a:cs typeface="Times New Roman"/>
                        </a:rPr>
                        <a:t>、</a:t>
                      </a:r>
                      <a:r>
                        <a:rPr lang="en-US" sz="1800" kern="0" dirty="0">
                          <a:solidFill>
                            <a:schemeClr val="tx2"/>
                          </a:solidFill>
                          <a:latin typeface="+mj-ea"/>
                          <a:ea typeface="+mj-ea"/>
                          <a:cs typeface="Times New Roman"/>
                        </a:rPr>
                        <a:t>“</a:t>
                      </a:r>
                      <a:r>
                        <a:rPr lang="zh-CN" sz="1800" kern="0" dirty="0">
                          <a:solidFill>
                            <a:schemeClr val="tx2"/>
                          </a:solidFill>
                          <a:latin typeface="+mj-ea"/>
                          <a:ea typeface="+mj-ea"/>
                          <a:cs typeface="Times New Roman"/>
                        </a:rPr>
                        <a:t>怎么做</a:t>
                      </a:r>
                      <a:r>
                        <a:rPr lang="en-US" sz="1800" kern="0" dirty="0">
                          <a:solidFill>
                            <a:schemeClr val="tx2"/>
                          </a:solidFill>
                          <a:latin typeface="+mj-ea"/>
                          <a:ea typeface="+mj-ea"/>
                          <a:cs typeface="Times New Roman"/>
                        </a:rPr>
                        <a:t>”</a:t>
                      </a:r>
                      <a:endParaRPr lang="zh-CN" sz="1800" kern="100" dirty="0">
                        <a:solidFill>
                          <a:schemeClr val="tx2"/>
                        </a:solidFill>
                        <a:latin typeface="+mj-ea"/>
                        <a:ea typeface="+mj-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6995">
                <a:tc>
                  <a:txBody>
                    <a:bodyPr/>
                    <a:lstStyle/>
                    <a:p>
                      <a:pPr algn="ctr">
                        <a:lnSpc>
                          <a:spcPct val="150000"/>
                        </a:lnSpc>
                        <a:spcAft>
                          <a:spcPts val="0"/>
                        </a:spcAft>
                      </a:pPr>
                      <a:r>
                        <a:rPr lang="zh-CN" sz="1800" kern="100">
                          <a:solidFill>
                            <a:schemeClr val="tx2"/>
                          </a:solidFill>
                          <a:latin typeface="+mj-ea"/>
                          <a:ea typeface="+mj-ea"/>
                          <a:cs typeface="Times New Roman"/>
                        </a:rPr>
                        <a:t>获取途径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a:solidFill>
                            <a:schemeClr val="tx2"/>
                          </a:solidFill>
                          <a:latin typeface="+mj-ea"/>
                          <a:ea typeface="+mj-ea"/>
                          <a:cs typeface="Times New Roman"/>
                        </a:rPr>
                        <a:t>实验、归纳，证实与证伪为主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solidFill>
                            <a:schemeClr val="tx2"/>
                          </a:solidFill>
                          <a:latin typeface="+mj-ea"/>
                          <a:ea typeface="+mj-ea"/>
                          <a:cs typeface="Times New Roman"/>
                        </a:rPr>
                        <a:t>试验、试错，选优与优化为主</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190">
                <a:tc>
                  <a:txBody>
                    <a:bodyPr/>
                    <a:lstStyle/>
                    <a:p>
                      <a:pPr algn="ctr">
                        <a:lnSpc>
                          <a:spcPct val="150000"/>
                        </a:lnSpc>
                        <a:spcAft>
                          <a:spcPts val="0"/>
                        </a:spcAft>
                      </a:pPr>
                      <a:r>
                        <a:rPr lang="zh-CN" sz="1800" kern="100">
                          <a:solidFill>
                            <a:schemeClr val="tx2"/>
                          </a:solidFill>
                          <a:latin typeface="+mj-ea"/>
                          <a:ea typeface="+mj-ea"/>
                          <a:cs typeface="Times New Roman"/>
                        </a:rPr>
                        <a:t>目标结果</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0">
                          <a:solidFill>
                            <a:schemeClr val="tx2"/>
                          </a:solidFill>
                          <a:latin typeface="+mj-ea"/>
                          <a:ea typeface="+mj-ea"/>
                          <a:cs typeface="宋体"/>
                        </a:rPr>
                        <a:t>一元性、通用性</a:t>
                      </a:r>
                      <a:endParaRPr lang="zh-CN" sz="1800" kern="100">
                        <a:solidFill>
                          <a:schemeClr val="tx2"/>
                        </a:solidFill>
                        <a:latin typeface="+mj-ea"/>
                        <a:ea typeface="+mj-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0" dirty="0">
                          <a:solidFill>
                            <a:schemeClr val="tx2"/>
                          </a:solidFill>
                          <a:latin typeface="+mj-ea"/>
                          <a:ea typeface="+mj-ea"/>
                          <a:cs typeface="宋体"/>
                        </a:rPr>
                        <a:t>多样性、专有性</a:t>
                      </a:r>
                      <a:endParaRPr lang="zh-CN" sz="1800" kern="100" dirty="0">
                        <a:solidFill>
                          <a:schemeClr val="tx2"/>
                        </a:solidFill>
                        <a:latin typeface="+mj-ea"/>
                        <a:ea typeface="+mj-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9237">
                <a:tc>
                  <a:txBody>
                    <a:bodyPr/>
                    <a:lstStyle/>
                    <a:p>
                      <a:pPr algn="ctr">
                        <a:lnSpc>
                          <a:spcPct val="150000"/>
                        </a:lnSpc>
                        <a:spcAft>
                          <a:spcPts val="0"/>
                        </a:spcAft>
                      </a:pPr>
                      <a:r>
                        <a:rPr lang="zh-CN" sz="1800" kern="0">
                          <a:solidFill>
                            <a:schemeClr val="tx2"/>
                          </a:solidFill>
                          <a:latin typeface="+mj-ea"/>
                          <a:ea typeface="+mj-ea"/>
                          <a:cs typeface="Times New Roman"/>
                        </a:rPr>
                        <a:t>衡量标准</a:t>
                      </a:r>
                      <a:endParaRPr lang="zh-CN" sz="1800" kern="100">
                        <a:solidFill>
                          <a:schemeClr val="tx2"/>
                        </a:solidFill>
                        <a:latin typeface="+mj-ea"/>
                        <a:ea typeface="+mj-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0">
                          <a:solidFill>
                            <a:schemeClr val="tx2"/>
                          </a:solidFill>
                          <a:latin typeface="+mj-ea"/>
                          <a:ea typeface="+mj-ea"/>
                          <a:cs typeface="Times New Roman"/>
                        </a:rPr>
                        <a:t>真理性，力求全面、正确</a:t>
                      </a:r>
                      <a:endParaRPr lang="zh-CN" sz="1800" kern="100">
                        <a:solidFill>
                          <a:schemeClr val="tx2"/>
                        </a:solidFill>
                        <a:latin typeface="+mj-ea"/>
                        <a:ea typeface="+mj-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0" dirty="0">
                          <a:solidFill>
                            <a:schemeClr val="tx2"/>
                          </a:solidFill>
                          <a:latin typeface="+mj-ea"/>
                          <a:ea typeface="+mj-ea"/>
                          <a:cs typeface="Times New Roman"/>
                        </a:rPr>
                        <a:t>功利性，力求合理、有效</a:t>
                      </a:r>
                      <a:endParaRPr lang="zh-CN" sz="1800" kern="100" dirty="0">
                        <a:solidFill>
                          <a:schemeClr val="tx2"/>
                        </a:solidFill>
                        <a:latin typeface="+mj-ea"/>
                        <a:ea typeface="+mj-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9237">
                <a:tc>
                  <a:txBody>
                    <a:bodyPr/>
                    <a:lstStyle/>
                    <a:p>
                      <a:pPr algn="ctr">
                        <a:lnSpc>
                          <a:spcPct val="150000"/>
                        </a:lnSpc>
                        <a:spcAft>
                          <a:spcPts val="0"/>
                        </a:spcAft>
                      </a:pPr>
                      <a:r>
                        <a:rPr lang="zh-CN" sz="1800" kern="100">
                          <a:solidFill>
                            <a:schemeClr val="tx2"/>
                          </a:solidFill>
                          <a:latin typeface="+mj-ea"/>
                          <a:ea typeface="+mj-ea"/>
                          <a:cs typeface="Times New Roman"/>
                        </a:rPr>
                        <a:t>劳动特点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a:solidFill>
                            <a:schemeClr val="tx2"/>
                          </a:solidFill>
                          <a:latin typeface="+mj-ea"/>
                          <a:ea typeface="+mj-ea"/>
                          <a:cs typeface="Times New Roman"/>
                        </a:rPr>
                        <a:t>自由度大、个体性强</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solidFill>
                            <a:schemeClr val="tx2"/>
                          </a:solidFill>
                          <a:latin typeface="+mj-ea"/>
                          <a:ea typeface="+mj-ea"/>
                          <a:cs typeface="Times New Roman"/>
                        </a:rPr>
                        <a:t>计划性大、集体性强</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9237">
                <a:tc>
                  <a:txBody>
                    <a:bodyPr/>
                    <a:lstStyle/>
                    <a:p>
                      <a:pPr algn="ctr">
                        <a:lnSpc>
                          <a:spcPct val="150000"/>
                        </a:lnSpc>
                        <a:spcAft>
                          <a:spcPts val="0"/>
                        </a:spcAft>
                      </a:pPr>
                      <a:r>
                        <a:rPr lang="zh-CN" sz="1800" kern="100">
                          <a:solidFill>
                            <a:schemeClr val="tx2"/>
                          </a:solidFill>
                          <a:latin typeface="+mj-ea"/>
                          <a:ea typeface="+mj-ea"/>
                          <a:cs typeface="Times New Roman"/>
                        </a:rPr>
                        <a:t>最终成果</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a:solidFill>
                            <a:schemeClr val="tx2"/>
                          </a:solidFill>
                          <a:latin typeface="+mj-ea"/>
                          <a:ea typeface="+mj-ea"/>
                          <a:cs typeface="Times New Roman"/>
                        </a:rPr>
                        <a:t>提出定律、原理、学说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100" dirty="0">
                          <a:solidFill>
                            <a:schemeClr val="tx2"/>
                          </a:solidFill>
                          <a:latin typeface="+mj-ea"/>
                          <a:ea typeface="+mj-ea"/>
                          <a:cs typeface="Times New Roman"/>
                        </a:rPr>
                        <a:t>确立规则、方法和手段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9237">
                <a:tc>
                  <a:txBody>
                    <a:bodyPr/>
                    <a:lstStyle/>
                    <a:p>
                      <a:pPr algn="ctr">
                        <a:lnSpc>
                          <a:spcPct val="150000"/>
                        </a:lnSpc>
                        <a:spcAft>
                          <a:spcPts val="0"/>
                        </a:spcAft>
                      </a:pPr>
                      <a:r>
                        <a:rPr lang="zh-CN" sz="1800" kern="0">
                          <a:solidFill>
                            <a:schemeClr val="tx2"/>
                          </a:solidFill>
                          <a:latin typeface="+mj-ea"/>
                          <a:ea typeface="+mj-ea"/>
                          <a:cs typeface="宋体"/>
                        </a:rPr>
                        <a:t>意义影响</a:t>
                      </a:r>
                      <a:endParaRPr lang="zh-CN" sz="1800" kern="100">
                        <a:solidFill>
                          <a:schemeClr val="tx2"/>
                        </a:solidFill>
                        <a:latin typeface="+mj-ea"/>
                        <a:ea typeface="+mj-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0">
                          <a:solidFill>
                            <a:schemeClr val="tx2"/>
                          </a:solidFill>
                          <a:latin typeface="+mj-ea"/>
                          <a:ea typeface="+mj-ea"/>
                          <a:cs typeface="宋体"/>
                        </a:rPr>
                        <a:t>长远的、间接的</a:t>
                      </a:r>
                      <a:endParaRPr lang="zh-CN" sz="1800" kern="100">
                        <a:solidFill>
                          <a:schemeClr val="tx2"/>
                        </a:solidFill>
                        <a:latin typeface="+mj-ea"/>
                        <a:ea typeface="+mj-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800" kern="0" dirty="0">
                          <a:solidFill>
                            <a:schemeClr val="tx2"/>
                          </a:solidFill>
                          <a:latin typeface="+mj-ea"/>
                          <a:ea typeface="+mj-ea"/>
                          <a:cs typeface="宋体"/>
                        </a:rPr>
                        <a:t>直接的、近期的</a:t>
                      </a:r>
                      <a:endParaRPr lang="zh-CN" sz="1800" kern="100" dirty="0">
                        <a:solidFill>
                          <a:schemeClr val="tx2"/>
                        </a:solidFill>
                        <a:latin typeface="+mj-ea"/>
                        <a:ea typeface="+mj-e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 Box 3"/>
          <p:cNvSpPr txBox="1">
            <a:spLocks noChangeArrowheads="1"/>
          </p:cNvSpPr>
          <p:nvPr/>
        </p:nvSpPr>
        <p:spPr bwMode="auto">
          <a:xfrm>
            <a:off x="461963" y="1695450"/>
            <a:ext cx="8396287" cy="461963"/>
          </a:xfrm>
          <a:prstGeom prst="rect">
            <a:avLst/>
          </a:prstGeom>
          <a:noFill/>
          <a:ln w="9525">
            <a:noFill/>
            <a:miter lim="800000"/>
            <a:headEnd/>
            <a:tailEnd/>
          </a:ln>
        </p:spPr>
        <p:txBody>
          <a:bodyPr>
            <a:spAutoFit/>
          </a:bodyPr>
          <a:lstStyle/>
          <a:p>
            <a:pPr eaLnBrk="0" hangingPunct="0">
              <a:spcBef>
                <a:spcPct val="50000"/>
              </a:spcBef>
            </a:pPr>
            <a:r>
              <a:rPr lang="zh-CN" altLang="en-US" sz="2400" b="0">
                <a:solidFill>
                  <a:srgbClr val="800000"/>
                </a:solidFill>
                <a:ea typeface="微软雅黑"/>
                <a:cs typeface="微软雅黑"/>
              </a:rPr>
              <a:t>              </a:t>
            </a:r>
            <a:r>
              <a:rPr lang="zh-CN" altLang="en-US" sz="2400">
                <a:solidFill>
                  <a:srgbClr val="800000"/>
                </a:solidFill>
                <a:ea typeface="微软雅黑"/>
                <a:cs typeface="微软雅黑"/>
              </a:rPr>
              <a:t>人才类型与知识类型的关系</a:t>
            </a:r>
            <a:endParaRPr lang="en-US" altLang="zh-CN" sz="2400">
              <a:solidFill>
                <a:srgbClr val="800000"/>
              </a:solidFill>
              <a:ea typeface="微软雅黑"/>
              <a:cs typeface="微软雅黑"/>
            </a:endParaRPr>
          </a:p>
        </p:txBody>
      </p:sp>
      <p:sp>
        <p:nvSpPr>
          <p:cNvPr id="83970"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应用型本科人才的培养规格</a:t>
            </a:r>
          </a:p>
        </p:txBody>
      </p:sp>
      <p:sp>
        <p:nvSpPr>
          <p:cNvPr id="83971" name="AutoShape 6"/>
          <p:cNvSpPr>
            <a:spLocks noChangeArrowheads="1"/>
          </p:cNvSpPr>
          <p:nvPr/>
        </p:nvSpPr>
        <p:spPr bwMode="auto">
          <a:xfrm>
            <a:off x="2312988" y="2462213"/>
            <a:ext cx="5921375" cy="1216025"/>
          </a:xfrm>
          <a:prstGeom prst="roundRect">
            <a:avLst>
              <a:gd name="adj" fmla="val 13125"/>
            </a:avLst>
          </a:prstGeom>
          <a:gradFill rotWithShape="1">
            <a:gsLst>
              <a:gs pos="0">
                <a:srgbClr val="F2F2F2"/>
              </a:gs>
              <a:gs pos="100000">
                <a:srgbClr val="DDDDDD"/>
              </a:gs>
            </a:gsLst>
            <a:lin ang="5400000" scaled="1"/>
          </a:gradFill>
          <a:ln w="3175" algn="ctr">
            <a:solidFill>
              <a:srgbClr val="969696">
                <a:alpha val="69019"/>
              </a:srgbClr>
            </a:solidFill>
            <a:round/>
            <a:headEnd/>
            <a:tailEnd/>
          </a:ln>
        </p:spPr>
        <p:txBody>
          <a:bodyPr anchor="ctr"/>
          <a:lstStyle/>
          <a:p>
            <a:pPr algn="ctr">
              <a:lnSpc>
                <a:spcPct val="150000"/>
              </a:lnSpc>
            </a:pPr>
            <a:endParaRPr lang="zh-CN" altLang="zh-CN">
              <a:latin typeface="微软雅黑"/>
              <a:ea typeface="微软雅黑"/>
              <a:cs typeface="微软雅黑"/>
            </a:endParaRPr>
          </a:p>
        </p:txBody>
      </p:sp>
      <p:grpSp>
        <p:nvGrpSpPr>
          <p:cNvPr id="83972" name="组合 8"/>
          <p:cNvGrpSpPr>
            <a:grpSpLocks/>
          </p:cNvGrpSpPr>
          <p:nvPr/>
        </p:nvGrpSpPr>
        <p:grpSpPr bwMode="auto">
          <a:xfrm>
            <a:off x="815975" y="2339975"/>
            <a:ext cx="1430338" cy="1428750"/>
            <a:chOff x="562614" y="1740498"/>
            <a:chExt cx="1369167" cy="1089635"/>
          </a:xfrm>
        </p:grpSpPr>
        <p:pic>
          <p:nvPicPr>
            <p:cNvPr id="83979" name="Picture 2" descr="C:\Users\antonyye\Desktop\四届四次教代会PPT\ppt 图表\xiaofang-17.png"/>
            <p:cNvPicPr>
              <a:picLocks noChangeAspect="1" noChangeArrowheads="1"/>
            </p:cNvPicPr>
            <p:nvPr/>
          </p:nvPicPr>
          <p:blipFill>
            <a:blip r:embed="rId2"/>
            <a:srcRect/>
            <a:stretch>
              <a:fillRect/>
            </a:stretch>
          </p:blipFill>
          <p:spPr bwMode="auto">
            <a:xfrm>
              <a:off x="562614" y="1740498"/>
              <a:ext cx="1369167" cy="1089635"/>
            </a:xfrm>
            <a:prstGeom prst="rect">
              <a:avLst/>
            </a:prstGeom>
            <a:noFill/>
            <a:ln w="9525">
              <a:noFill/>
              <a:miter lim="800000"/>
              <a:headEnd/>
              <a:tailEnd/>
            </a:ln>
          </p:spPr>
        </p:pic>
        <p:sp>
          <p:nvSpPr>
            <p:cNvPr id="10" name="矩形 9"/>
            <p:cNvSpPr/>
            <p:nvPr/>
          </p:nvSpPr>
          <p:spPr>
            <a:xfrm>
              <a:off x="795114" y="1857937"/>
              <a:ext cx="911765" cy="809962"/>
            </a:xfrm>
            <a:prstGeom prst="rect">
              <a:avLst/>
            </a:prstGeom>
            <a:effectLst>
              <a:outerShdw blurRad="50800" dist="38100" dir="2700000" algn="tl" rotWithShape="0">
                <a:prstClr val="black">
                  <a:alpha val="40000"/>
                </a:prstClr>
              </a:outerShdw>
            </a:effectLst>
          </p:spPr>
          <p:txBody>
            <a:bodyPr wrap="none">
              <a:spAutoFit/>
            </a:bodyPr>
            <a:lstStyle/>
            <a:p>
              <a:pPr algn="ctr">
                <a:lnSpc>
                  <a:spcPct val="150000"/>
                </a:lnSpc>
                <a:defRPr/>
              </a:pPr>
              <a:r>
                <a:rPr lang="zh-CN" altLang="en-US" sz="2000" dirty="0">
                  <a:solidFill>
                    <a:schemeClr val="bg1"/>
                  </a:solidFill>
                  <a:latin typeface="微软雅黑" pitchFamily="34" charset="-122"/>
                  <a:ea typeface="微软雅黑" pitchFamily="34" charset="-122"/>
                </a:rPr>
                <a:t>学术型</a:t>
              </a:r>
              <a:endParaRPr lang="en-US" altLang="zh-CN" sz="2000" dirty="0">
                <a:solidFill>
                  <a:schemeClr val="bg1"/>
                </a:solidFill>
                <a:latin typeface="微软雅黑" pitchFamily="34" charset="-122"/>
                <a:ea typeface="微软雅黑" pitchFamily="34" charset="-122"/>
              </a:endParaRPr>
            </a:p>
            <a:p>
              <a:pPr algn="ctr">
                <a:lnSpc>
                  <a:spcPct val="150000"/>
                </a:lnSpc>
                <a:defRPr/>
              </a:pPr>
              <a:r>
                <a:rPr lang="zh-CN" altLang="en-US" sz="2000" dirty="0">
                  <a:solidFill>
                    <a:schemeClr val="bg1"/>
                  </a:solidFill>
                  <a:latin typeface="微软雅黑" pitchFamily="34" charset="-122"/>
                  <a:ea typeface="微软雅黑" pitchFamily="34" charset="-122"/>
                </a:rPr>
                <a:t>人才</a:t>
              </a:r>
              <a:endParaRPr lang="zh-CN" altLang="en-US" sz="2000" dirty="0">
                <a:solidFill>
                  <a:schemeClr val="bg1"/>
                </a:solidFill>
                <a:latin typeface="微软雅黑" pitchFamily="34" charset="-122"/>
                <a:ea typeface="微软雅黑" pitchFamily="34" charset="-122"/>
              </a:endParaRPr>
            </a:p>
          </p:txBody>
        </p:sp>
      </p:grpSp>
      <p:sp>
        <p:nvSpPr>
          <p:cNvPr id="14" name="矩形 13"/>
          <p:cNvSpPr/>
          <p:nvPr/>
        </p:nvSpPr>
        <p:spPr>
          <a:xfrm>
            <a:off x="2497138" y="2625725"/>
            <a:ext cx="5643562" cy="862013"/>
          </a:xfrm>
          <a:prstGeom prst="rect">
            <a:avLst/>
          </a:prstGeom>
        </p:spPr>
        <p:txBody>
          <a:bodyPr>
            <a:spAutoFit/>
          </a:bodyPr>
          <a:lstStyle/>
          <a:p>
            <a:pPr eaLnBrk="0" hangingPunct="0">
              <a:spcBef>
                <a:spcPct val="50000"/>
              </a:spcBef>
              <a:defRPr/>
            </a:pPr>
            <a:r>
              <a:rPr lang="zh-CN" altLang="en-US" sz="2000" dirty="0">
                <a:solidFill>
                  <a:schemeClr val="tx2"/>
                </a:solidFill>
                <a:latin typeface="微软雅黑" pitchFamily="34" charset="-122"/>
                <a:ea typeface="微软雅黑" pitchFamily="34" charset="-122"/>
              </a:rPr>
              <a:t>以掌握</a:t>
            </a:r>
            <a:r>
              <a:rPr lang="zh-CN" altLang="en-US" sz="2000" dirty="0">
                <a:solidFill>
                  <a:srgbClr val="800000"/>
                </a:solidFill>
                <a:latin typeface="微软雅黑" pitchFamily="34" charset="-122"/>
                <a:ea typeface="微软雅黑" pitchFamily="34" charset="-122"/>
              </a:rPr>
              <a:t>科学知识</a:t>
            </a:r>
            <a:r>
              <a:rPr lang="zh-CN" altLang="en-US" sz="2000" dirty="0">
                <a:solidFill>
                  <a:schemeClr val="tx2"/>
                </a:solidFill>
                <a:latin typeface="微软雅黑" pitchFamily="34" charset="-122"/>
                <a:ea typeface="微软雅黑" pitchFamily="34" charset="-122"/>
              </a:rPr>
              <a:t>、研究客观规律、揭示技术原</a:t>
            </a:r>
            <a:endParaRPr lang="en-US" altLang="zh-CN" sz="2000" dirty="0">
              <a:solidFill>
                <a:schemeClr val="tx2"/>
              </a:solidFill>
              <a:latin typeface="微软雅黑" pitchFamily="34" charset="-122"/>
              <a:ea typeface="微软雅黑" pitchFamily="34" charset="-122"/>
            </a:endParaRPr>
          </a:p>
          <a:p>
            <a:pPr eaLnBrk="0" hangingPunct="0">
              <a:spcBef>
                <a:spcPct val="50000"/>
              </a:spcBef>
              <a:defRPr/>
            </a:pPr>
            <a:r>
              <a:rPr lang="zh-CN" altLang="en-US" sz="2000" dirty="0">
                <a:solidFill>
                  <a:schemeClr val="tx2"/>
                </a:solidFill>
                <a:latin typeface="微软雅黑" pitchFamily="34" charset="-122"/>
                <a:ea typeface="微软雅黑" pitchFamily="34" charset="-122"/>
              </a:rPr>
              <a:t>理为主</a:t>
            </a:r>
            <a:r>
              <a:rPr lang="zh-CN" altLang="en-US" sz="2000" b="0" dirty="0">
                <a:solidFill>
                  <a:schemeClr val="tx2"/>
                </a:solidFill>
                <a:latin typeface="微软雅黑" pitchFamily="34" charset="-122"/>
                <a:ea typeface="微软雅黑" pitchFamily="34" charset="-122"/>
              </a:rPr>
              <a:t>。（</a:t>
            </a:r>
            <a:r>
              <a:rPr lang="zh-CN" altLang="en-US" sz="2000" dirty="0">
                <a:solidFill>
                  <a:schemeClr val="accent6"/>
                </a:solidFill>
                <a:latin typeface="楷体" pitchFamily="49" charset="-122"/>
                <a:ea typeface="楷体" pitchFamily="49" charset="-122"/>
              </a:rPr>
              <a:t>发现世界</a:t>
            </a:r>
            <a:r>
              <a:rPr lang="zh-CN" altLang="en-US" sz="2000" b="0" dirty="0">
                <a:solidFill>
                  <a:schemeClr val="tx2"/>
                </a:solidFill>
                <a:latin typeface="微软雅黑" pitchFamily="34" charset="-122"/>
                <a:ea typeface="微软雅黑" pitchFamily="34" charset="-122"/>
              </a:rPr>
              <a:t>）</a:t>
            </a:r>
            <a:endParaRPr lang="zh-CN" altLang="en-US" dirty="0"/>
          </a:p>
        </p:txBody>
      </p:sp>
      <p:sp>
        <p:nvSpPr>
          <p:cNvPr id="83974" name="AutoShape 6"/>
          <p:cNvSpPr>
            <a:spLocks noChangeArrowheads="1"/>
          </p:cNvSpPr>
          <p:nvPr/>
        </p:nvSpPr>
        <p:spPr bwMode="auto">
          <a:xfrm>
            <a:off x="2357438" y="4125913"/>
            <a:ext cx="5921375" cy="1216025"/>
          </a:xfrm>
          <a:prstGeom prst="roundRect">
            <a:avLst>
              <a:gd name="adj" fmla="val 13125"/>
            </a:avLst>
          </a:prstGeom>
          <a:gradFill rotWithShape="1">
            <a:gsLst>
              <a:gs pos="0">
                <a:srgbClr val="F2F2F2"/>
              </a:gs>
              <a:gs pos="100000">
                <a:srgbClr val="DDDDDD"/>
              </a:gs>
            </a:gsLst>
            <a:lin ang="5400000" scaled="1"/>
          </a:gradFill>
          <a:ln w="3175" algn="ctr">
            <a:solidFill>
              <a:srgbClr val="969696">
                <a:alpha val="69019"/>
              </a:srgbClr>
            </a:solidFill>
            <a:round/>
            <a:headEnd/>
            <a:tailEnd/>
          </a:ln>
        </p:spPr>
        <p:txBody>
          <a:bodyPr anchor="ctr"/>
          <a:lstStyle/>
          <a:p>
            <a:pPr algn="ctr">
              <a:lnSpc>
                <a:spcPct val="150000"/>
              </a:lnSpc>
            </a:pPr>
            <a:endParaRPr lang="zh-CN" altLang="zh-CN">
              <a:latin typeface="微软雅黑"/>
              <a:ea typeface="微软雅黑"/>
              <a:cs typeface="微软雅黑"/>
            </a:endParaRPr>
          </a:p>
        </p:txBody>
      </p:sp>
      <p:grpSp>
        <p:nvGrpSpPr>
          <p:cNvPr id="83975" name="组合 8"/>
          <p:cNvGrpSpPr>
            <a:grpSpLocks/>
          </p:cNvGrpSpPr>
          <p:nvPr/>
        </p:nvGrpSpPr>
        <p:grpSpPr bwMode="auto">
          <a:xfrm>
            <a:off x="860425" y="4003675"/>
            <a:ext cx="1431925" cy="1428750"/>
            <a:chOff x="562614" y="1740498"/>
            <a:chExt cx="1369167" cy="1089635"/>
          </a:xfrm>
        </p:grpSpPr>
        <p:pic>
          <p:nvPicPr>
            <p:cNvPr id="83977" name="Picture 2" descr="C:\Users\antonyye\Desktop\四届四次教代会PPT\ppt 图表\xiaofang-17.png"/>
            <p:cNvPicPr>
              <a:picLocks noChangeAspect="1" noChangeArrowheads="1"/>
            </p:cNvPicPr>
            <p:nvPr/>
          </p:nvPicPr>
          <p:blipFill>
            <a:blip r:embed="rId2"/>
            <a:srcRect/>
            <a:stretch>
              <a:fillRect/>
            </a:stretch>
          </p:blipFill>
          <p:spPr bwMode="auto">
            <a:xfrm>
              <a:off x="562614" y="1740498"/>
              <a:ext cx="1369167" cy="1089635"/>
            </a:xfrm>
            <a:prstGeom prst="rect">
              <a:avLst/>
            </a:prstGeom>
            <a:noFill/>
            <a:ln w="9525">
              <a:noFill/>
              <a:miter lim="800000"/>
              <a:headEnd/>
              <a:tailEnd/>
            </a:ln>
          </p:spPr>
        </p:pic>
        <p:sp>
          <p:nvSpPr>
            <p:cNvPr id="18" name="矩形 17"/>
            <p:cNvSpPr/>
            <p:nvPr/>
          </p:nvSpPr>
          <p:spPr>
            <a:xfrm>
              <a:off x="794857" y="1857937"/>
              <a:ext cx="912272" cy="774852"/>
            </a:xfrm>
            <a:prstGeom prst="rect">
              <a:avLst/>
            </a:prstGeom>
            <a:effectLst>
              <a:outerShdw blurRad="50800" dist="38100" dir="2700000" algn="tl" rotWithShape="0">
                <a:prstClr val="black">
                  <a:alpha val="40000"/>
                </a:prstClr>
              </a:outerShdw>
            </a:effectLst>
          </p:spPr>
          <p:txBody>
            <a:bodyPr wrap="none">
              <a:spAutoFit/>
            </a:bodyPr>
            <a:lstStyle/>
            <a:p>
              <a:pPr algn="ctr">
                <a:lnSpc>
                  <a:spcPct val="150000"/>
                </a:lnSpc>
                <a:defRPr/>
              </a:pPr>
              <a:r>
                <a:rPr lang="zh-CN" altLang="en-US" sz="2000" dirty="0">
                  <a:solidFill>
                    <a:schemeClr val="bg1"/>
                  </a:solidFill>
                  <a:latin typeface="微软雅黑" pitchFamily="34" charset="-122"/>
                  <a:ea typeface="微软雅黑" pitchFamily="34" charset="-122"/>
                </a:rPr>
                <a:t>应用型</a:t>
              </a:r>
              <a:endParaRPr lang="en-US" altLang="zh-CN" sz="2000" dirty="0">
                <a:solidFill>
                  <a:schemeClr val="bg1"/>
                </a:solidFill>
                <a:latin typeface="微软雅黑" pitchFamily="34" charset="-122"/>
                <a:ea typeface="微软雅黑" pitchFamily="34" charset="-122"/>
              </a:endParaRPr>
            </a:p>
            <a:p>
              <a:pPr algn="ctr">
                <a:lnSpc>
                  <a:spcPct val="150000"/>
                </a:lnSpc>
                <a:defRPr/>
              </a:pPr>
              <a:r>
                <a:rPr lang="zh-CN" altLang="en-US" sz="2000" dirty="0">
                  <a:solidFill>
                    <a:schemeClr val="bg1"/>
                  </a:solidFill>
                  <a:latin typeface="微软雅黑" pitchFamily="34" charset="-122"/>
                  <a:ea typeface="微软雅黑" pitchFamily="34" charset="-122"/>
                </a:rPr>
                <a:t>人才</a:t>
              </a:r>
              <a:endParaRPr lang="zh-CN" altLang="en-US" sz="2000" dirty="0">
                <a:solidFill>
                  <a:schemeClr val="bg1"/>
                </a:solidFill>
                <a:latin typeface="微软雅黑" pitchFamily="34" charset="-122"/>
                <a:ea typeface="微软雅黑" pitchFamily="34" charset="-122"/>
              </a:endParaRPr>
            </a:p>
          </p:txBody>
        </p:sp>
      </p:grpSp>
      <p:sp>
        <p:nvSpPr>
          <p:cNvPr id="19" name="矩形 18"/>
          <p:cNvSpPr/>
          <p:nvPr/>
        </p:nvSpPr>
        <p:spPr>
          <a:xfrm>
            <a:off x="2541588" y="4287838"/>
            <a:ext cx="5643562" cy="862012"/>
          </a:xfrm>
          <a:prstGeom prst="rect">
            <a:avLst/>
          </a:prstGeom>
        </p:spPr>
        <p:txBody>
          <a:bodyPr>
            <a:spAutoFit/>
          </a:bodyPr>
          <a:lstStyle/>
          <a:p>
            <a:pPr eaLnBrk="0" hangingPunct="0">
              <a:spcBef>
                <a:spcPct val="50000"/>
              </a:spcBef>
              <a:defRPr/>
            </a:pPr>
            <a:r>
              <a:rPr lang="zh-CN" altLang="en-US" sz="2000" dirty="0">
                <a:solidFill>
                  <a:schemeClr val="tx2"/>
                </a:solidFill>
                <a:latin typeface="微软雅黑" pitchFamily="34" charset="-122"/>
                <a:ea typeface="微软雅黑" pitchFamily="34" charset="-122"/>
              </a:rPr>
              <a:t>以掌握</a:t>
            </a:r>
            <a:r>
              <a:rPr lang="zh-CN" altLang="en-US" sz="2000" dirty="0">
                <a:solidFill>
                  <a:srgbClr val="800000"/>
                </a:solidFill>
                <a:latin typeface="微软雅黑" pitchFamily="34" charset="-122"/>
                <a:ea typeface="微软雅黑" pitchFamily="34" charset="-122"/>
              </a:rPr>
              <a:t>技术知识、</a:t>
            </a:r>
            <a:r>
              <a:rPr lang="zh-CN" altLang="en-US" sz="2000" dirty="0">
                <a:solidFill>
                  <a:schemeClr val="tx2"/>
                </a:solidFill>
                <a:latin typeface="微软雅黑" pitchFamily="34" charset="-122"/>
                <a:ea typeface="微软雅黑" pitchFamily="34" charset="-122"/>
              </a:rPr>
              <a:t>通过实践活动、为社会谋求</a:t>
            </a:r>
            <a:endParaRPr lang="en-US" altLang="zh-CN" sz="2000" dirty="0">
              <a:solidFill>
                <a:schemeClr val="tx2"/>
              </a:solidFill>
              <a:latin typeface="微软雅黑" pitchFamily="34" charset="-122"/>
              <a:ea typeface="微软雅黑" pitchFamily="34" charset="-122"/>
            </a:endParaRPr>
          </a:p>
          <a:p>
            <a:pPr eaLnBrk="0" hangingPunct="0">
              <a:spcBef>
                <a:spcPct val="50000"/>
              </a:spcBef>
              <a:defRPr/>
            </a:pPr>
            <a:r>
              <a:rPr lang="zh-CN" altLang="en-US" sz="2000" dirty="0">
                <a:solidFill>
                  <a:schemeClr val="tx2"/>
                </a:solidFill>
                <a:latin typeface="微软雅黑" pitchFamily="34" charset="-122"/>
                <a:ea typeface="微软雅黑" pitchFamily="34" charset="-122"/>
              </a:rPr>
              <a:t>直接利益为主。（</a:t>
            </a:r>
            <a:r>
              <a:rPr lang="zh-CN" altLang="en-US" sz="2000" dirty="0">
                <a:solidFill>
                  <a:schemeClr val="accent6"/>
                </a:solidFill>
                <a:latin typeface="楷体" pitchFamily="49" charset="-122"/>
                <a:ea typeface="楷体" pitchFamily="49" charset="-122"/>
              </a:rPr>
              <a:t>改造世界</a:t>
            </a:r>
            <a:r>
              <a:rPr lang="zh-CN" altLang="en-US" sz="2000" dirty="0">
                <a:solidFill>
                  <a:schemeClr val="tx2"/>
                </a:solidFill>
                <a:latin typeface="微软雅黑" pitchFamily="34" charset="-122"/>
                <a:ea typeface="微软雅黑" pitchFamily="34" charset="-122"/>
              </a:rPr>
              <a:t>）</a:t>
            </a:r>
            <a:endParaRPr lang="zh-CN" altLang="en-US"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ext Box 3"/>
          <p:cNvSpPr txBox="1">
            <a:spLocks noChangeArrowheads="1"/>
          </p:cNvSpPr>
          <p:nvPr/>
        </p:nvSpPr>
        <p:spPr bwMode="auto">
          <a:xfrm>
            <a:off x="357188" y="1704975"/>
            <a:ext cx="8515350" cy="523875"/>
          </a:xfrm>
          <a:prstGeom prst="rect">
            <a:avLst/>
          </a:prstGeom>
          <a:noFill/>
          <a:ln w="9525">
            <a:noFill/>
            <a:miter lim="800000"/>
            <a:headEnd/>
            <a:tailEnd/>
          </a:ln>
        </p:spPr>
        <p:txBody>
          <a:bodyPr>
            <a:spAutoFit/>
          </a:bodyPr>
          <a:lstStyle/>
          <a:p>
            <a:pPr eaLnBrk="0" hangingPunct="0">
              <a:spcBef>
                <a:spcPct val="50000"/>
              </a:spcBef>
            </a:pPr>
            <a:r>
              <a:rPr lang="zh-CN" altLang="en-US" sz="2800" b="0">
                <a:solidFill>
                  <a:srgbClr val="800000"/>
                </a:solidFill>
                <a:ea typeface="微软雅黑"/>
                <a:cs typeface="微软雅黑"/>
              </a:rPr>
              <a:t>        </a:t>
            </a:r>
            <a:endParaRPr lang="en-US" altLang="zh-CN" sz="2800" b="0">
              <a:solidFill>
                <a:srgbClr val="800000"/>
              </a:solidFill>
              <a:ea typeface="微软雅黑"/>
              <a:cs typeface="微软雅黑"/>
            </a:endParaRPr>
          </a:p>
        </p:txBody>
      </p:sp>
      <p:sp>
        <p:nvSpPr>
          <p:cNvPr id="84994" name="矩形 5"/>
          <p:cNvSpPr>
            <a:spLocks noChangeArrowheads="1"/>
          </p:cNvSpPr>
          <p:nvPr/>
        </p:nvSpPr>
        <p:spPr bwMode="auto">
          <a:xfrm>
            <a:off x="1114425" y="1782763"/>
            <a:ext cx="7343775" cy="461962"/>
          </a:xfrm>
          <a:prstGeom prst="rect">
            <a:avLst/>
          </a:prstGeom>
          <a:noFill/>
          <a:ln w="9525">
            <a:noFill/>
            <a:miter lim="800000"/>
            <a:headEnd/>
            <a:tailEnd/>
          </a:ln>
        </p:spPr>
        <p:txBody>
          <a:bodyPr>
            <a:spAutoFit/>
          </a:bodyPr>
          <a:lstStyle/>
          <a:p>
            <a:pPr>
              <a:spcBef>
                <a:spcPct val="100000"/>
              </a:spcBef>
            </a:pPr>
            <a:r>
              <a:rPr lang="en-US" altLang="zh-CN" sz="2400" b="0">
                <a:solidFill>
                  <a:srgbClr val="800000"/>
                </a:solidFill>
                <a:latin typeface="Times New Roman" pitchFamily="18" charset="0"/>
                <a:ea typeface="微软雅黑"/>
                <a:cs typeface="Times New Roman" pitchFamily="18" charset="0"/>
              </a:rPr>
              <a:t>                 </a:t>
            </a:r>
            <a:r>
              <a:rPr lang="zh-CN" altLang="en-US" sz="2400">
                <a:solidFill>
                  <a:srgbClr val="800000"/>
                </a:solidFill>
                <a:latin typeface="Times New Roman" pitchFamily="18" charset="0"/>
                <a:ea typeface="微软雅黑"/>
                <a:cs typeface="Times New Roman" pitchFamily="18" charset="0"/>
              </a:rPr>
              <a:t>技术知识形态与应用人才的层次</a:t>
            </a:r>
          </a:p>
        </p:txBody>
      </p:sp>
      <p:grpSp>
        <p:nvGrpSpPr>
          <p:cNvPr id="6" name="组合 11"/>
          <p:cNvGrpSpPr>
            <a:grpSpLocks/>
          </p:cNvGrpSpPr>
          <p:nvPr/>
        </p:nvGrpSpPr>
        <p:grpSpPr bwMode="auto">
          <a:xfrm>
            <a:off x="193675" y="2571750"/>
            <a:ext cx="7000875" cy="3429000"/>
            <a:chOff x="-554420" y="984739"/>
            <a:chExt cx="9393833" cy="4567333"/>
          </a:xfrm>
        </p:grpSpPr>
        <p:pic>
          <p:nvPicPr>
            <p:cNvPr id="84999" name="Picture 2" descr="C:\Users\antonyye\Desktop\四届四次教代会PPT\ppt 图表\图表17.png"/>
            <p:cNvPicPr>
              <a:picLocks noChangeAspect="1" noChangeArrowheads="1"/>
            </p:cNvPicPr>
            <p:nvPr/>
          </p:nvPicPr>
          <p:blipFill>
            <a:blip r:embed="rId2"/>
            <a:srcRect/>
            <a:stretch>
              <a:fillRect/>
            </a:stretch>
          </p:blipFill>
          <p:spPr bwMode="auto">
            <a:xfrm>
              <a:off x="-554420" y="984739"/>
              <a:ext cx="9393833" cy="4567333"/>
            </a:xfrm>
            <a:prstGeom prst="rect">
              <a:avLst/>
            </a:prstGeom>
            <a:noFill/>
            <a:ln w="9525">
              <a:noFill/>
              <a:miter lim="800000"/>
              <a:headEnd/>
              <a:tailEnd/>
            </a:ln>
          </p:spPr>
        </p:pic>
        <p:sp>
          <p:nvSpPr>
            <p:cNvPr id="8" name="矩形 13"/>
            <p:cNvSpPr>
              <a:spLocks noChangeArrowheads="1"/>
            </p:cNvSpPr>
            <p:nvPr/>
          </p:nvSpPr>
          <p:spPr bwMode="auto">
            <a:xfrm>
              <a:off x="2387278" y="2154061"/>
              <a:ext cx="777493" cy="1002276"/>
            </a:xfrm>
            <a:prstGeom prst="rect">
              <a:avLst/>
            </a:prstGeom>
            <a:noFill/>
            <a:ln w="9525">
              <a:noFill/>
              <a:miter lim="800000"/>
              <a:headEnd/>
              <a:tailEnd/>
            </a:ln>
          </p:spPr>
          <p:txBody>
            <a:bodyPr wrap="none">
              <a:spAutoFit/>
            </a:bodyPr>
            <a:lstStyle/>
            <a:p>
              <a:pPr algn="ctr">
                <a:lnSpc>
                  <a:spcPct val="150000"/>
                </a:lnSpc>
                <a:defRPr/>
              </a:pPr>
              <a:r>
                <a:rPr lang="zh-CN" altLang="en-US" sz="1600" dirty="0">
                  <a:solidFill>
                    <a:schemeClr val="accent6"/>
                  </a:solidFill>
                  <a:latin typeface="微软雅黑" pitchFamily="34" charset="-122"/>
                  <a:ea typeface="微软雅黑" pitchFamily="34" charset="-122"/>
                </a:rPr>
                <a:t>隐性</a:t>
              </a:r>
              <a:endParaRPr lang="en-US" altLang="zh-CN" sz="1600" dirty="0">
                <a:solidFill>
                  <a:schemeClr val="accent6"/>
                </a:solidFill>
                <a:latin typeface="微软雅黑" pitchFamily="34" charset="-122"/>
                <a:ea typeface="微软雅黑" pitchFamily="34" charset="-122"/>
              </a:endParaRPr>
            </a:p>
            <a:p>
              <a:pPr algn="ctr">
                <a:lnSpc>
                  <a:spcPct val="150000"/>
                </a:lnSpc>
                <a:defRPr/>
              </a:pPr>
              <a:r>
                <a:rPr lang="zh-CN" altLang="en-US" sz="1600" dirty="0">
                  <a:solidFill>
                    <a:schemeClr val="accent6"/>
                  </a:solidFill>
                  <a:latin typeface="微软雅黑" pitchFamily="34" charset="-122"/>
                  <a:ea typeface="微软雅黑" pitchFamily="34" charset="-122"/>
                </a:rPr>
                <a:t>知识</a:t>
              </a:r>
              <a:endParaRPr lang="zh-CN" altLang="en-US" sz="1600" dirty="0">
                <a:solidFill>
                  <a:schemeClr val="accent6"/>
                </a:solidFill>
                <a:latin typeface="微软雅黑" pitchFamily="34" charset="-122"/>
                <a:ea typeface="微软雅黑" pitchFamily="34" charset="-122"/>
              </a:endParaRPr>
            </a:p>
          </p:txBody>
        </p:sp>
        <p:sp>
          <p:nvSpPr>
            <p:cNvPr id="9" name="矩形 14"/>
            <p:cNvSpPr>
              <a:spLocks noChangeArrowheads="1"/>
            </p:cNvSpPr>
            <p:nvPr/>
          </p:nvSpPr>
          <p:spPr bwMode="auto">
            <a:xfrm>
              <a:off x="5003066" y="2088511"/>
              <a:ext cx="777493" cy="1002276"/>
            </a:xfrm>
            <a:prstGeom prst="rect">
              <a:avLst/>
            </a:prstGeom>
            <a:noFill/>
            <a:ln w="9525">
              <a:noFill/>
              <a:miter lim="800000"/>
              <a:headEnd/>
              <a:tailEnd/>
            </a:ln>
          </p:spPr>
          <p:txBody>
            <a:bodyPr wrap="none">
              <a:spAutoFit/>
            </a:bodyPr>
            <a:lstStyle/>
            <a:p>
              <a:pPr algn="ctr">
                <a:lnSpc>
                  <a:spcPct val="150000"/>
                </a:lnSpc>
                <a:defRPr/>
              </a:pPr>
              <a:r>
                <a:rPr lang="zh-CN" altLang="en-US" sz="1600" dirty="0">
                  <a:solidFill>
                    <a:schemeClr val="accent6"/>
                  </a:solidFill>
                  <a:latin typeface="微软雅黑" pitchFamily="34" charset="-122"/>
                  <a:ea typeface="微软雅黑" pitchFamily="34" charset="-122"/>
                </a:rPr>
                <a:t>显性</a:t>
              </a:r>
              <a:endParaRPr lang="en-US" altLang="zh-CN" sz="1600" dirty="0">
                <a:solidFill>
                  <a:schemeClr val="accent6"/>
                </a:solidFill>
                <a:latin typeface="微软雅黑" pitchFamily="34" charset="-122"/>
                <a:ea typeface="微软雅黑" pitchFamily="34" charset="-122"/>
              </a:endParaRPr>
            </a:p>
            <a:p>
              <a:pPr algn="ctr">
                <a:lnSpc>
                  <a:spcPct val="150000"/>
                </a:lnSpc>
                <a:defRPr/>
              </a:pPr>
              <a:r>
                <a:rPr lang="zh-CN" altLang="en-US" sz="1600" dirty="0">
                  <a:solidFill>
                    <a:schemeClr val="accent6"/>
                  </a:solidFill>
                  <a:latin typeface="微软雅黑" pitchFamily="34" charset="-122"/>
                  <a:ea typeface="微软雅黑" pitchFamily="34" charset="-122"/>
                </a:rPr>
                <a:t>知识</a:t>
              </a:r>
            </a:p>
          </p:txBody>
        </p:sp>
        <p:sp>
          <p:nvSpPr>
            <p:cNvPr id="10" name="矩形 15"/>
            <p:cNvSpPr>
              <a:spLocks noChangeArrowheads="1"/>
            </p:cNvSpPr>
            <p:nvPr/>
          </p:nvSpPr>
          <p:spPr bwMode="auto">
            <a:xfrm>
              <a:off x="534072" y="4507506"/>
              <a:ext cx="2592356" cy="744306"/>
            </a:xfrm>
            <a:prstGeom prst="rect">
              <a:avLst/>
            </a:prstGeom>
            <a:noFill/>
            <a:ln w="9525">
              <a:noFill/>
              <a:miter lim="800000"/>
              <a:headEnd/>
              <a:tailEnd/>
            </a:ln>
          </p:spPr>
          <p:txBody>
            <a:bodyPr>
              <a:spAutoFit/>
            </a:bodyPr>
            <a:lstStyle/>
            <a:p>
              <a:pPr>
                <a:defRPr/>
              </a:pPr>
              <a:r>
                <a:rPr lang="zh-CN" altLang="en-US" sz="1600" dirty="0">
                  <a:solidFill>
                    <a:schemeClr val="accent6"/>
                  </a:solidFill>
                  <a:latin typeface="微软雅黑" pitchFamily="34" charset="-122"/>
                  <a:ea typeface="微软雅黑" pitchFamily="34" charset="-122"/>
                </a:rPr>
                <a:t>可以操作演示，如：经验、技巧等</a:t>
              </a:r>
              <a:endParaRPr lang="zh-CN" altLang="en-US" sz="1600" dirty="0">
                <a:solidFill>
                  <a:schemeClr val="accent6"/>
                </a:solidFill>
                <a:latin typeface="微软雅黑" pitchFamily="34" charset="-122"/>
                <a:ea typeface="微软雅黑" pitchFamily="34" charset="-122"/>
              </a:endParaRPr>
            </a:p>
          </p:txBody>
        </p:sp>
        <p:sp>
          <p:nvSpPr>
            <p:cNvPr id="85003" name="矩形 16"/>
            <p:cNvSpPr>
              <a:spLocks noChangeArrowheads="1"/>
            </p:cNvSpPr>
            <p:nvPr/>
          </p:nvSpPr>
          <p:spPr bwMode="auto">
            <a:xfrm>
              <a:off x="5112014" y="4664955"/>
              <a:ext cx="3380874" cy="391465"/>
            </a:xfrm>
            <a:prstGeom prst="rect">
              <a:avLst/>
            </a:prstGeom>
            <a:noFill/>
            <a:ln w="9525">
              <a:noFill/>
              <a:miter lim="800000"/>
              <a:headEnd/>
              <a:tailEnd/>
            </a:ln>
          </p:spPr>
          <p:txBody>
            <a:bodyPr>
              <a:spAutoFit/>
            </a:bodyPr>
            <a:lstStyle/>
            <a:p>
              <a:pPr algn="ctr"/>
              <a:endParaRPr lang="zh-CN" altLang="en-US" sz="1400">
                <a:latin typeface="微软雅黑"/>
                <a:ea typeface="微软雅黑"/>
                <a:cs typeface="微软雅黑"/>
              </a:endParaRPr>
            </a:p>
          </p:txBody>
        </p:sp>
        <p:sp>
          <p:nvSpPr>
            <p:cNvPr id="12" name="矩形 15"/>
            <p:cNvSpPr>
              <a:spLocks noChangeArrowheads="1"/>
            </p:cNvSpPr>
            <p:nvPr/>
          </p:nvSpPr>
          <p:spPr bwMode="auto">
            <a:xfrm>
              <a:off x="5062709" y="4520193"/>
              <a:ext cx="2700993" cy="744306"/>
            </a:xfrm>
            <a:prstGeom prst="rect">
              <a:avLst/>
            </a:prstGeom>
            <a:noFill/>
            <a:ln w="9525">
              <a:noFill/>
              <a:miter lim="800000"/>
              <a:headEnd/>
              <a:tailEnd/>
            </a:ln>
          </p:spPr>
          <p:txBody>
            <a:bodyPr>
              <a:spAutoFit/>
            </a:bodyPr>
            <a:lstStyle/>
            <a:p>
              <a:pPr>
                <a:defRPr/>
              </a:pPr>
              <a:r>
                <a:rPr lang="zh-CN" altLang="en-US" sz="1600" dirty="0">
                  <a:solidFill>
                    <a:schemeClr val="accent6"/>
                  </a:solidFill>
                  <a:latin typeface="微软雅黑" pitchFamily="34" charset="-122"/>
                  <a:ea typeface="微软雅黑" pitchFamily="34" charset="-122"/>
                </a:rPr>
                <a:t>可以明确阐述，如：技术原理，方法论等</a:t>
              </a:r>
            </a:p>
          </p:txBody>
        </p:sp>
      </p:grpSp>
      <p:sp>
        <p:nvSpPr>
          <p:cNvPr id="13" name="TextBox 12"/>
          <p:cNvSpPr txBox="1"/>
          <p:nvPr/>
        </p:nvSpPr>
        <p:spPr>
          <a:xfrm>
            <a:off x="6900863" y="3040063"/>
            <a:ext cx="1638300" cy="2659062"/>
          </a:xfrm>
          <a:prstGeom prst="rect">
            <a:avLst/>
          </a:prstGeom>
          <a:noFill/>
        </p:spPr>
        <p:txBody>
          <a:bodyPr>
            <a:spAutoFit/>
          </a:bodyPr>
          <a:lstStyle/>
          <a:p>
            <a:pPr algn="ctr">
              <a:lnSpc>
                <a:spcPct val="130000"/>
              </a:lnSpc>
              <a:defRPr/>
            </a:pPr>
            <a:r>
              <a:rPr lang="zh-CN" altLang="en-US" sz="1800" dirty="0">
                <a:solidFill>
                  <a:schemeClr val="accent1"/>
                </a:solidFill>
              </a:rPr>
              <a:t>按两种技术知识形态占有比重，应用型人才可以分为：</a:t>
            </a:r>
            <a:r>
              <a:rPr lang="zh-CN" altLang="en-US" sz="1800" dirty="0">
                <a:solidFill>
                  <a:schemeClr val="accent6"/>
                </a:solidFill>
              </a:rPr>
              <a:t>工程应用型</a:t>
            </a:r>
            <a:endParaRPr lang="en-US" altLang="zh-CN" sz="1800" dirty="0">
              <a:solidFill>
                <a:schemeClr val="accent6"/>
              </a:solidFill>
            </a:endParaRPr>
          </a:p>
          <a:p>
            <a:pPr algn="ctr">
              <a:lnSpc>
                <a:spcPct val="150000"/>
              </a:lnSpc>
              <a:defRPr/>
            </a:pPr>
            <a:r>
              <a:rPr lang="zh-CN" altLang="en-US" sz="1800" dirty="0">
                <a:solidFill>
                  <a:schemeClr val="accent6"/>
                </a:solidFill>
              </a:rPr>
              <a:t>技术应用型</a:t>
            </a:r>
            <a:endParaRPr lang="en-US" altLang="zh-CN" sz="1800" dirty="0">
              <a:solidFill>
                <a:schemeClr val="accent6"/>
              </a:solidFill>
            </a:endParaRPr>
          </a:p>
          <a:p>
            <a:pPr algn="ctr">
              <a:lnSpc>
                <a:spcPct val="150000"/>
              </a:lnSpc>
              <a:defRPr/>
            </a:pPr>
            <a:r>
              <a:rPr lang="zh-CN" altLang="en-US" sz="1800" dirty="0">
                <a:solidFill>
                  <a:schemeClr val="accent6"/>
                </a:solidFill>
              </a:rPr>
              <a:t>技能应用型</a:t>
            </a:r>
            <a:endParaRPr lang="zh-CN" altLang="en-US" sz="1800" dirty="0">
              <a:solidFill>
                <a:schemeClr val="accent6"/>
              </a:solidFill>
            </a:endParaRPr>
          </a:p>
        </p:txBody>
      </p:sp>
      <p:sp>
        <p:nvSpPr>
          <p:cNvPr id="14" name="圆角矩形 13"/>
          <p:cNvSpPr/>
          <p:nvPr/>
        </p:nvSpPr>
        <p:spPr bwMode="auto">
          <a:xfrm>
            <a:off x="6891338" y="2921000"/>
            <a:ext cx="1643062" cy="2935288"/>
          </a:xfrm>
          <a:prstGeom prst="roundRect">
            <a:avLst/>
          </a:prstGeom>
          <a:noFill/>
          <a:ln w="66675" cap="flat" cmpd="sng" algn="ctr">
            <a:solidFill>
              <a:schemeClr val="bg1">
                <a:lumMod val="50000"/>
              </a:schemeClr>
            </a:solidFill>
            <a:prstDash val="solid"/>
            <a:round/>
            <a:headEnd type="none" w="med" len="med"/>
            <a:tailEnd type="none" w="med" len="med"/>
          </a:ln>
          <a:effectLst/>
        </p:spPr>
        <p:txBody>
          <a:bodyPr wrap="none" anchor="ctr"/>
          <a:lstStyle/>
          <a:p>
            <a:pPr algn="ctr">
              <a:defRPr/>
            </a:pPr>
            <a:endParaRPr lang="zh-CN" altLang="en-US"/>
          </a:p>
        </p:txBody>
      </p:sp>
      <p:sp>
        <p:nvSpPr>
          <p:cNvPr id="84998"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应用型本科人才的培养规格</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1"/>
          <p:cNvSpPr>
            <a:spLocks noChangeArrowheads="1"/>
          </p:cNvSpPr>
          <p:nvPr/>
        </p:nvSpPr>
        <p:spPr bwMode="auto">
          <a:xfrm>
            <a:off x="0" y="0"/>
            <a:ext cx="9144000" cy="457200"/>
          </a:xfrm>
          <a:prstGeom prst="rect">
            <a:avLst/>
          </a:prstGeom>
          <a:noFill/>
          <a:ln w="9525" cap="flat" cmpd="sng">
            <a:noFill/>
            <a:miter lim="800000"/>
            <a:headEnd/>
            <a:tailEnd/>
          </a:ln>
          <a:effectLst>
            <a:prstShdw prst="shdw17" dist="17961" dir="2700000">
              <a:schemeClr val="accent1">
                <a:gamma/>
                <a:shade val="60000"/>
                <a:invGamma/>
                <a:alpha val="50000"/>
              </a:schemeClr>
            </a:prstShdw>
          </a:effectLst>
        </p:spPr>
        <p:txBody>
          <a:bodyPr wrap="none" anchor="ctr">
            <a:spAutoFit/>
          </a:bodyPr>
          <a:lstStyle/>
          <a:p>
            <a:pPr algn="ctr" eaLnBrk="0" hangingPunct="0">
              <a:defRPr/>
            </a:pPr>
            <a:r>
              <a:rPr lang="zh-CN" sz="700">
                <a:latin typeface="宋体" pitchFamily="2" charset="-122"/>
                <a:ea typeface="黑体" pitchFamily="49" charset="-122"/>
                <a:cs typeface="Times New Roman" pitchFamily="18" charset="0"/>
              </a:rPr>
              <a:t>表</a:t>
            </a:r>
            <a:r>
              <a:rPr lang="en-US" altLang="zh-CN" sz="700">
                <a:latin typeface="宋体" pitchFamily="2" charset="-122"/>
                <a:ea typeface="黑体" pitchFamily="49" charset="-122"/>
                <a:cs typeface="Times New Roman" pitchFamily="18" charset="0"/>
              </a:rPr>
              <a:t>1</a:t>
            </a:r>
            <a:r>
              <a:rPr lang="zh-CN" altLang="en-US" sz="700">
                <a:latin typeface="宋体" pitchFamily="2" charset="-122"/>
                <a:ea typeface="黑体" pitchFamily="49" charset="-122"/>
                <a:cs typeface="Times New Roman" pitchFamily="18" charset="0"/>
              </a:rPr>
              <a:t>：科学知识与技术知识的对比分析</a:t>
            </a:r>
            <a:endParaRPr lang="zh-CN" altLang="en-US">
              <a:latin typeface="黑体" pitchFamily="49" charset="-122"/>
              <a:ea typeface="黑体" pitchFamily="49" charset="-122"/>
            </a:endParaRPr>
          </a:p>
        </p:txBody>
      </p:sp>
      <p:sp>
        <p:nvSpPr>
          <p:cNvPr id="229377" name="Rectangle 1"/>
          <p:cNvSpPr>
            <a:spLocks noChangeArrowheads="1"/>
          </p:cNvSpPr>
          <p:nvPr/>
        </p:nvSpPr>
        <p:spPr bwMode="auto">
          <a:xfrm>
            <a:off x="0" y="0"/>
            <a:ext cx="9144000" cy="457200"/>
          </a:xfrm>
          <a:prstGeom prst="rect">
            <a:avLst/>
          </a:prstGeom>
          <a:noFill/>
          <a:ln w="9525" cap="flat" cmpd="sng">
            <a:noFill/>
            <a:miter lim="800000"/>
            <a:headEnd/>
            <a:tailEnd/>
          </a:ln>
          <a:effectLst>
            <a:prstShdw prst="shdw17" dist="17961" dir="2700000">
              <a:schemeClr val="accent1">
                <a:gamma/>
                <a:shade val="60000"/>
                <a:invGamma/>
                <a:alpha val="50000"/>
              </a:schemeClr>
            </a:prstShdw>
          </a:effectLst>
        </p:spPr>
        <p:txBody>
          <a:bodyPr wrap="none" anchor="ctr">
            <a:spAutoFit/>
          </a:bodyPr>
          <a:lstStyle/>
          <a:p>
            <a:pPr algn="ctr" eaLnBrk="0" hangingPunct="0">
              <a:defRPr/>
            </a:pPr>
            <a:endParaRPr lang="zh-CN" altLang="zh-CN">
              <a:latin typeface="黑体" pitchFamily="49" charset="-122"/>
              <a:ea typeface="黑体" pitchFamily="49" charset="-122"/>
            </a:endParaRPr>
          </a:p>
        </p:txBody>
      </p:sp>
      <p:sp>
        <p:nvSpPr>
          <p:cNvPr id="86019"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应用型本科人才的培养规格</a:t>
            </a:r>
          </a:p>
        </p:txBody>
      </p:sp>
      <p:sp>
        <p:nvSpPr>
          <p:cNvPr id="86020" name="矩形 5"/>
          <p:cNvSpPr>
            <a:spLocks noChangeArrowheads="1"/>
          </p:cNvSpPr>
          <p:nvPr/>
        </p:nvSpPr>
        <p:spPr bwMode="auto">
          <a:xfrm>
            <a:off x="900113" y="1671638"/>
            <a:ext cx="7343775" cy="430212"/>
          </a:xfrm>
          <a:prstGeom prst="rect">
            <a:avLst/>
          </a:prstGeom>
          <a:noFill/>
          <a:ln w="9525">
            <a:noFill/>
            <a:miter lim="800000"/>
            <a:headEnd/>
            <a:tailEnd/>
          </a:ln>
        </p:spPr>
        <p:txBody>
          <a:bodyPr>
            <a:spAutoFit/>
          </a:bodyPr>
          <a:lstStyle/>
          <a:p>
            <a:pPr>
              <a:spcBef>
                <a:spcPct val="100000"/>
              </a:spcBef>
            </a:pPr>
            <a:r>
              <a:rPr lang="en-US" altLang="zh-CN" b="0">
                <a:solidFill>
                  <a:srgbClr val="800000"/>
                </a:solidFill>
                <a:latin typeface="Times New Roman" pitchFamily="18" charset="0"/>
                <a:ea typeface="微软雅黑"/>
                <a:cs typeface="Times New Roman" pitchFamily="18" charset="0"/>
              </a:rPr>
              <a:t>3</a:t>
            </a:r>
            <a:r>
              <a:rPr lang="zh-CN" altLang="en-US" b="0">
                <a:solidFill>
                  <a:srgbClr val="800000"/>
                </a:solidFill>
                <a:latin typeface="Times New Roman" pitchFamily="18" charset="0"/>
                <a:ea typeface="微软雅黑"/>
                <a:cs typeface="Times New Roman" pitchFamily="18" charset="0"/>
              </a:rPr>
              <a:t>、</a:t>
            </a:r>
            <a:r>
              <a:rPr lang="zh-CN" altLang="en-US">
                <a:solidFill>
                  <a:srgbClr val="800000"/>
                </a:solidFill>
                <a:latin typeface="Times New Roman" pitchFamily="18" charset="0"/>
                <a:ea typeface="微软雅黑"/>
                <a:cs typeface="Times New Roman" pitchFamily="18" charset="0"/>
              </a:rPr>
              <a:t>应用型本科教育的基本属性</a:t>
            </a:r>
          </a:p>
        </p:txBody>
      </p:sp>
      <p:grpSp>
        <p:nvGrpSpPr>
          <p:cNvPr id="86021" name="组合 47"/>
          <p:cNvGrpSpPr>
            <a:grpSpLocks/>
          </p:cNvGrpSpPr>
          <p:nvPr/>
        </p:nvGrpSpPr>
        <p:grpSpPr bwMode="auto">
          <a:xfrm>
            <a:off x="214313" y="3567113"/>
            <a:ext cx="5743575" cy="2843212"/>
            <a:chOff x="42730" y="2943778"/>
            <a:chExt cx="6769517" cy="3740809"/>
          </a:xfrm>
        </p:grpSpPr>
        <p:grpSp>
          <p:nvGrpSpPr>
            <p:cNvPr id="86027" name="组合 28"/>
            <p:cNvGrpSpPr>
              <a:grpSpLocks/>
            </p:cNvGrpSpPr>
            <p:nvPr/>
          </p:nvGrpSpPr>
          <p:grpSpPr bwMode="auto">
            <a:xfrm>
              <a:off x="797855" y="2943778"/>
              <a:ext cx="4633845" cy="3525851"/>
              <a:chOff x="736526" y="1130696"/>
              <a:chExt cx="3214342" cy="2014837"/>
            </a:xfrm>
          </p:grpSpPr>
          <p:cxnSp>
            <p:nvCxnSpPr>
              <p:cNvPr id="31" name="直接箭头连接符 30"/>
              <p:cNvCxnSpPr/>
              <p:nvPr/>
            </p:nvCxnSpPr>
            <p:spPr>
              <a:xfrm>
                <a:off x="737071" y="3145433"/>
                <a:ext cx="3213589" cy="0"/>
              </a:xfrm>
              <a:prstGeom prst="straightConnector1">
                <a:avLst/>
              </a:prstGeom>
              <a:ln w="381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flipH="1" flipV="1">
                <a:off x="738369" y="1130696"/>
                <a:ext cx="18171" cy="2014737"/>
              </a:xfrm>
              <a:prstGeom prst="straightConnector1">
                <a:avLst/>
              </a:prstGeom>
              <a:ln w="381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34" name="矩形 33"/>
            <p:cNvSpPr/>
            <p:nvPr/>
          </p:nvSpPr>
          <p:spPr>
            <a:xfrm>
              <a:off x="42730" y="3303029"/>
              <a:ext cx="933661" cy="5200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6"/>
                  </a:solidFill>
                </a:rPr>
                <a:t>教</a:t>
              </a:r>
              <a:endParaRPr lang="en-US" altLang="zh-CN" sz="1600" dirty="0">
                <a:solidFill>
                  <a:schemeClr val="accent6"/>
                </a:solidFill>
              </a:endParaRPr>
            </a:p>
            <a:p>
              <a:pPr algn="ctr">
                <a:defRPr/>
              </a:pPr>
              <a:r>
                <a:rPr lang="zh-CN" altLang="en-US" sz="1600" dirty="0">
                  <a:solidFill>
                    <a:schemeClr val="accent6"/>
                  </a:solidFill>
                </a:rPr>
                <a:t>育</a:t>
              </a:r>
              <a:endParaRPr lang="en-US" altLang="zh-CN" sz="1600" dirty="0">
                <a:solidFill>
                  <a:schemeClr val="accent6"/>
                </a:solidFill>
              </a:endParaRPr>
            </a:p>
            <a:p>
              <a:pPr algn="ctr">
                <a:defRPr/>
              </a:pPr>
              <a:r>
                <a:rPr lang="zh-CN" altLang="en-US" sz="1600" dirty="0">
                  <a:solidFill>
                    <a:schemeClr val="accent6"/>
                  </a:solidFill>
                </a:rPr>
                <a:t>层</a:t>
              </a:r>
              <a:endParaRPr lang="en-US" altLang="zh-CN" sz="1600" dirty="0">
                <a:solidFill>
                  <a:schemeClr val="accent6"/>
                </a:solidFill>
              </a:endParaRPr>
            </a:p>
            <a:p>
              <a:pPr algn="ctr">
                <a:defRPr/>
              </a:pPr>
              <a:r>
                <a:rPr lang="zh-CN" altLang="en-US" sz="1600" dirty="0">
                  <a:solidFill>
                    <a:schemeClr val="accent6"/>
                  </a:solidFill>
                </a:rPr>
                <a:t>次</a:t>
              </a:r>
              <a:endParaRPr lang="zh-CN" altLang="en-US" sz="1600" dirty="0">
                <a:solidFill>
                  <a:schemeClr val="accent6"/>
                </a:solidFill>
              </a:endParaRPr>
            </a:p>
          </p:txBody>
        </p:sp>
        <p:sp>
          <p:nvSpPr>
            <p:cNvPr id="35" name="矩形 34"/>
            <p:cNvSpPr/>
            <p:nvPr/>
          </p:nvSpPr>
          <p:spPr>
            <a:xfrm>
              <a:off x="5234938" y="6164509"/>
              <a:ext cx="1577309" cy="5200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6"/>
                  </a:solidFill>
                </a:rPr>
                <a:t>人才</a:t>
              </a:r>
              <a:r>
                <a:rPr lang="zh-CN" altLang="en-US" sz="1600" dirty="0">
                  <a:solidFill>
                    <a:schemeClr val="accent6"/>
                  </a:solidFill>
                </a:rPr>
                <a:t>类型</a:t>
              </a:r>
              <a:endParaRPr lang="zh-CN" altLang="en-US" sz="1600" dirty="0">
                <a:solidFill>
                  <a:schemeClr val="accent6"/>
                </a:solidFill>
              </a:endParaRPr>
            </a:p>
          </p:txBody>
        </p:sp>
        <p:sp>
          <p:nvSpPr>
            <p:cNvPr id="36" name="矩形 35"/>
            <p:cNvSpPr/>
            <p:nvPr/>
          </p:nvSpPr>
          <p:spPr>
            <a:xfrm>
              <a:off x="1096140" y="4813138"/>
              <a:ext cx="1549243" cy="520080"/>
            </a:xfrm>
            <a:prstGeom prst="rect">
              <a:avLst/>
            </a:prstGeom>
            <a:solidFill>
              <a:schemeClr val="bg1">
                <a:lumMod val="9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rgbClr val="0070C0"/>
                  </a:solidFill>
                </a:rPr>
                <a:t>学术型本科</a:t>
              </a:r>
              <a:endParaRPr lang="zh-CN" altLang="en-US" sz="1600" dirty="0">
                <a:solidFill>
                  <a:srgbClr val="0070C0"/>
                </a:solidFill>
              </a:endParaRPr>
            </a:p>
          </p:txBody>
        </p:sp>
        <p:sp>
          <p:nvSpPr>
            <p:cNvPr id="37" name="矩形 36"/>
            <p:cNvSpPr/>
            <p:nvPr/>
          </p:nvSpPr>
          <p:spPr>
            <a:xfrm>
              <a:off x="3307740" y="4813138"/>
              <a:ext cx="1549243" cy="520080"/>
            </a:xfrm>
            <a:prstGeom prst="rect">
              <a:avLst/>
            </a:prstGeom>
            <a:solidFill>
              <a:schemeClr val="bg1">
                <a:lumMod val="9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rgbClr val="0070C0"/>
                  </a:solidFill>
                </a:rPr>
                <a:t>应用型本科</a:t>
              </a:r>
            </a:p>
          </p:txBody>
        </p:sp>
        <p:sp>
          <p:nvSpPr>
            <p:cNvPr id="38" name="矩形 37"/>
            <p:cNvSpPr/>
            <p:nvPr/>
          </p:nvSpPr>
          <p:spPr>
            <a:xfrm>
              <a:off x="3307740" y="5640252"/>
              <a:ext cx="1549243" cy="517990"/>
            </a:xfrm>
            <a:prstGeom prst="rect">
              <a:avLst/>
            </a:prstGeom>
            <a:solidFill>
              <a:schemeClr val="bg1">
                <a:lumMod val="9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rgbClr val="0070C0"/>
                  </a:solidFill>
                </a:rPr>
                <a:t>高职高专</a:t>
              </a:r>
            </a:p>
          </p:txBody>
        </p:sp>
        <p:sp>
          <p:nvSpPr>
            <p:cNvPr id="39" name="矩形 38"/>
            <p:cNvSpPr/>
            <p:nvPr/>
          </p:nvSpPr>
          <p:spPr>
            <a:xfrm>
              <a:off x="1096140" y="3986024"/>
              <a:ext cx="1549243" cy="520080"/>
            </a:xfrm>
            <a:prstGeom prst="rect">
              <a:avLst/>
            </a:prstGeom>
            <a:solidFill>
              <a:schemeClr val="bg1">
                <a:lumMod val="9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rgbClr val="0070C0"/>
                  </a:solidFill>
                </a:rPr>
                <a:t>学术型硕士</a:t>
              </a:r>
              <a:endParaRPr lang="zh-CN" altLang="en-US" sz="1600" dirty="0">
                <a:solidFill>
                  <a:srgbClr val="0070C0"/>
                </a:solidFill>
              </a:endParaRPr>
            </a:p>
          </p:txBody>
        </p:sp>
        <p:sp>
          <p:nvSpPr>
            <p:cNvPr id="40" name="矩形 39"/>
            <p:cNvSpPr/>
            <p:nvPr/>
          </p:nvSpPr>
          <p:spPr>
            <a:xfrm>
              <a:off x="1096140" y="3154733"/>
              <a:ext cx="1549243" cy="520080"/>
            </a:xfrm>
            <a:prstGeom prst="rect">
              <a:avLst/>
            </a:prstGeom>
            <a:solidFill>
              <a:schemeClr val="bg1">
                <a:lumMod val="9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rgbClr val="0070C0"/>
                  </a:solidFill>
                </a:rPr>
                <a:t>学术型博士</a:t>
              </a:r>
              <a:endParaRPr lang="zh-CN" altLang="en-US" sz="1600" dirty="0">
                <a:solidFill>
                  <a:srgbClr val="0070C0"/>
                </a:solidFill>
              </a:endParaRPr>
            </a:p>
          </p:txBody>
        </p:sp>
        <p:sp>
          <p:nvSpPr>
            <p:cNvPr id="41" name="矩形 40"/>
            <p:cNvSpPr/>
            <p:nvPr/>
          </p:nvSpPr>
          <p:spPr>
            <a:xfrm>
              <a:off x="3307740" y="3986024"/>
              <a:ext cx="1549243" cy="520080"/>
            </a:xfrm>
            <a:prstGeom prst="rect">
              <a:avLst/>
            </a:prstGeom>
            <a:solidFill>
              <a:schemeClr val="bg1">
                <a:lumMod val="9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a:solidFill>
                    <a:srgbClr val="0070C0"/>
                  </a:solidFill>
                </a:rPr>
                <a:t>专业硕士</a:t>
              </a:r>
              <a:endParaRPr lang="zh-CN" altLang="en-US" sz="1600" dirty="0">
                <a:solidFill>
                  <a:srgbClr val="0070C0"/>
                </a:solidFill>
              </a:endParaRPr>
            </a:p>
          </p:txBody>
        </p:sp>
        <p:sp>
          <p:nvSpPr>
            <p:cNvPr id="42" name="矩形 41"/>
            <p:cNvSpPr/>
            <p:nvPr/>
          </p:nvSpPr>
          <p:spPr>
            <a:xfrm>
              <a:off x="3307740" y="3154733"/>
              <a:ext cx="1549243" cy="520080"/>
            </a:xfrm>
            <a:prstGeom prst="rect">
              <a:avLst/>
            </a:prstGeom>
            <a:solidFill>
              <a:schemeClr val="bg1">
                <a:lumMod val="9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a:solidFill>
                    <a:srgbClr val="0070C0"/>
                  </a:solidFill>
                </a:rPr>
                <a:t>专业博士</a:t>
              </a:r>
              <a:endParaRPr lang="zh-CN" altLang="en-US" sz="1600" dirty="0">
                <a:solidFill>
                  <a:srgbClr val="0070C0"/>
                </a:solidFill>
              </a:endParaRPr>
            </a:p>
          </p:txBody>
        </p:sp>
      </p:grpSp>
      <p:grpSp>
        <p:nvGrpSpPr>
          <p:cNvPr id="86022" name="组合 42"/>
          <p:cNvGrpSpPr>
            <a:grpSpLocks/>
          </p:cNvGrpSpPr>
          <p:nvPr/>
        </p:nvGrpSpPr>
        <p:grpSpPr bwMode="auto">
          <a:xfrm>
            <a:off x="5767388" y="3627438"/>
            <a:ext cx="2898775" cy="2659062"/>
            <a:chOff x="5474951" y="2214185"/>
            <a:chExt cx="3431246" cy="2659539"/>
          </a:xfrm>
        </p:grpSpPr>
        <p:sp>
          <p:nvSpPr>
            <p:cNvPr id="44" name="矩形 43"/>
            <p:cNvSpPr/>
            <p:nvPr/>
          </p:nvSpPr>
          <p:spPr>
            <a:xfrm>
              <a:off x="5585818" y="2576200"/>
              <a:ext cx="3295950" cy="1722746"/>
            </a:xfrm>
            <a:prstGeom prst="rect">
              <a:avLst/>
            </a:prstGeom>
          </p:spPr>
          <p:txBody>
            <a:bodyPr>
              <a:spAutoFit/>
            </a:bodyPr>
            <a:lstStyle/>
            <a:p>
              <a:pPr marL="342900" indent="-342900" algn="ctr">
                <a:lnSpc>
                  <a:spcPct val="120000"/>
                </a:lnSpc>
                <a:buFont typeface="Wingdings" panose="05000000000000000000" pitchFamily="2" charset="2"/>
                <a:buChar char="l"/>
                <a:defRPr/>
              </a:pPr>
              <a:r>
                <a:rPr lang="zh-CN" altLang="zh-CN" sz="2000" dirty="0">
                  <a:solidFill>
                    <a:schemeClr val="tx2"/>
                  </a:solidFill>
                  <a:latin typeface="+mj-ea"/>
                  <a:ea typeface="+mj-ea"/>
                </a:rPr>
                <a:t>不坚持本科属性</a:t>
              </a:r>
              <a:r>
                <a:rPr lang="zh-CN" altLang="zh-CN" sz="2000" dirty="0">
                  <a:solidFill>
                    <a:schemeClr val="tx2"/>
                  </a:solidFill>
                  <a:latin typeface="+mj-ea"/>
                  <a:ea typeface="+mj-ea"/>
                </a:rPr>
                <a:t>，</a:t>
              </a:r>
              <a:r>
                <a:rPr lang="en-US" altLang="zh-CN" sz="2000" dirty="0">
                  <a:solidFill>
                    <a:schemeClr val="tx2"/>
                  </a:solidFill>
                  <a:latin typeface="+mj-ea"/>
                  <a:ea typeface="+mj-ea"/>
                </a:rPr>
                <a:t/>
              </a:r>
              <a:br>
                <a:rPr lang="en-US" altLang="zh-CN" sz="2000" dirty="0">
                  <a:solidFill>
                    <a:schemeClr val="tx2"/>
                  </a:solidFill>
                  <a:latin typeface="+mj-ea"/>
                  <a:ea typeface="+mj-ea"/>
                </a:rPr>
              </a:br>
              <a:r>
                <a:rPr lang="zh-CN" altLang="zh-CN" sz="2000" dirty="0">
                  <a:solidFill>
                    <a:schemeClr val="tx2"/>
                  </a:solidFill>
                  <a:latin typeface="+mj-ea"/>
                  <a:ea typeface="+mj-ea"/>
                </a:rPr>
                <a:t>无法</a:t>
              </a:r>
              <a:r>
                <a:rPr lang="zh-CN" altLang="zh-CN" sz="2000" dirty="0">
                  <a:solidFill>
                    <a:schemeClr val="tx2"/>
                  </a:solidFill>
                  <a:latin typeface="+mj-ea"/>
                  <a:ea typeface="+mj-ea"/>
                </a:rPr>
                <a:t>提升</a:t>
              </a:r>
              <a:r>
                <a:rPr lang="zh-CN" altLang="zh-CN" sz="2000" dirty="0">
                  <a:solidFill>
                    <a:srgbClr val="C00000"/>
                  </a:solidFill>
                  <a:latin typeface="+mj-ea"/>
                  <a:ea typeface="+mj-ea"/>
                </a:rPr>
                <a:t>社会地位</a:t>
              </a:r>
              <a:endParaRPr lang="en-US" altLang="zh-CN" sz="2000" dirty="0">
                <a:solidFill>
                  <a:srgbClr val="C00000"/>
                </a:solidFill>
                <a:latin typeface="+mj-ea"/>
                <a:ea typeface="+mj-ea"/>
              </a:endParaRPr>
            </a:p>
            <a:p>
              <a:pPr marL="342900" indent="-342900" algn="ctr">
                <a:lnSpc>
                  <a:spcPct val="120000"/>
                </a:lnSpc>
                <a:spcBef>
                  <a:spcPts val="1200"/>
                </a:spcBef>
                <a:buFont typeface="Wingdings" panose="05000000000000000000" pitchFamily="2" charset="2"/>
                <a:buChar char="l"/>
                <a:defRPr/>
              </a:pPr>
              <a:r>
                <a:rPr lang="zh-CN" altLang="zh-CN" sz="2000" dirty="0">
                  <a:solidFill>
                    <a:schemeClr val="tx2"/>
                  </a:solidFill>
                  <a:latin typeface="+mj-ea"/>
                  <a:ea typeface="+mj-ea"/>
                </a:rPr>
                <a:t>不</a:t>
              </a:r>
              <a:r>
                <a:rPr lang="zh-CN" altLang="en-US" sz="2000" dirty="0">
                  <a:solidFill>
                    <a:schemeClr val="tx2"/>
                  </a:solidFill>
                  <a:latin typeface="+mj-ea"/>
                  <a:ea typeface="+mj-ea"/>
                </a:rPr>
                <a:t>强调</a:t>
              </a:r>
              <a:r>
                <a:rPr lang="zh-CN" altLang="zh-CN" sz="2000" dirty="0">
                  <a:solidFill>
                    <a:schemeClr val="tx2"/>
                  </a:solidFill>
                  <a:latin typeface="+mj-ea"/>
                  <a:ea typeface="+mj-ea"/>
                </a:rPr>
                <a:t>类型</a:t>
              </a:r>
              <a:r>
                <a:rPr lang="zh-CN" altLang="zh-CN" sz="2000" dirty="0">
                  <a:solidFill>
                    <a:schemeClr val="tx2"/>
                  </a:solidFill>
                  <a:latin typeface="+mj-ea"/>
                  <a:ea typeface="+mj-ea"/>
                </a:rPr>
                <a:t>特征</a:t>
              </a:r>
              <a:r>
                <a:rPr lang="zh-CN" altLang="zh-CN" sz="2000" dirty="0">
                  <a:solidFill>
                    <a:schemeClr val="tx2"/>
                  </a:solidFill>
                  <a:latin typeface="+mj-ea"/>
                  <a:ea typeface="+mj-ea"/>
                </a:rPr>
                <a:t>，</a:t>
              </a:r>
              <a:r>
                <a:rPr lang="en-US" altLang="zh-CN" sz="2000" dirty="0">
                  <a:solidFill>
                    <a:schemeClr val="tx2"/>
                  </a:solidFill>
                  <a:latin typeface="+mj-ea"/>
                  <a:ea typeface="+mj-ea"/>
                </a:rPr>
                <a:t/>
              </a:r>
              <a:br>
                <a:rPr lang="en-US" altLang="zh-CN" sz="2000" dirty="0">
                  <a:solidFill>
                    <a:schemeClr val="tx2"/>
                  </a:solidFill>
                  <a:latin typeface="+mj-ea"/>
                  <a:ea typeface="+mj-ea"/>
                </a:rPr>
              </a:br>
              <a:r>
                <a:rPr lang="zh-CN" altLang="en-US" sz="2000" dirty="0">
                  <a:solidFill>
                    <a:schemeClr val="tx2"/>
                  </a:solidFill>
                  <a:latin typeface="+mj-ea"/>
                  <a:ea typeface="+mj-ea"/>
                </a:rPr>
                <a:t>无法</a:t>
              </a:r>
              <a:r>
                <a:rPr lang="zh-CN" altLang="zh-CN" sz="2000" dirty="0">
                  <a:solidFill>
                    <a:schemeClr val="tx2"/>
                  </a:solidFill>
                  <a:latin typeface="+mj-ea"/>
                  <a:ea typeface="+mj-ea"/>
                </a:rPr>
                <a:t>体现</a:t>
              </a:r>
              <a:r>
                <a:rPr lang="zh-CN" altLang="zh-CN" sz="2000" dirty="0">
                  <a:solidFill>
                    <a:srgbClr val="C00000"/>
                  </a:solidFill>
                  <a:latin typeface="+mj-ea"/>
                  <a:ea typeface="+mj-ea"/>
                </a:rPr>
                <a:t>培养特色</a:t>
              </a:r>
              <a:endParaRPr lang="zh-CN" altLang="en-US" sz="2000" dirty="0">
                <a:solidFill>
                  <a:srgbClr val="C00000"/>
                </a:solidFill>
                <a:latin typeface="+mj-ea"/>
                <a:ea typeface="+mj-ea"/>
              </a:endParaRPr>
            </a:p>
          </p:txBody>
        </p:sp>
        <p:sp>
          <p:nvSpPr>
            <p:cNvPr id="45" name="矩形 44"/>
            <p:cNvSpPr/>
            <p:nvPr/>
          </p:nvSpPr>
          <p:spPr>
            <a:xfrm>
              <a:off x="5495621" y="2214185"/>
              <a:ext cx="3410576" cy="155603"/>
            </a:xfrm>
            <a:prstGeom prst="rect">
              <a:avLst/>
            </a:prstGeom>
            <a:pattFill prst="dkUpDiag">
              <a:fgClr>
                <a:schemeClr val="accent4">
                  <a:lumMod val="60000"/>
                  <a:lumOff val="40000"/>
                </a:schemeClr>
              </a:fgClr>
              <a:bgClr>
                <a:prstClr val="white"/>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75000"/>
                    <a:lumOff val="25000"/>
                  </a:schemeClr>
                </a:solidFill>
              </a:endParaRPr>
            </a:p>
          </p:txBody>
        </p:sp>
        <p:sp>
          <p:nvSpPr>
            <p:cNvPr id="46" name="矩形 45"/>
            <p:cNvSpPr/>
            <p:nvPr/>
          </p:nvSpPr>
          <p:spPr>
            <a:xfrm>
              <a:off x="5474951" y="4765755"/>
              <a:ext cx="3410575" cy="107969"/>
            </a:xfrm>
            <a:prstGeom prst="rect">
              <a:avLst/>
            </a:prstGeom>
            <a:pattFill prst="dkUpDiag">
              <a:fgClr>
                <a:schemeClr val="accent4">
                  <a:lumMod val="60000"/>
                  <a:lumOff val="40000"/>
                </a:schemeClr>
              </a:fgClr>
              <a:bgClr>
                <a:prstClr val="white"/>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75000"/>
                    <a:lumOff val="25000"/>
                  </a:schemeClr>
                </a:solidFill>
              </a:endParaRPr>
            </a:p>
          </p:txBody>
        </p:sp>
      </p:grpSp>
      <p:sp>
        <p:nvSpPr>
          <p:cNvPr id="86023" name="TextBox 46"/>
          <p:cNvSpPr txBox="1">
            <a:spLocks noChangeArrowheads="1"/>
          </p:cNvSpPr>
          <p:nvPr/>
        </p:nvSpPr>
        <p:spPr bwMode="auto">
          <a:xfrm>
            <a:off x="785813" y="2195513"/>
            <a:ext cx="8001000" cy="1016000"/>
          </a:xfrm>
          <a:prstGeom prst="rect">
            <a:avLst/>
          </a:prstGeom>
          <a:noFill/>
          <a:ln w="9525">
            <a:noFill/>
            <a:miter lim="800000"/>
            <a:headEnd/>
            <a:tailEnd/>
          </a:ln>
        </p:spPr>
        <p:txBody>
          <a:bodyPr>
            <a:spAutoFit/>
          </a:bodyPr>
          <a:lstStyle/>
          <a:p>
            <a:pPr>
              <a:lnSpc>
                <a:spcPct val="150000"/>
              </a:lnSpc>
            </a:pPr>
            <a:r>
              <a:rPr lang="zh-CN" altLang="en-US" sz="2000">
                <a:solidFill>
                  <a:schemeClr val="tx2"/>
                </a:solidFill>
              </a:rPr>
              <a:t>与传统本科相比层次相同、类型不同；（同一层次的不同类型）</a:t>
            </a:r>
            <a:endParaRPr lang="en-US" altLang="zh-CN" sz="2000">
              <a:solidFill>
                <a:schemeClr val="tx2"/>
              </a:solidFill>
            </a:endParaRPr>
          </a:p>
          <a:p>
            <a:pPr>
              <a:lnSpc>
                <a:spcPct val="150000"/>
              </a:lnSpc>
            </a:pPr>
            <a:r>
              <a:rPr lang="zh-CN" altLang="en-US" sz="2000">
                <a:solidFill>
                  <a:schemeClr val="tx2"/>
                </a:solidFill>
              </a:rPr>
              <a:t>与高职高专相比类型相同、层次不同；（同一类型的不同层次）</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1"/>
          <p:cNvSpPr>
            <a:spLocks noChangeArrowheads="1"/>
          </p:cNvSpPr>
          <p:nvPr/>
        </p:nvSpPr>
        <p:spPr bwMode="auto">
          <a:xfrm>
            <a:off x="0" y="0"/>
            <a:ext cx="9144000" cy="457200"/>
          </a:xfrm>
          <a:prstGeom prst="rect">
            <a:avLst/>
          </a:prstGeom>
          <a:noFill/>
          <a:ln w="9525" cap="flat" cmpd="sng">
            <a:noFill/>
            <a:miter lim="800000"/>
            <a:headEnd/>
            <a:tailEnd/>
          </a:ln>
          <a:effectLst>
            <a:prstShdw prst="shdw17" dist="17961" dir="2700000">
              <a:schemeClr val="accent1">
                <a:gamma/>
                <a:shade val="60000"/>
                <a:invGamma/>
                <a:alpha val="50000"/>
              </a:schemeClr>
            </a:prstShdw>
          </a:effectLst>
        </p:spPr>
        <p:txBody>
          <a:bodyPr wrap="none" anchor="ctr">
            <a:spAutoFit/>
          </a:bodyPr>
          <a:lstStyle/>
          <a:p>
            <a:pPr algn="ctr" eaLnBrk="0" hangingPunct="0">
              <a:defRPr/>
            </a:pPr>
            <a:r>
              <a:rPr lang="zh-CN" sz="700">
                <a:latin typeface="宋体" pitchFamily="2" charset="-122"/>
                <a:ea typeface="黑体" pitchFamily="49" charset="-122"/>
                <a:cs typeface="Times New Roman" pitchFamily="18" charset="0"/>
              </a:rPr>
              <a:t>表</a:t>
            </a:r>
            <a:r>
              <a:rPr lang="en-US" altLang="zh-CN" sz="700">
                <a:latin typeface="宋体" pitchFamily="2" charset="-122"/>
                <a:ea typeface="黑体" pitchFamily="49" charset="-122"/>
                <a:cs typeface="Times New Roman" pitchFamily="18" charset="0"/>
              </a:rPr>
              <a:t>1</a:t>
            </a:r>
            <a:r>
              <a:rPr lang="zh-CN" altLang="en-US" sz="700">
                <a:latin typeface="宋体" pitchFamily="2" charset="-122"/>
                <a:ea typeface="黑体" pitchFamily="49" charset="-122"/>
                <a:cs typeface="Times New Roman" pitchFamily="18" charset="0"/>
              </a:rPr>
              <a:t>：科学知识与技术知识的对比分析</a:t>
            </a:r>
            <a:endParaRPr lang="zh-CN" altLang="en-US">
              <a:latin typeface="黑体" pitchFamily="49" charset="-122"/>
              <a:ea typeface="黑体" pitchFamily="49" charset="-122"/>
            </a:endParaRPr>
          </a:p>
        </p:txBody>
      </p:sp>
      <p:sp>
        <p:nvSpPr>
          <p:cNvPr id="229377" name="Rectangle 1"/>
          <p:cNvSpPr>
            <a:spLocks noChangeArrowheads="1"/>
          </p:cNvSpPr>
          <p:nvPr/>
        </p:nvSpPr>
        <p:spPr bwMode="auto">
          <a:xfrm>
            <a:off x="0" y="0"/>
            <a:ext cx="9144000" cy="457200"/>
          </a:xfrm>
          <a:prstGeom prst="rect">
            <a:avLst/>
          </a:prstGeom>
          <a:noFill/>
          <a:ln w="9525" cap="flat" cmpd="sng">
            <a:noFill/>
            <a:miter lim="800000"/>
            <a:headEnd/>
            <a:tailEnd/>
          </a:ln>
          <a:effectLst>
            <a:prstShdw prst="shdw17" dist="17961" dir="2700000">
              <a:schemeClr val="accent1">
                <a:gamma/>
                <a:shade val="60000"/>
                <a:invGamma/>
                <a:alpha val="50000"/>
              </a:schemeClr>
            </a:prstShdw>
          </a:effectLst>
        </p:spPr>
        <p:txBody>
          <a:bodyPr wrap="none" anchor="ctr">
            <a:spAutoFit/>
          </a:bodyPr>
          <a:lstStyle/>
          <a:p>
            <a:pPr algn="ctr" eaLnBrk="0" hangingPunct="0">
              <a:defRPr/>
            </a:pPr>
            <a:endParaRPr lang="zh-CN" altLang="zh-CN">
              <a:latin typeface="黑体" pitchFamily="49" charset="-122"/>
              <a:ea typeface="黑体" pitchFamily="49" charset="-122"/>
            </a:endParaRPr>
          </a:p>
        </p:txBody>
      </p:sp>
      <p:sp>
        <p:nvSpPr>
          <p:cNvPr id="87043"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应用型本科人才的培养规格</a:t>
            </a:r>
          </a:p>
        </p:txBody>
      </p:sp>
      <p:graphicFrame>
        <p:nvGraphicFramePr>
          <p:cNvPr id="29" name="图示 28"/>
          <p:cNvGraphicFramePr/>
          <p:nvPr/>
        </p:nvGraphicFramePr>
        <p:xfrm>
          <a:off x="381149" y="2721853"/>
          <a:ext cx="8381702" cy="29149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7045" name="矩形 30"/>
          <p:cNvSpPr>
            <a:spLocks noChangeArrowheads="1"/>
          </p:cNvSpPr>
          <p:nvPr/>
        </p:nvSpPr>
        <p:spPr bwMode="auto">
          <a:xfrm>
            <a:off x="1027113" y="2074863"/>
            <a:ext cx="7286625" cy="430212"/>
          </a:xfrm>
          <a:prstGeom prst="rect">
            <a:avLst/>
          </a:prstGeom>
          <a:noFill/>
          <a:ln w="9525">
            <a:noFill/>
            <a:miter lim="800000"/>
            <a:headEnd/>
            <a:tailEnd/>
          </a:ln>
        </p:spPr>
        <p:txBody>
          <a:bodyPr>
            <a:spAutoFit/>
          </a:bodyPr>
          <a:lstStyle/>
          <a:p>
            <a:pPr algn="ctr"/>
            <a:r>
              <a:rPr lang="zh-CN" altLang="en-US">
                <a:solidFill>
                  <a:srgbClr val="800000"/>
                </a:solidFill>
                <a:latin typeface="微软雅黑"/>
                <a:ea typeface="微软雅黑"/>
                <a:cs typeface="微软雅黑"/>
              </a:rPr>
              <a:t>《国际教育标准分类》——联合国教科文组织（</a:t>
            </a:r>
            <a:r>
              <a:rPr lang="zh-CN" altLang="en-US">
                <a:solidFill>
                  <a:srgbClr val="800000"/>
                </a:solidFill>
                <a:latin typeface="Times New Roman" pitchFamily="18" charset="0"/>
                <a:ea typeface="微软雅黑"/>
                <a:cs typeface="Times New Roman" pitchFamily="18" charset="0"/>
              </a:rPr>
              <a:t>1997</a:t>
            </a:r>
            <a:r>
              <a:rPr lang="zh-CN" altLang="en-US">
                <a:solidFill>
                  <a:srgbClr val="800000"/>
                </a:solidFill>
                <a:latin typeface="微软雅黑"/>
                <a:ea typeface="微软雅黑"/>
                <a:cs typeface="微软雅黑"/>
              </a:rPr>
              <a:t>）</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应用型本科人才的培养规格</a:t>
            </a:r>
          </a:p>
        </p:txBody>
      </p:sp>
      <p:sp>
        <p:nvSpPr>
          <p:cNvPr id="88066" name="矩形 5"/>
          <p:cNvSpPr>
            <a:spLocks noChangeArrowheads="1"/>
          </p:cNvSpPr>
          <p:nvPr/>
        </p:nvSpPr>
        <p:spPr bwMode="auto">
          <a:xfrm>
            <a:off x="900113" y="1868488"/>
            <a:ext cx="7343775" cy="430212"/>
          </a:xfrm>
          <a:prstGeom prst="rect">
            <a:avLst/>
          </a:prstGeom>
          <a:noFill/>
          <a:ln w="9525">
            <a:noFill/>
            <a:miter lim="800000"/>
            <a:headEnd/>
            <a:tailEnd/>
          </a:ln>
        </p:spPr>
        <p:txBody>
          <a:bodyPr>
            <a:spAutoFit/>
          </a:bodyPr>
          <a:lstStyle/>
          <a:p>
            <a:pPr>
              <a:spcBef>
                <a:spcPct val="100000"/>
              </a:spcBef>
            </a:pPr>
            <a:r>
              <a:rPr lang="en-US" altLang="zh-CN">
                <a:solidFill>
                  <a:srgbClr val="800000"/>
                </a:solidFill>
                <a:latin typeface="Times New Roman" pitchFamily="18" charset="0"/>
                <a:ea typeface="微软雅黑"/>
                <a:cs typeface="Times New Roman" pitchFamily="18" charset="0"/>
              </a:rPr>
              <a:t>3</a:t>
            </a:r>
            <a:r>
              <a:rPr lang="zh-CN" altLang="en-US">
                <a:solidFill>
                  <a:srgbClr val="800000"/>
                </a:solidFill>
                <a:latin typeface="Times New Roman" pitchFamily="18" charset="0"/>
                <a:ea typeface="微软雅黑"/>
                <a:cs typeface="Times New Roman" pitchFamily="18" charset="0"/>
              </a:rPr>
              <a:t>、三类人才的主要区别（</a:t>
            </a:r>
            <a:r>
              <a:rPr lang="zh-CN" altLang="en-US">
                <a:solidFill>
                  <a:schemeClr val="tx2"/>
                </a:solidFill>
                <a:latin typeface="楷体"/>
                <a:ea typeface="楷体"/>
                <a:cs typeface="Times New Roman" pitchFamily="18" charset="0"/>
              </a:rPr>
              <a:t>培养目标</a:t>
            </a:r>
            <a:r>
              <a:rPr lang="zh-CN" altLang="en-US">
                <a:solidFill>
                  <a:srgbClr val="800000"/>
                </a:solidFill>
                <a:latin typeface="Times New Roman" pitchFamily="18" charset="0"/>
                <a:ea typeface="微软雅黑"/>
                <a:cs typeface="Times New Roman" pitchFamily="18" charset="0"/>
              </a:rPr>
              <a:t>）</a:t>
            </a:r>
          </a:p>
        </p:txBody>
      </p:sp>
      <p:sp>
        <p:nvSpPr>
          <p:cNvPr id="6" name="圆角矩形 5"/>
          <p:cNvSpPr/>
          <p:nvPr/>
        </p:nvSpPr>
        <p:spPr>
          <a:xfrm>
            <a:off x="611188" y="2533650"/>
            <a:ext cx="7921625" cy="3240088"/>
          </a:xfrm>
          <a:prstGeom prst="roundRect">
            <a:avLst>
              <a:gd name="adj" fmla="val 6949"/>
            </a:avLst>
          </a:prstGeom>
          <a:solidFill>
            <a:schemeClr val="bg1"/>
          </a:solidFill>
          <a:ln w="57150">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75000"/>
                  <a:lumOff val="25000"/>
                </a:schemeClr>
              </a:solidFill>
            </a:endParaRPr>
          </a:p>
        </p:txBody>
      </p:sp>
      <p:sp>
        <p:nvSpPr>
          <p:cNvPr id="7" name="矩形 6"/>
          <p:cNvSpPr/>
          <p:nvPr/>
        </p:nvSpPr>
        <p:spPr>
          <a:xfrm>
            <a:off x="899592" y="2883762"/>
            <a:ext cx="2484000" cy="504056"/>
          </a:xfrm>
          <a:prstGeom prst="rect">
            <a:avLst/>
          </a:prstGeom>
          <a:solidFill>
            <a:schemeClr val="accent2">
              <a:lumMod val="75000"/>
            </a:schemeClr>
          </a:solid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effectLst>
                  <a:glow rad="101600">
                    <a:schemeClr val="tx1">
                      <a:alpha val="60000"/>
                    </a:schemeClr>
                  </a:glow>
                </a:effectLst>
                <a:latin typeface="+mj-ea"/>
                <a:ea typeface="+mj-ea"/>
              </a:rPr>
              <a:t>学术型</a:t>
            </a:r>
            <a:r>
              <a:rPr lang="zh-CN" altLang="zh-CN" sz="2000" dirty="0">
                <a:effectLst>
                  <a:glow rad="101600">
                    <a:schemeClr val="tx1">
                      <a:alpha val="60000"/>
                    </a:schemeClr>
                  </a:glow>
                </a:effectLst>
                <a:latin typeface="+mj-ea"/>
                <a:ea typeface="+mj-ea"/>
              </a:rPr>
              <a:t>本科人才</a:t>
            </a:r>
            <a:endParaRPr lang="zh-CN" altLang="en-US" sz="2000" dirty="0">
              <a:effectLst>
                <a:glow rad="101600">
                  <a:schemeClr val="tx1">
                    <a:alpha val="60000"/>
                  </a:schemeClr>
                </a:glow>
              </a:effectLst>
              <a:latin typeface="+mj-ea"/>
              <a:ea typeface="+mj-ea"/>
            </a:endParaRPr>
          </a:p>
        </p:txBody>
      </p:sp>
      <p:sp>
        <p:nvSpPr>
          <p:cNvPr id="8" name="矩形 7"/>
          <p:cNvSpPr/>
          <p:nvPr/>
        </p:nvSpPr>
        <p:spPr>
          <a:xfrm>
            <a:off x="3414713" y="2811463"/>
            <a:ext cx="5045075" cy="649287"/>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lnSpc>
                <a:spcPct val="120000"/>
              </a:lnSpc>
              <a:buFont typeface="Wingdings" panose="05000000000000000000" pitchFamily="2" charset="2"/>
              <a:buChar char="l"/>
              <a:defRPr/>
            </a:pPr>
            <a:r>
              <a:rPr lang="zh-CN" altLang="en-US" sz="1600" dirty="0">
                <a:solidFill>
                  <a:schemeClr val="tx1">
                    <a:lumMod val="75000"/>
                    <a:lumOff val="25000"/>
                  </a:schemeClr>
                </a:solidFill>
                <a:latin typeface="+mj-ea"/>
                <a:ea typeface="+mj-ea"/>
              </a:rPr>
              <a:t>以</a:t>
            </a:r>
            <a:r>
              <a:rPr lang="zh-CN" altLang="en-US" sz="1600" dirty="0">
                <a:solidFill>
                  <a:schemeClr val="accent2">
                    <a:lumMod val="75000"/>
                  </a:schemeClr>
                </a:solidFill>
                <a:latin typeface="+mj-ea"/>
                <a:ea typeface="+mj-ea"/>
              </a:rPr>
              <a:t>学科领域</a:t>
            </a:r>
            <a:r>
              <a:rPr lang="zh-CN" altLang="en-US" sz="1600" dirty="0">
                <a:solidFill>
                  <a:schemeClr val="tx1">
                    <a:lumMod val="75000"/>
                    <a:lumOff val="25000"/>
                  </a:schemeClr>
                </a:solidFill>
                <a:latin typeface="+mj-ea"/>
                <a:ea typeface="+mj-ea"/>
              </a:rPr>
              <a:t>为导向</a:t>
            </a:r>
            <a:endParaRPr lang="en-US" altLang="zh-CN" sz="1600" dirty="0">
              <a:solidFill>
                <a:schemeClr val="tx1">
                  <a:lumMod val="65000"/>
                  <a:lumOff val="35000"/>
                </a:schemeClr>
              </a:solidFill>
              <a:latin typeface="+mj-ea"/>
              <a:ea typeface="+mj-ea"/>
            </a:endParaRPr>
          </a:p>
          <a:p>
            <a:pPr marL="285750" indent="-285750">
              <a:lnSpc>
                <a:spcPct val="120000"/>
              </a:lnSpc>
              <a:buFont typeface="Wingdings" panose="05000000000000000000" pitchFamily="2" charset="2"/>
              <a:buChar char="l"/>
              <a:defRPr/>
            </a:pPr>
            <a:r>
              <a:rPr lang="zh-CN" altLang="en-US" sz="1600" dirty="0">
                <a:solidFill>
                  <a:schemeClr val="tx1">
                    <a:lumMod val="75000"/>
                    <a:lumOff val="25000"/>
                  </a:schemeClr>
                </a:solidFill>
                <a:latin typeface="+mj-ea"/>
                <a:ea typeface="+mj-ea"/>
              </a:rPr>
              <a:t>是为</a:t>
            </a:r>
            <a:r>
              <a:rPr lang="zh-CN" altLang="en-US" sz="1600" dirty="0">
                <a:solidFill>
                  <a:schemeClr val="accent2">
                    <a:lumMod val="75000"/>
                  </a:schemeClr>
                </a:solidFill>
                <a:latin typeface="+mj-ea"/>
                <a:ea typeface="+mj-ea"/>
              </a:rPr>
              <a:t>深造</a:t>
            </a:r>
            <a:r>
              <a:rPr lang="zh-CN" altLang="en-US" sz="1600" dirty="0">
                <a:solidFill>
                  <a:schemeClr val="tx1">
                    <a:lumMod val="75000"/>
                    <a:lumOff val="25000"/>
                  </a:schemeClr>
                </a:solidFill>
                <a:latin typeface="+mj-ea"/>
                <a:ea typeface="+mj-ea"/>
              </a:rPr>
              <a:t>做准备的阶段性教育</a:t>
            </a:r>
          </a:p>
        </p:txBody>
      </p:sp>
      <p:sp>
        <p:nvSpPr>
          <p:cNvPr id="9" name="矩形 8"/>
          <p:cNvSpPr/>
          <p:nvPr/>
        </p:nvSpPr>
        <p:spPr>
          <a:xfrm>
            <a:off x="899592" y="3871542"/>
            <a:ext cx="2484000" cy="504056"/>
          </a:xfrm>
          <a:prstGeom prst="rect">
            <a:avLst/>
          </a:prstGeom>
          <a:solidFill>
            <a:schemeClr val="accent2">
              <a:lumMod val="75000"/>
            </a:schemeClr>
          </a:solid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effectLst>
                  <a:glow rad="101600">
                    <a:schemeClr val="tx1">
                      <a:alpha val="60000"/>
                    </a:schemeClr>
                  </a:glow>
                </a:effectLst>
                <a:latin typeface="+mj-ea"/>
                <a:ea typeface="+mj-ea"/>
              </a:rPr>
              <a:t>高职高专人</a:t>
            </a:r>
            <a:r>
              <a:rPr lang="zh-CN" altLang="en-US" sz="2000" dirty="0">
                <a:effectLst>
                  <a:glow rad="101600">
                    <a:schemeClr val="tx1">
                      <a:alpha val="60000"/>
                    </a:schemeClr>
                  </a:glow>
                </a:effectLst>
                <a:latin typeface="+mj-ea"/>
                <a:ea typeface="+mj-ea"/>
              </a:rPr>
              <a:t>才</a:t>
            </a:r>
            <a:endParaRPr lang="zh-CN" altLang="en-US" sz="2000" dirty="0">
              <a:effectLst>
                <a:glow rad="101600">
                  <a:schemeClr val="tx1">
                    <a:alpha val="60000"/>
                  </a:schemeClr>
                </a:glow>
              </a:effectLst>
              <a:latin typeface="+mj-ea"/>
              <a:ea typeface="+mj-ea"/>
            </a:endParaRPr>
          </a:p>
        </p:txBody>
      </p:sp>
      <p:sp>
        <p:nvSpPr>
          <p:cNvPr id="10" name="矩形 9"/>
          <p:cNvSpPr/>
          <p:nvPr/>
        </p:nvSpPr>
        <p:spPr>
          <a:xfrm>
            <a:off x="3435350" y="3800475"/>
            <a:ext cx="4999038" cy="64770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lnSpc>
                <a:spcPct val="120000"/>
              </a:lnSpc>
              <a:buFont typeface="Wingdings" panose="05000000000000000000" pitchFamily="2" charset="2"/>
              <a:buChar char="l"/>
              <a:defRPr/>
            </a:pPr>
            <a:r>
              <a:rPr lang="zh-CN" altLang="en-US" sz="1600" dirty="0">
                <a:solidFill>
                  <a:schemeClr val="tx1">
                    <a:lumMod val="75000"/>
                    <a:lumOff val="25000"/>
                  </a:schemeClr>
                </a:solidFill>
                <a:latin typeface="+mj-ea"/>
                <a:ea typeface="+mj-ea"/>
              </a:rPr>
              <a:t>以特定</a:t>
            </a:r>
            <a:r>
              <a:rPr lang="zh-CN" altLang="en-US" sz="1600" dirty="0">
                <a:solidFill>
                  <a:schemeClr val="accent2">
                    <a:lumMod val="75000"/>
                  </a:schemeClr>
                </a:solidFill>
                <a:latin typeface="+mj-ea"/>
                <a:ea typeface="+mj-ea"/>
              </a:rPr>
              <a:t>岗位</a:t>
            </a:r>
            <a:r>
              <a:rPr lang="zh-CN" altLang="en-US" sz="1600" dirty="0">
                <a:solidFill>
                  <a:schemeClr val="tx1">
                    <a:lumMod val="75000"/>
                    <a:lumOff val="25000"/>
                  </a:schemeClr>
                </a:solidFill>
                <a:latin typeface="+mj-ea"/>
                <a:ea typeface="+mj-ea"/>
              </a:rPr>
              <a:t>为</a:t>
            </a:r>
            <a:r>
              <a:rPr lang="zh-CN" altLang="en-US" sz="1600" dirty="0">
                <a:solidFill>
                  <a:schemeClr val="tx1">
                    <a:lumMod val="75000"/>
                    <a:lumOff val="25000"/>
                  </a:schemeClr>
                </a:solidFill>
                <a:latin typeface="+mj-ea"/>
                <a:ea typeface="+mj-ea"/>
              </a:rPr>
              <a:t>导向</a:t>
            </a:r>
            <a:endParaRPr lang="en-US" altLang="zh-CN" sz="1600" dirty="0">
              <a:solidFill>
                <a:schemeClr val="tx1">
                  <a:lumMod val="65000"/>
                  <a:lumOff val="35000"/>
                </a:schemeClr>
              </a:solidFill>
              <a:latin typeface="+mj-ea"/>
              <a:ea typeface="+mj-ea"/>
            </a:endParaRPr>
          </a:p>
          <a:p>
            <a:pPr marL="285750" indent="-285750">
              <a:lnSpc>
                <a:spcPct val="120000"/>
              </a:lnSpc>
              <a:buFont typeface="Wingdings" panose="05000000000000000000" pitchFamily="2" charset="2"/>
              <a:buChar char="l"/>
              <a:defRPr/>
            </a:pPr>
            <a:r>
              <a:rPr lang="zh-CN" altLang="en-US" sz="1600" dirty="0">
                <a:solidFill>
                  <a:schemeClr val="tx1">
                    <a:lumMod val="75000"/>
                    <a:lumOff val="25000"/>
                  </a:schemeClr>
                </a:solidFill>
                <a:latin typeface="+mj-ea"/>
                <a:ea typeface="+mj-ea"/>
              </a:rPr>
              <a:t>是以</a:t>
            </a:r>
            <a:r>
              <a:rPr lang="zh-CN" altLang="en-US" sz="1600" dirty="0">
                <a:solidFill>
                  <a:schemeClr val="accent2">
                    <a:lumMod val="75000"/>
                  </a:schemeClr>
                </a:solidFill>
                <a:latin typeface="+mj-ea"/>
                <a:ea typeface="+mj-ea"/>
              </a:rPr>
              <a:t>特定岗位</a:t>
            </a:r>
            <a:r>
              <a:rPr lang="zh-CN" altLang="en-US" sz="1600" dirty="0">
                <a:solidFill>
                  <a:schemeClr val="tx1">
                    <a:lumMod val="75000"/>
                    <a:lumOff val="25000"/>
                  </a:schemeClr>
                </a:solidFill>
                <a:latin typeface="+mj-ea"/>
                <a:ea typeface="+mj-ea"/>
              </a:rPr>
              <a:t>为目标的专门培养</a:t>
            </a:r>
          </a:p>
        </p:txBody>
      </p:sp>
      <p:sp>
        <p:nvSpPr>
          <p:cNvPr id="11" name="矩形 10"/>
          <p:cNvSpPr/>
          <p:nvPr/>
        </p:nvSpPr>
        <p:spPr>
          <a:xfrm>
            <a:off x="899592" y="4859322"/>
            <a:ext cx="2484000" cy="504056"/>
          </a:xfrm>
          <a:prstGeom prst="rect">
            <a:avLst/>
          </a:prstGeom>
          <a:solidFill>
            <a:schemeClr val="bg2">
              <a:lumMod val="50000"/>
            </a:schemeClr>
          </a:solid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FFFF99"/>
                </a:solidFill>
                <a:effectLst>
                  <a:glow rad="101600">
                    <a:schemeClr val="tx1">
                      <a:alpha val="60000"/>
                    </a:schemeClr>
                  </a:glow>
                </a:effectLst>
                <a:latin typeface="+mj-ea"/>
                <a:ea typeface="+mj-ea"/>
              </a:rPr>
              <a:t>应用型本科</a:t>
            </a:r>
            <a:r>
              <a:rPr lang="zh-CN" altLang="en-US" sz="2000" dirty="0">
                <a:solidFill>
                  <a:srgbClr val="FFFF99"/>
                </a:solidFill>
                <a:effectLst>
                  <a:glow rad="101600">
                    <a:schemeClr val="tx1">
                      <a:alpha val="60000"/>
                    </a:schemeClr>
                  </a:glow>
                </a:effectLst>
                <a:latin typeface="+mj-ea"/>
                <a:ea typeface="+mj-ea"/>
              </a:rPr>
              <a:t>人才</a:t>
            </a:r>
            <a:endParaRPr lang="zh-CN" altLang="en-US" sz="2000" dirty="0">
              <a:solidFill>
                <a:srgbClr val="FFFF99"/>
              </a:solidFill>
              <a:effectLst>
                <a:glow rad="101600">
                  <a:schemeClr val="tx1">
                    <a:alpha val="60000"/>
                  </a:schemeClr>
                </a:glow>
              </a:effectLst>
              <a:latin typeface="+mj-ea"/>
              <a:ea typeface="+mj-ea"/>
            </a:endParaRPr>
          </a:p>
        </p:txBody>
      </p:sp>
      <p:sp>
        <p:nvSpPr>
          <p:cNvPr id="12" name="矩形 11"/>
          <p:cNvSpPr/>
          <p:nvPr/>
        </p:nvSpPr>
        <p:spPr>
          <a:xfrm>
            <a:off x="3475038" y="4787900"/>
            <a:ext cx="5045075" cy="64770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85750" indent="-285750">
              <a:lnSpc>
                <a:spcPct val="120000"/>
              </a:lnSpc>
              <a:buFont typeface="Wingdings" panose="05000000000000000000" pitchFamily="2" charset="2"/>
              <a:buChar char="l"/>
              <a:defRPr/>
            </a:pPr>
            <a:r>
              <a:rPr lang="zh-CN" altLang="en-US" sz="1600" dirty="0">
                <a:solidFill>
                  <a:schemeClr val="tx1">
                    <a:lumMod val="75000"/>
                    <a:lumOff val="25000"/>
                  </a:schemeClr>
                </a:solidFill>
                <a:latin typeface="+mj-ea"/>
                <a:ea typeface="+mj-ea"/>
              </a:rPr>
              <a:t>以</a:t>
            </a:r>
            <a:r>
              <a:rPr lang="zh-CN" altLang="en-US" sz="1600" dirty="0">
                <a:solidFill>
                  <a:schemeClr val="accent2">
                    <a:lumMod val="75000"/>
                  </a:schemeClr>
                </a:solidFill>
                <a:latin typeface="+mj-ea"/>
                <a:ea typeface="+mj-ea"/>
              </a:rPr>
              <a:t>技术领域</a:t>
            </a:r>
            <a:r>
              <a:rPr lang="zh-CN" altLang="en-US" sz="1600" dirty="0">
                <a:solidFill>
                  <a:schemeClr val="tx1">
                    <a:lumMod val="75000"/>
                    <a:lumOff val="25000"/>
                  </a:schemeClr>
                </a:solidFill>
                <a:latin typeface="+mj-ea"/>
                <a:ea typeface="+mj-ea"/>
              </a:rPr>
              <a:t>为导向</a:t>
            </a:r>
            <a:endParaRPr lang="en-US" altLang="zh-CN" sz="1600" dirty="0">
              <a:solidFill>
                <a:schemeClr val="tx1">
                  <a:lumMod val="65000"/>
                  <a:lumOff val="35000"/>
                </a:schemeClr>
              </a:solidFill>
              <a:latin typeface="+mj-ea"/>
              <a:ea typeface="+mj-ea"/>
            </a:endParaRPr>
          </a:p>
          <a:p>
            <a:pPr marL="285750" indent="-285750">
              <a:lnSpc>
                <a:spcPct val="120000"/>
              </a:lnSpc>
              <a:buFont typeface="Wingdings" panose="05000000000000000000" pitchFamily="2" charset="2"/>
              <a:buChar char="l"/>
              <a:defRPr/>
            </a:pPr>
            <a:r>
              <a:rPr lang="zh-CN" altLang="en-US" sz="1600" dirty="0">
                <a:solidFill>
                  <a:schemeClr val="tx1">
                    <a:lumMod val="75000"/>
                    <a:lumOff val="25000"/>
                  </a:schemeClr>
                </a:solidFill>
                <a:latin typeface="+mj-ea"/>
                <a:ea typeface="+mj-ea"/>
              </a:rPr>
              <a:t>是以</a:t>
            </a:r>
            <a:r>
              <a:rPr lang="zh-CN" altLang="en-US" sz="1600" dirty="0">
                <a:solidFill>
                  <a:srgbClr val="800000"/>
                </a:solidFill>
                <a:latin typeface="+mj-ea"/>
                <a:ea typeface="+mj-ea"/>
              </a:rPr>
              <a:t>就业</a:t>
            </a:r>
            <a:r>
              <a:rPr lang="zh-CN" altLang="en-US" sz="1600" dirty="0">
                <a:solidFill>
                  <a:srgbClr val="800000"/>
                </a:solidFill>
                <a:latin typeface="+mj-ea"/>
                <a:ea typeface="+mj-ea"/>
              </a:rPr>
              <a:t>为主、面向</a:t>
            </a:r>
            <a:r>
              <a:rPr lang="zh-CN" altLang="en-US" sz="1600" dirty="0">
                <a:solidFill>
                  <a:srgbClr val="800000"/>
                </a:solidFill>
                <a:latin typeface="+mj-ea"/>
                <a:ea typeface="+mj-ea"/>
              </a:rPr>
              <a:t>职场</a:t>
            </a:r>
            <a:r>
              <a:rPr lang="zh-CN" altLang="en-US" sz="1600" dirty="0">
                <a:solidFill>
                  <a:schemeClr val="tx1">
                    <a:lumMod val="75000"/>
                    <a:lumOff val="25000"/>
                  </a:schemeClr>
                </a:solidFill>
                <a:latin typeface="+mj-ea"/>
                <a:ea typeface="+mj-ea"/>
              </a:rPr>
              <a:t>的专业教育</a:t>
            </a:r>
          </a:p>
        </p:txBody>
      </p:sp>
      <p:cxnSp>
        <p:nvCxnSpPr>
          <p:cNvPr id="13" name="直接连接符 12"/>
          <p:cNvCxnSpPr/>
          <p:nvPr/>
        </p:nvCxnSpPr>
        <p:spPr>
          <a:xfrm>
            <a:off x="1023938" y="3630613"/>
            <a:ext cx="7219950"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23938" y="4643438"/>
            <a:ext cx="7219950"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应用型本科人才的培养规格</a:t>
            </a:r>
          </a:p>
        </p:txBody>
      </p:sp>
      <p:sp>
        <p:nvSpPr>
          <p:cNvPr id="89090" name="矩形 5"/>
          <p:cNvSpPr>
            <a:spLocks noChangeArrowheads="1"/>
          </p:cNvSpPr>
          <p:nvPr/>
        </p:nvSpPr>
        <p:spPr bwMode="auto">
          <a:xfrm>
            <a:off x="900113" y="1868488"/>
            <a:ext cx="7343775" cy="430212"/>
          </a:xfrm>
          <a:prstGeom prst="rect">
            <a:avLst/>
          </a:prstGeom>
          <a:noFill/>
          <a:ln w="9525">
            <a:noFill/>
            <a:miter lim="800000"/>
            <a:headEnd/>
            <a:tailEnd/>
          </a:ln>
        </p:spPr>
        <p:txBody>
          <a:bodyPr>
            <a:spAutoFit/>
          </a:bodyPr>
          <a:lstStyle/>
          <a:p>
            <a:pPr>
              <a:spcBef>
                <a:spcPct val="100000"/>
              </a:spcBef>
            </a:pPr>
            <a:r>
              <a:rPr lang="en-US" altLang="zh-CN" b="0">
                <a:solidFill>
                  <a:srgbClr val="800000"/>
                </a:solidFill>
                <a:latin typeface="Times New Roman" pitchFamily="18" charset="0"/>
                <a:ea typeface="微软雅黑"/>
                <a:cs typeface="Times New Roman" pitchFamily="18" charset="0"/>
              </a:rPr>
              <a:t>3</a:t>
            </a:r>
            <a:r>
              <a:rPr lang="zh-CN" altLang="en-US" b="0">
                <a:solidFill>
                  <a:srgbClr val="800000"/>
                </a:solidFill>
                <a:latin typeface="Times New Roman" pitchFamily="18" charset="0"/>
                <a:ea typeface="微软雅黑"/>
                <a:cs typeface="Times New Roman" pitchFamily="18" charset="0"/>
              </a:rPr>
              <a:t>、</a:t>
            </a:r>
            <a:r>
              <a:rPr lang="zh-CN" altLang="en-US">
                <a:solidFill>
                  <a:srgbClr val="800000"/>
                </a:solidFill>
                <a:latin typeface="Times New Roman" pitchFamily="18" charset="0"/>
                <a:ea typeface="微软雅黑"/>
                <a:cs typeface="Times New Roman" pitchFamily="18" charset="0"/>
              </a:rPr>
              <a:t> 三类人才的主要区别（</a:t>
            </a:r>
            <a:r>
              <a:rPr lang="zh-CN" altLang="en-US">
                <a:solidFill>
                  <a:schemeClr val="tx2"/>
                </a:solidFill>
                <a:latin typeface="楷体"/>
                <a:ea typeface="楷体"/>
                <a:cs typeface="Times New Roman" pitchFamily="18" charset="0"/>
              </a:rPr>
              <a:t>课程体系</a:t>
            </a:r>
            <a:r>
              <a:rPr lang="zh-CN" altLang="en-US">
                <a:solidFill>
                  <a:srgbClr val="800000"/>
                </a:solidFill>
                <a:latin typeface="Times New Roman" pitchFamily="18" charset="0"/>
                <a:ea typeface="微软雅黑"/>
                <a:cs typeface="Times New Roman" pitchFamily="18" charset="0"/>
              </a:rPr>
              <a:t>）</a:t>
            </a:r>
          </a:p>
        </p:txBody>
      </p:sp>
      <p:sp>
        <p:nvSpPr>
          <p:cNvPr id="89091" name="AutoShape 6"/>
          <p:cNvSpPr>
            <a:spLocks noChangeArrowheads="1"/>
          </p:cNvSpPr>
          <p:nvPr/>
        </p:nvSpPr>
        <p:spPr bwMode="auto">
          <a:xfrm>
            <a:off x="2511425" y="2527300"/>
            <a:ext cx="5786438" cy="900113"/>
          </a:xfrm>
          <a:prstGeom prst="roundRect">
            <a:avLst>
              <a:gd name="adj" fmla="val 13125"/>
            </a:avLst>
          </a:prstGeom>
          <a:gradFill rotWithShape="1">
            <a:gsLst>
              <a:gs pos="0">
                <a:srgbClr val="F2F2F2"/>
              </a:gs>
              <a:gs pos="100000">
                <a:srgbClr val="DDDDDD"/>
              </a:gs>
            </a:gsLst>
            <a:lin ang="5400000" scaled="1"/>
          </a:gradFill>
          <a:ln w="3175" algn="ctr">
            <a:solidFill>
              <a:srgbClr val="969696">
                <a:alpha val="69019"/>
              </a:srgbClr>
            </a:solidFill>
            <a:round/>
            <a:headEnd/>
            <a:tailEnd/>
          </a:ln>
        </p:spPr>
        <p:txBody>
          <a:bodyPr anchor="ctr"/>
          <a:lstStyle/>
          <a:p>
            <a:pPr algn="ctr">
              <a:lnSpc>
                <a:spcPct val="150000"/>
              </a:lnSpc>
            </a:pPr>
            <a:endParaRPr lang="zh-CN" altLang="en-US" sz="2400"/>
          </a:p>
          <a:p>
            <a:pPr algn="ctr">
              <a:lnSpc>
                <a:spcPct val="150000"/>
              </a:lnSpc>
            </a:pPr>
            <a:endParaRPr lang="zh-CN" altLang="zh-CN">
              <a:latin typeface="微软雅黑"/>
              <a:ea typeface="微软雅黑"/>
              <a:cs typeface="微软雅黑"/>
            </a:endParaRPr>
          </a:p>
        </p:txBody>
      </p:sp>
      <p:grpSp>
        <p:nvGrpSpPr>
          <p:cNvPr id="89092" name="组合 8"/>
          <p:cNvGrpSpPr>
            <a:grpSpLocks/>
          </p:cNvGrpSpPr>
          <p:nvPr/>
        </p:nvGrpSpPr>
        <p:grpSpPr bwMode="auto">
          <a:xfrm>
            <a:off x="727075" y="2482850"/>
            <a:ext cx="1801813" cy="1000125"/>
            <a:chOff x="562613" y="2086670"/>
            <a:chExt cx="1557645" cy="842083"/>
          </a:xfrm>
        </p:grpSpPr>
        <p:pic>
          <p:nvPicPr>
            <p:cNvPr id="89109" name="Picture 2" descr="C:\Users\antonyye\Desktop\四届四次教代会PPT\ppt 图表\xiaofang-17.png"/>
            <p:cNvPicPr>
              <a:picLocks noChangeAspect="1" noChangeArrowheads="1"/>
            </p:cNvPicPr>
            <p:nvPr/>
          </p:nvPicPr>
          <p:blipFill>
            <a:blip r:embed="rId3"/>
            <a:srcRect/>
            <a:stretch>
              <a:fillRect/>
            </a:stretch>
          </p:blipFill>
          <p:spPr bwMode="auto">
            <a:xfrm>
              <a:off x="562613" y="2086670"/>
              <a:ext cx="1557645" cy="842083"/>
            </a:xfrm>
            <a:prstGeom prst="rect">
              <a:avLst/>
            </a:prstGeom>
            <a:noFill/>
            <a:ln w="9525">
              <a:noFill/>
              <a:miter lim="800000"/>
              <a:headEnd/>
              <a:tailEnd/>
            </a:ln>
          </p:spPr>
        </p:pic>
        <p:sp>
          <p:nvSpPr>
            <p:cNvPr id="35" name="矩形 34"/>
            <p:cNvSpPr/>
            <p:nvPr/>
          </p:nvSpPr>
          <p:spPr>
            <a:xfrm>
              <a:off x="721808" y="2327265"/>
              <a:ext cx="1268074" cy="336833"/>
            </a:xfrm>
            <a:prstGeom prst="rect">
              <a:avLst/>
            </a:prstGeom>
            <a:effectLst>
              <a:outerShdw blurRad="50800" dist="38100" dir="2700000" algn="tl" rotWithShape="0">
                <a:prstClr val="black">
                  <a:alpha val="40000"/>
                </a:prstClr>
              </a:outerShdw>
            </a:effectLst>
          </p:spPr>
          <p:txBody>
            <a:bodyPr wrap="none">
              <a:spAutoFit/>
            </a:bodyPr>
            <a:lstStyle/>
            <a:p>
              <a:pPr algn="ctr">
                <a:defRPr/>
              </a:pPr>
              <a:r>
                <a:rPr lang="zh-CN" altLang="en-US" sz="2000" dirty="0">
                  <a:solidFill>
                    <a:schemeClr val="bg1"/>
                  </a:solidFill>
                  <a:latin typeface="微软雅黑" pitchFamily="34" charset="-122"/>
                  <a:ea typeface="微软雅黑" pitchFamily="34" charset="-122"/>
                </a:rPr>
                <a:t>学术型本科</a:t>
              </a:r>
              <a:endParaRPr lang="zh-CN" altLang="en-US" sz="2000" dirty="0">
                <a:solidFill>
                  <a:schemeClr val="bg1"/>
                </a:solidFill>
                <a:latin typeface="微软雅黑" pitchFamily="34" charset="-122"/>
                <a:ea typeface="微软雅黑" pitchFamily="34" charset="-122"/>
              </a:endParaRPr>
            </a:p>
          </p:txBody>
        </p:sp>
      </p:grpSp>
      <p:sp>
        <p:nvSpPr>
          <p:cNvPr id="42" name="矩形 41"/>
          <p:cNvSpPr/>
          <p:nvPr/>
        </p:nvSpPr>
        <p:spPr>
          <a:xfrm>
            <a:off x="2292350" y="4079875"/>
            <a:ext cx="6572250" cy="412750"/>
          </a:xfrm>
          <a:prstGeom prst="rect">
            <a:avLst/>
          </a:prstGeom>
        </p:spPr>
        <p:txBody>
          <a:bodyPr>
            <a:spAutoFit/>
          </a:bodyPr>
          <a:lstStyle/>
          <a:p>
            <a:pPr algn="ctr">
              <a:lnSpc>
                <a:spcPts val="2500"/>
              </a:lnSpc>
              <a:defRPr/>
            </a:pPr>
            <a:r>
              <a:rPr lang="zh-CN" altLang="en-US" dirty="0">
                <a:solidFill>
                  <a:schemeClr val="accent2">
                    <a:lumMod val="75000"/>
                  </a:schemeClr>
                </a:solidFill>
                <a:ea typeface="微软雅黑" pitchFamily="34" charset="-122"/>
              </a:rPr>
              <a:t>        </a:t>
            </a:r>
            <a:endParaRPr lang="zh-CN" altLang="en-US" dirty="0">
              <a:solidFill>
                <a:schemeClr val="accent2">
                  <a:lumMod val="75000"/>
                </a:schemeClr>
              </a:solidFill>
              <a:latin typeface="+mj-ea"/>
              <a:ea typeface="+mj-ea"/>
            </a:endParaRPr>
          </a:p>
        </p:txBody>
      </p:sp>
      <p:sp>
        <p:nvSpPr>
          <p:cNvPr id="44" name="矩形 43"/>
          <p:cNvSpPr/>
          <p:nvPr/>
        </p:nvSpPr>
        <p:spPr>
          <a:xfrm>
            <a:off x="2729712" y="2431938"/>
            <a:ext cx="534121" cy="923330"/>
          </a:xfrm>
          <a:prstGeom prst="rect">
            <a:avLst/>
          </a:prstGeom>
          <a:noFill/>
        </p:spPr>
        <p:txBody>
          <a:bodyPr wrap="none">
            <a:spAutoFit/>
          </a:bodyPr>
          <a:lstStyle/>
          <a:p>
            <a:pPr algn="ctr">
              <a:defRPr/>
            </a:pPr>
            <a:r>
              <a:rPr lang="en-US" altLang="zh-CN" sz="5400" dirty="0">
                <a:ln w="12700">
                  <a:solidFill>
                    <a:schemeClr val="accent2"/>
                  </a:solidFill>
                  <a:prstDash val="solid"/>
                </a:ln>
                <a:solidFill>
                  <a:schemeClr val="accent2"/>
                </a:solidFill>
                <a:effectLst>
                  <a:outerShdw blurRad="41275" dist="20320" dir="1800000" algn="tl" rotWithShape="0">
                    <a:srgbClr val="000000">
                      <a:alpha val="40000"/>
                    </a:srgbClr>
                  </a:outerShdw>
                </a:effectLst>
              </a:rPr>
              <a:t>A</a:t>
            </a:r>
            <a:endParaRPr lang="zh-CN" altLang="en-US" sz="5400" dirty="0">
              <a:ln w="12700">
                <a:solidFill>
                  <a:schemeClr val="accent2"/>
                </a:solidFill>
                <a:prstDash val="solid"/>
              </a:ln>
              <a:solidFill>
                <a:schemeClr val="accent2"/>
              </a:solidFill>
              <a:effectLst>
                <a:outerShdw blurRad="41275" dist="20320" dir="1800000" algn="tl" rotWithShape="0">
                  <a:srgbClr val="000000">
                    <a:alpha val="40000"/>
                  </a:srgbClr>
                </a:outerShdw>
              </a:effectLst>
            </a:endParaRPr>
          </a:p>
        </p:txBody>
      </p:sp>
      <p:sp>
        <p:nvSpPr>
          <p:cNvPr id="89095" name="TextBox 44"/>
          <p:cNvSpPr txBox="1">
            <a:spLocks noChangeArrowheads="1"/>
          </p:cNvSpPr>
          <p:nvPr/>
        </p:nvSpPr>
        <p:spPr bwMode="auto">
          <a:xfrm>
            <a:off x="3333750" y="2568575"/>
            <a:ext cx="4786313" cy="769938"/>
          </a:xfrm>
          <a:prstGeom prst="rect">
            <a:avLst/>
          </a:prstGeom>
          <a:noFill/>
          <a:ln w="9525">
            <a:noFill/>
            <a:miter lim="800000"/>
            <a:headEnd/>
            <a:tailEnd/>
          </a:ln>
        </p:spPr>
        <p:txBody>
          <a:bodyPr>
            <a:spAutoFit/>
          </a:bodyPr>
          <a:lstStyle/>
          <a:p>
            <a:r>
              <a:rPr lang="zh-CN" altLang="en-US">
                <a:solidFill>
                  <a:schemeClr val="tx2"/>
                </a:solidFill>
              </a:rPr>
              <a:t>注重学科知识的纵向精深；厚基础、宽口径。</a:t>
            </a:r>
          </a:p>
        </p:txBody>
      </p:sp>
      <p:sp>
        <p:nvSpPr>
          <p:cNvPr id="89096" name="AutoShape 6"/>
          <p:cNvSpPr>
            <a:spLocks noChangeArrowheads="1"/>
          </p:cNvSpPr>
          <p:nvPr/>
        </p:nvSpPr>
        <p:spPr bwMode="auto">
          <a:xfrm>
            <a:off x="2565400" y="3678238"/>
            <a:ext cx="5786438" cy="898525"/>
          </a:xfrm>
          <a:prstGeom prst="roundRect">
            <a:avLst>
              <a:gd name="adj" fmla="val 13125"/>
            </a:avLst>
          </a:prstGeom>
          <a:gradFill rotWithShape="1">
            <a:gsLst>
              <a:gs pos="0">
                <a:srgbClr val="F2F2F2"/>
              </a:gs>
              <a:gs pos="100000">
                <a:srgbClr val="DDDDDD"/>
              </a:gs>
            </a:gsLst>
            <a:lin ang="5400000" scaled="1"/>
          </a:gradFill>
          <a:ln w="3175" algn="ctr">
            <a:solidFill>
              <a:srgbClr val="969696">
                <a:alpha val="69019"/>
              </a:srgbClr>
            </a:solidFill>
            <a:round/>
            <a:headEnd/>
            <a:tailEnd/>
          </a:ln>
        </p:spPr>
        <p:txBody>
          <a:bodyPr anchor="ctr"/>
          <a:lstStyle/>
          <a:p>
            <a:pPr algn="ctr">
              <a:lnSpc>
                <a:spcPct val="150000"/>
              </a:lnSpc>
            </a:pPr>
            <a:endParaRPr lang="zh-CN" altLang="en-US" sz="2400"/>
          </a:p>
          <a:p>
            <a:pPr algn="ctr">
              <a:lnSpc>
                <a:spcPct val="150000"/>
              </a:lnSpc>
            </a:pPr>
            <a:endParaRPr lang="zh-CN" altLang="zh-CN">
              <a:latin typeface="微软雅黑"/>
              <a:ea typeface="微软雅黑"/>
              <a:cs typeface="微软雅黑"/>
            </a:endParaRPr>
          </a:p>
        </p:txBody>
      </p:sp>
      <p:grpSp>
        <p:nvGrpSpPr>
          <p:cNvPr id="89097" name="组合 8"/>
          <p:cNvGrpSpPr>
            <a:grpSpLocks/>
          </p:cNvGrpSpPr>
          <p:nvPr/>
        </p:nvGrpSpPr>
        <p:grpSpPr bwMode="auto">
          <a:xfrm>
            <a:off x="744538" y="3632200"/>
            <a:ext cx="1803400" cy="1000125"/>
            <a:chOff x="533069" y="2086670"/>
            <a:chExt cx="1557645" cy="842083"/>
          </a:xfrm>
        </p:grpSpPr>
        <p:pic>
          <p:nvPicPr>
            <p:cNvPr id="89107" name="Picture 2" descr="C:\Users\antonyye\Desktop\四届四次教代会PPT\ppt 图表\xiaofang-17.png"/>
            <p:cNvPicPr>
              <a:picLocks noChangeAspect="1" noChangeArrowheads="1"/>
            </p:cNvPicPr>
            <p:nvPr/>
          </p:nvPicPr>
          <p:blipFill>
            <a:blip r:embed="rId3"/>
            <a:srcRect/>
            <a:stretch>
              <a:fillRect/>
            </a:stretch>
          </p:blipFill>
          <p:spPr bwMode="auto">
            <a:xfrm>
              <a:off x="533069" y="2086670"/>
              <a:ext cx="1557645" cy="842083"/>
            </a:xfrm>
            <a:prstGeom prst="rect">
              <a:avLst/>
            </a:prstGeom>
            <a:noFill/>
            <a:ln w="9525">
              <a:noFill/>
              <a:miter lim="800000"/>
              <a:headEnd/>
              <a:tailEnd/>
            </a:ln>
          </p:spPr>
        </p:pic>
        <p:sp>
          <p:nvSpPr>
            <p:cNvPr id="49" name="矩形 48"/>
            <p:cNvSpPr/>
            <p:nvPr/>
          </p:nvSpPr>
          <p:spPr>
            <a:xfrm>
              <a:off x="773023" y="2327265"/>
              <a:ext cx="1046200" cy="336833"/>
            </a:xfrm>
            <a:prstGeom prst="rect">
              <a:avLst/>
            </a:prstGeom>
            <a:effectLst>
              <a:outerShdw blurRad="50800" dist="38100" dir="2700000" algn="tl" rotWithShape="0">
                <a:prstClr val="black">
                  <a:alpha val="40000"/>
                </a:prstClr>
              </a:outerShdw>
            </a:effectLst>
          </p:spPr>
          <p:txBody>
            <a:bodyPr wrap="none">
              <a:spAutoFit/>
            </a:bodyPr>
            <a:lstStyle/>
            <a:p>
              <a:pPr algn="ctr">
                <a:defRPr/>
              </a:pPr>
              <a:r>
                <a:rPr lang="zh-CN" altLang="en-US" sz="2000" dirty="0">
                  <a:solidFill>
                    <a:schemeClr val="bg1"/>
                  </a:solidFill>
                  <a:latin typeface="微软雅黑" pitchFamily="34" charset="-122"/>
                  <a:ea typeface="微软雅黑" pitchFamily="34" charset="-122"/>
                </a:rPr>
                <a:t>高职高专</a:t>
              </a:r>
              <a:endParaRPr lang="zh-CN" altLang="en-US" sz="2000" dirty="0">
                <a:solidFill>
                  <a:schemeClr val="bg1"/>
                </a:solidFill>
                <a:latin typeface="微软雅黑" pitchFamily="34" charset="-122"/>
                <a:ea typeface="微软雅黑" pitchFamily="34" charset="-122"/>
              </a:endParaRPr>
            </a:p>
          </p:txBody>
        </p:sp>
      </p:grpSp>
      <p:sp>
        <p:nvSpPr>
          <p:cNvPr id="89098" name="TextBox 49"/>
          <p:cNvSpPr txBox="1">
            <a:spLocks noChangeArrowheads="1"/>
          </p:cNvSpPr>
          <p:nvPr/>
        </p:nvSpPr>
        <p:spPr bwMode="auto">
          <a:xfrm>
            <a:off x="3386138" y="3744913"/>
            <a:ext cx="4225925" cy="768350"/>
          </a:xfrm>
          <a:prstGeom prst="rect">
            <a:avLst/>
          </a:prstGeom>
          <a:noFill/>
          <a:ln w="9525">
            <a:noFill/>
            <a:miter lim="800000"/>
            <a:headEnd/>
            <a:tailEnd/>
          </a:ln>
        </p:spPr>
        <p:txBody>
          <a:bodyPr>
            <a:spAutoFit/>
          </a:bodyPr>
          <a:lstStyle/>
          <a:p>
            <a:r>
              <a:rPr lang="zh-CN" altLang="en-US">
                <a:solidFill>
                  <a:schemeClr val="tx2"/>
                </a:solidFill>
              </a:rPr>
              <a:t>理论够用为度，注重多学时专门技能训练</a:t>
            </a:r>
          </a:p>
        </p:txBody>
      </p:sp>
      <p:sp>
        <p:nvSpPr>
          <p:cNvPr id="51" name="矩形 50"/>
          <p:cNvSpPr/>
          <p:nvPr/>
        </p:nvSpPr>
        <p:spPr>
          <a:xfrm>
            <a:off x="2707808" y="3677498"/>
            <a:ext cx="534121" cy="923330"/>
          </a:xfrm>
          <a:prstGeom prst="rect">
            <a:avLst/>
          </a:prstGeom>
          <a:noFill/>
        </p:spPr>
        <p:txBody>
          <a:bodyPr wrap="none">
            <a:spAutoFit/>
          </a:bodyPr>
          <a:lstStyle/>
          <a:p>
            <a:pPr algn="ctr">
              <a:defRPr/>
            </a:pPr>
            <a:r>
              <a:rPr lang="en-US" altLang="zh-CN" sz="5400" dirty="0">
                <a:ln w="12700">
                  <a:solidFill>
                    <a:schemeClr val="accent2"/>
                  </a:solidFill>
                  <a:prstDash val="solid"/>
                </a:ln>
                <a:solidFill>
                  <a:schemeClr val="accent2"/>
                </a:solidFill>
                <a:effectLst>
                  <a:outerShdw blurRad="41275" dist="20320" dir="1800000" algn="tl" rotWithShape="0">
                    <a:srgbClr val="000000">
                      <a:alpha val="40000"/>
                    </a:srgbClr>
                  </a:outerShdw>
                </a:effectLst>
              </a:rPr>
              <a:t>T</a:t>
            </a:r>
            <a:endParaRPr lang="zh-CN" altLang="en-US" sz="5400" dirty="0">
              <a:ln w="12700">
                <a:solidFill>
                  <a:schemeClr val="accent2"/>
                </a:solidFill>
                <a:prstDash val="solid"/>
              </a:ln>
              <a:solidFill>
                <a:schemeClr val="accent2"/>
              </a:solidFill>
              <a:effectLst>
                <a:outerShdw blurRad="41275" dist="20320" dir="1800000" algn="tl" rotWithShape="0">
                  <a:srgbClr val="000000">
                    <a:alpha val="40000"/>
                  </a:srgbClr>
                </a:outerShdw>
              </a:effectLst>
            </a:endParaRPr>
          </a:p>
        </p:txBody>
      </p:sp>
      <p:sp>
        <p:nvSpPr>
          <p:cNvPr id="52" name="矩形 51"/>
          <p:cNvSpPr/>
          <p:nvPr/>
        </p:nvSpPr>
        <p:spPr>
          <a:xfrm>
            <a:off x="2286000" y="5214938"/>
            <a:ext cx="6572250" cy="412750"/>
          </a:xfrm>
          <a:prstGeom prst="rect">
            <a:avLst/>
          </a:prstGeom>
        </p:spPr>
        <p:txBody>
          <a:bodyPr>
            <a:spAutoFit/>
          </a:bodyPr>
          <a:lstStyle/>
          <a:p>
            <a:pPr algn="ctr">
              <a:lnSpc>
                <a:spcPts val="2500"/>
              </a:lnSpc>
              <a:defRPr/>
            </a:pPr>
            <a:r>
              <a:rPr lang="zh-CN" altLang="en-US" dirty="0">
                <a:solidFill>
                  <a:schemeClr val="accent2">
                    <a:lumMod val="75000"/>
                  </a:schemeClr>
                </a:solidFill>
                <a:ea typeface="微软雅黑" pitchFamily="34" charset="-122"/>
              </a:rPr>
              <a:t>        </a:t>
            </a:r>
            <a:endParaRPr lang="zh-CN" altLang="en-US" dirty="0">
              <a:solidFill>
                <a:schemeClr val="accent2">
                  <a:lumMod val="75000"/>
                </a:schemeClr>
              </a:solidFill>
              <a:latin typeface="+mj-ea"/>
              <a:ea typeface="+mj-ea"/>
            </a:endParaRPr>
          </a:p>
        </p:txBody>
      </p:sp>
      <p:sp>
        <p:nvSpPr>
          <p:cNvPr id="89101" name="AutoShape 6"/>
          <p:cNvSpPr>
            <a:spLocks noChangeArrowheads="1"/>
          </p:cNvSpPr>
          <p:nvPr/>
        </p:nvSpPr>
        <p:spPr bwMode="auto">
          <a:xfrm>
            <a:off x="2557463" y="4813300"/>
            <a:ext cx="5786437" cy="900113"/>
          </a:xfrm>
          <a:prstGeom prst="roundRect">
            <a:avLst>
              <a:gd name="adj" fmla="val 13125"/>
            </a:avLst>
          </a:prstGeom>
          <a:gradFill rotWithShape="1">
            <a:gsLst>
              <a:gs pos="0">
                <a:srgbClr val="F2F2F2"/>
              </a:gs>
              <a:gs pos="100000">
                <a:srgbClr val="DDDDDD"/>
              </a:gs>
            </a:gsLst>
            <a:lin ang="5400000" scaled="1"/>
          </a:gradFill>
          <a:ln w="3175" algn="ctr">
            <a:solidFill>
              <a:srgbClr val="969696">
                <a:alpha val="69019"/>
              </a:srgbClr>
            </a:solidFill>
            <a:round/>
            <a:headEnd/>
            <a:tailEnd/>
          </a:ln>
        </p:spPr>
        <p:txBody>
          <a:bodyPr anchor="ctr"/>
          <a:lstStyle/>
          <a:p>
            <a:pPr algn="ctr">
              <a:lnSpc>
                <a:spcPct val="150000"/>
              </a:lnSpc>
            </a:pPr>
            <a:endParaRPr lang="zh-CN" altLang="en-US" sz="2400"/>
          </a:p>
          <a:p>
            <a:pPr algn="ctr">
              <a:lnSpc>
                <a:spcPct val="150000"/>
              </a:lnSpc>
            </a:pPr>
            <a:endParaRPr lang="zh-CN" altLang="zh-CN">
              <a:latin typeface="微软雅黑"/>
              <a:ea typeface="微软雅黑"/>
              <a:cs typeface="微软雅黑"/>
            </a:endParaRPr>
          </a:p>
        </p:txBody>
      </p:sp>
      <p:grpSp>
        <p:nvGrpSpPr>
          <p:cNvPr id="89102" name="组合 8"/>
          <p:cNvGrpSpPr>
            <a:grpSpLocks/>
          </p:cNvGrpSpPr>
          <p:nvPr/>
        </p:nvGrpSpPr>
        <p:grpSpPr bwMode="auto">
          <a:xfrm>
            <a:off x="738188" y="4767263"/>
            <a:ext cx="1801812" cy="1000125"/>
            <a:chOff x="533069" y="2086670"/>
            <a:chExt cx="1557645" cy="842083"/>
          </a:xfrm>
        </p:grpSpPr>
        <p:pic>
          <p:nvPicPr>
            <p:cNvPr id="89105" name="Picture 2" descr="C:\Users\antonyye\Desktop\四届四次教代会PPT\ppt 图表\xiaofang-17.png"/>
            <p:cNvPicPr>
              <a:picLocks noChangeAspect="1" noChangeArrowheads="1"/>
            </p:cNvPicPr>
            <p:nvPr/>
          </p:nvPicPr>
          <p:blipFill>
            <a:blip r:embed="rId3"/>
            <a:srcRect/>
            <a:stretch>
              <a:fillRect/>
            </a:stretch>
          </p:blipFill>
          <p:spPr bwMode="auto">
            <a:xfrm>
              <a:off x="533069" y="2086670"/>
              <a:ext cx="1557645" cy="842083"/>
            </a:xfrm>
            <a:prstGeom prst="rect">
              <a:avLst/>
            </a:prstGeom>
            <a:noFill/>
            <a:ln w="9525">
              <a:noFill/>
              <a:miter lim="800000"/>
              <a:headEnd/>
              <a:tailEnd/>
            </a:ln>
          </p:spPr>
        </p:pic>
        <p:sp>
          <p:nvSpPr>
            <p:cNvPr id="56" name="矩形 55"/>
            <p:cNvSpPr/>
            <p:nvPr/>
          </p:nvSpPr>
          <p:spPr>
            <a:xfrm>
              <a:off x="729318" y="2327265"/>
              <a:ext cx="1268074" cy="336833"/>
            </a:xfrm>
            <a:prstGeom prst="rect">
              <a:avLst/>
            </a:prstGeom>
            <a:effectLst>
              <a:outerShdw blurRad="50800" dist="38100" dir="2700000" algn="tl" rotWithShape="0">
                <a:prstClr val="black">
                  <a:alpha val="40000"/>
                </a:prstClr>
              </a:outerShdw>
            </a:effectLst>
          </p:spPr>
          <p:txBody>
            <a:bodyPr wrap="none">
              <a:spAutoFit/>
            </a:bodyPr>
            <a:lstStyle/>
            <a:p>
              <a:pPr algn="ctr">
                <a:defRPr/>
              </a:pPr>
              <a:r>
                <a:rPr lang="zh-CN" altLang="en-US" sz="2000" dirty="0">
                  <a:solidFill>
                    <a:schemeClr val="bg1"/>
                  </a:solidFill>
                  <a:latin typeface="微软雅黑" pitchFamily="34" charset="-122"/>
                  <a:ea typeface="微软雅黑" pitchFamily="34" charset="-122"/>
                </a:rPr>
                <a:t>应用型本科</a:t>
              </a:r>
              <a:endParaRPr lang="zh-CN" altLang="en-US" sz="2000" dirty="0">
                <a:solidFill>
                  <a:schemeClr val="bg1"/>
                </a:solidFill>
                <a:latin typeface="微软雅黑" pitchFamily="34" charset="-122"/>
                <a:ea typeface="微软雅黑" pitchFamily="34" charset="-122"/>
              </a:endParaRPr>
            </a:p>
          </p:txBody>
        </p:sp>
      </p:grpSp>
      <p:sp>
        <p:nvSpPr>
          <p:cNvPr id="89103" name="TextBox 56"/>
          <p:cNvSpPr txBox="1">
            <a:spLocks noChangeArrowheads="1"/>
          </p:cNvSpPr>
          <p:nvPr/>
        </p:nvSpPr>
        <p:spPr bwMode="auto">
          <a:xfrm>
            <a:off x="3379788" y="4854575"/>
            <a:ext cx="4786312" cy="768350"/>
          </a:xfrm>
          <a:prstGeom prst="rect">
            <a:avLst/>
          </a:prstGeom>
          <a:noFill/>
          <a:ln w="9525">
            <a:noFill/>
            <a:miter lim="800000"/>
            <a:headEnd/>
            <a:tailEnd/>
          </a:ln>
        </p:spPr>
        <p:txBody>
          <a:bodyPr>
            <a:spAutoFit/>
          </a:bodyPr>
          <a:lstStyle/>
          <a:p>
            <a:r>
              <a:rPr lang="zh-CN" altLang="en-US">
                <a:solidFill>
                  <a:schemeClr val="tx2"/>
                </a:solidFill>
              </a:rPr>
              <a:t>注重多学科知识的综合应用，必要理论基础和较强的应用能力</a:t>
            </a:r>
          </a:p>
        </p:txBody>
      </p:sp>
      <p:sp>
        <p:nvSpPr>
          <p:cNvPr id="58" name="矩形 57"/>
          <p:cNvSpPr/>
          <p:nvPr/>
        </p:nvSpPr>
        <p:spPr>
          <a:xfrm>
            <a:off x="2701015" y="4812708"/>
            <a:ext cx="534121" cy="923330"/>
          </a:xfrm>
          <a:prstGeom prst="rect">
            <a:avLst/>
          </a:prstGeom>
          <a:noFill/>
        </p:spPr>
        <p:txBody>
          <a:bodyPr wrap="none">
            <a:spAutoFit/>
          </a:bodyPr>
          <a:lstStyle/>
          <a:p>
            <a:pPr algn="ctr">
              <a:defRPr/>
            </a:pPr>
            <a:r>
              <a:rPr lang="en-US" altLang="zh-CN" sz="5400" dirty="0">
                <a:ln w="12700">
                  <a:solidFill>
                    <a:schemeClr val="accent2"/>
                  </a:solidFill>
                  <a:prstDash val="solid"/>
                </a:ln>
                <a:solidFill>
                  <a:schemeClr val="accent2"/>
                </a:solidFill>
                <a:effectLst>
                  <a:outerShdw blurRad="41275" dist="20320" dir="1800000" algn="tl" rotWithShape="0">
                    <a:srgbClr val="000000">
                      <a:alpha val="40000"/>
                    </a:srgbClr>
                  </a:outerShdw>
                </a:effectLst>
              </a:rPr>
              <a:t>I</a:t>
            </a:r>
            <a:endParaRPr lang="zh-CN" altLang="en-US" sz="5400" dirty="0">
              <a:ln w="12700">
                <a:solidFill>
                  <a:schemeClr val="accent2"/>
                </a:solidFill>
                <a:prstDash val="solid"/>
              </a:ln>
              <a:solidFill>
                <a:schemeClr val="accent2"/>
              </a:solidFill>
              <a:effectLst>
                <a:outerShdw blurRad="41275" dist="20320" dir="1800000" algn="tl" rotWithShape="0">
                  <a:srgbClr val="000000">
                    <a:alpha val="40000"/>
                  </a:srgbClr>
                </a:outerShdw>
              </a:effectLst>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b="0">
                <a:solidFill>
                  <a:schemeClr val="bg1"/>
                </a:solidFill>
                <a:latin typeface="微软雅黑"/>
                <a:ea typeface="微软雅黑"/>
                <a:cs typeface="微软雅黑"/>
              </a:rPr>
              <a:t>应用型本科人才的基本特征</a:t>
            </a:r>
          </a:p>
        </p:txBody>
      </p:sp>
      <p:grpSp>
        <p:nvGrpSpPr>
          <p:cNvPr id="91138" name="组合 22"/>
          <p:cNvGrpSpPr>
            <a:grpSpLocks/>
          </p:cNvGrpSpPr>
          <p:nvPr/>
        </p:nvGrpSpPr>
        <p:grpSpPr bwMode="auto">
          <a:xfrm>
            <a:off x="900113" y="2768600"/>
            <a:ext cx="3311525" cy="3313113"/>
            <a:chOff x="971600" y="1345332"/>
            <a:chExt cx="3312368" cy="4032448"/>
          </a:xfrm>
        </p:grpSpPr>
        <p:sp>
          <p:nvSpPr>
            <p:cNvPr id="6" name="矩形 5"/>
            <p:cNvSpPr/>
            <p:nvPr/>
          </p:nvSpPr>
          <p:spPr>
            <a:xfrm>
              <a:off x="971600" y="1345332"/>
              <a:ext cx="3312368" cy="4032448"/>
            </a:xfrm>
            <a:prstGeom prst="rect">
              <a:avLst/>
            </a:prstGeom>
            <a:solidFill>
              <a:schemeClr val="bg1"/>
            </a:solid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75000"/>
                    <a:lumOff val="25000"/>
                  </a:schemeClr>
                </a:solidFill>
              </a:endParaRPr>
            </a:p>
          </p:txBody>
        </p:sp>
        <p:sp>
          <p:nvSpPr>
            <p:cNvPr id="7" name="矩形 6"/>
            <p:cNvSpPr/>
            <p:nvPr/>
          </p:nvSpPr>
          <p:spPr>
            <a:xfrm>
              <a:off x="1223784" y="1526679"/>
              <a:ext cx="2808000" cy="504056"/>
            </a:xfrm>
            <a:prstGeom prst="rect">
              <a:avLst/>
            </a:prstGeom>
            <a:solidFill>
              <a:schemeClr val="accent2">
                <a:lumMod val="75000"/>
              </a:schemeClr>
            </a:solid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2400" dirty="0">
                  <a:solidFill>
                    <a:srgbClr val="FFFF99"/>
                  </a:solidFill>
                  <a:effectLst>
                    <a:glow rad="63500">
                      <a:schemeClr val="tx1">
                        <a:alpha val="40000"/>
                      </a:schemeClr>
                    </a:glow>
                  </a:effectLst>
                  <a:latin typeface="华康俪金黑W8(P)" panose="020B0800000000000000" pitchFamily="34" charset="-122"/>
                  <a:ea typeface="华康俪金黑W8(P)" panose="020B0800000000000000" pitchFamily="34" charset="-122"/>
                </a:rPr>
                <a:t>传统本科人才</a:t>
              </a:r>
              <a:endParaRPr lang="zh-CN" altLang="en-US" sz="2400" dirty="0">
                <a:solidFill>
                  <a:srgbClr val="FFFF99"/>
                </a:solidFill>
                <a:effectLst>
                  <a:glow rad="63500">
                    <a:schemeClr val="tx1">
                      <a:alpha val="40000"/>
                    </a:schemeClr>
                  </a:glow>
                </a:effectLst>
                <a:latin typeface="华康俪金黑W8(P)" panose="020B0800000000000000" pitchFamily="34" charset="-122"/>
                <a:ea typeface="华康俪金黑W8(P)" panose="020B0800000000000000" pitchFamily="34" charset="-122"/>
              </a:endParaRPr>
            </a:p>
          </p:txBody>
        </p:sp>
        <p:sp>
          <p:nvSpPr>
            <p:cNvPr id="8" name="矩形 7"/>
            <p:cNvSpPr/>
            <p:nvPr/>
          </p:nvSpPr>
          <p:spPr>
            <a:xfrm>
              <a:off x="1198670" y="2160709"/>
              <a:ext cx="3039248" cy="2556267"/>
            </a:xfrm>
            <a:prstGeom prst="rect">
              <a:avLst/>
            </a:prstGeom>
          </p:spPr>
          <p:txBody>
            <a:bodyPr wrap="none">
              <a:spAutoFit/>
            </a:bodyPr>
            <a:lstStyle/>
            <a:p>
              <a:pPr marL="285750" indent="-285750">
                <a:lnSpc>
                  <a:spcPct val="120000"/>
                </a:lnSpc>
                <a:spcBef>
                  <a:spcPts val="1200"/>
                </a:spcBef>
                <a:buFont typeface="Wingdings" panose="05000000000000000000" pitchFamily="2" charset="2"/>
                <a:buChar char="ü"/>
                <a:defRPr/>
              </a:pPr>
              <a:r>
                <a:rPr lang="zh-CN" altLang="en-US" sz="2000" dirty="0">
                  <a:solidFill>
                    <a:schemeClr val="tx1">
                      <a:lumMod val="65000"/>
                      <a:lumOff val="35000"/>
                    </a:schemeClr>
                  </a:solidFill>
                  <a:latin typeface="Arial" pitchFamily="34" charset="0"/>
                  <a:ea typeface="微软雅黑" pitchFamily="34" charset="-122"/>
                </a:rPr>
                <a:t>质量评价采用</a:t>
              </a:r>
              <a:r>
                <a:rPr lang="zh-CN" altLang="en-US" sz="2000" dirty="0">
                  <a:solidFill>
                    <a:srgbClr val="C00000"/>
                  </a:solidFill>
                  <a:latin typeface="Arial" pitchFamily="34" charset="0"/>
                  <a:ea typeface="微软雅黑" pitchFamily="34" charset="-122"/>
                </a:rPr>
                <a:t>学术标准</a:t>
              </a:r>
              <a:endParaRPr lang="en-US" altLang="zh-CN" sz="2000" dirty="0">
                <a:solidFill>
                  <a:srgbClr val="C00000"/>
                </a:solidFill>
                <a:latin typeface="Arial" pitchFamily="34" charset="0"/>
                <a:ea typeface="微软雅黑" pitchFamily="34" charset="-122"/>
              </a:endParaRPr>
            </a:p>
            <a:p>
              <a:pPr marL="285750" indent="-285750">
                <a:lnSpc>
                  <a:spcPct val="120000"/>
                </a:lnSpc>
                <a:spcBef>
                  <a:spcPts val="1200"/>
                </a:spcBef>
                <a:buFont typeface="Wingdings" panose="05000000000000000000" pitchFamily="2" charset="2"/>
                <a:buChar char="ü"/>
                <a:defRPr/>
              </a:pPr>
              <a:r>
                <a:rPr lang="zh-CN" altLang="en-US" sz="2000" dirty="0">
                  <a:solidFill>
                    <a:schemeClr val="tx1">
                      <a:lumMod val="65000"/>
                      <a:lumOff val="35000"/>
                    </a:schemeClr>
                  </a:solidFill>
                  <a:latin typeface="Arial" pitchFamily="34" charset="0"/>
                  <a:ea typeface="微软雅黑" pitchFamily="34" charset="-122"/>
                </a:rPr>
                <a:t>一般由</a:t>
              </a:r>
              <a:r>
                <a:rPr lang="zh-CN" altLang="en-US" sz="2000" dirty="0">
                  <a:solidFill>
                    <a:srgbClr val="C00000"/>
                  </a:solidFill>
                  <a:latin typeface="Arial" pitchFamily="34" charset="0"/>
                  <a:ea typeface="微软雅黑" pitchFamily="34" charset="-122"/>
                </a:rPr>
                <a:t>学术机构</a:t>
              </a:r>
              <a:r>
                <a:rPr lang="zh-CN" altLang="en-US" sz="2000" dirty="0">
                  <a:solidFill>
                    <a:schemeClr val="tx1">
                      <a:lumMod val="65000"/>
                      <a:lumOff val="35000"/>
                    </a:schemeClr>
                  </a:solidFill>
                  <a:latin typeface="Arial" pitchFamily="34" charset="0"/>
                  <a:ea typeface="微软雅黑" pitchFamily="34" charset="-122"/>
                </a:rPr>
                <a:t>制定</a:t>
              </a:r>
              <a:endParaRPr lang="en-US" altLang="zh-CN" sz="2000" dirty="0">
                <a:solidFill>
                  <a:schemeClr val="tx1">
                    <a:lumMod val="65000"/>
                    <a:lumOff val="35000"/>
                  </a:schemeClr>
                </a:solidFill>
                <a:latin typeface="Arial" pitchFamily="34" charset="0"/>
                <a:ea typeface="微软雅黑" pitchFamily="34" charset="-122"/>
              </a:endParaRPr>
            </a:p>
            <a:p>
              <a:pPr marL="285750" indent="-285750">
                <a:lnSpc>
                  <a:spcPct val="120000"/>
                </a:lnSpc>
                <a:spcBef>
                  <a:spcPts val="1200"/>
                </a:spcBef>
                <a:buFont typeface="Wingdings" panose="05000000000000000000" pitchFamily="2" charset="2"/>
                <a:buChar char="ü"/>
                <a:defRPr/>
              </a:pPr>
              <a:r>
                <a:rPr lang="zh-CN" altLang="en-US" sz="2000" dirty="0">
                  <a:solidFill>
                    <a:schemeClr val="tx1">
                      <a:lumMod val="65000"/>
                      <a:lumOff val="35000"/>
                    </a:schemeClr>
                  </a:solidFill>
                  <a:latin typeface="Arial" pitchFamily="34" charset="0"/>
                  <a:ea typeface="微软雅黑" pitchFamily="34" charset="-122"/>
                </a:rPr>
                <a:t>具有</a:t>
              </a:r>
              <a:r>
                <a:rPr lang="zh-CN" altLang="en-US" sz="2000" dirty="0">
                  <a:solidFill>
                    <a:srgbClr val="C00000"/>
                  </a:solidFill>
                  <a:latin typeface="Arial" pitchFamily="34" charset="0"/>
                  <a:ea typeface="微软雅黑" pitchFamily="34" charset="-122"/>
                </a:rPr>
                <a:t>一元性</a:t>
              </a:r>
              <a:r>
                <a:rPr lang="zh-CN" altLang="en-US" sz="2000" dirty="0">
                  <a:solidFill>
                    <a:schemeClr val="tx1">
                      <a:lumMod val="65000"/>
                      <a:lumOff val="35000"/>
                    </a:schemeClr>
                  </a:solidFill>
                  <a:latin typeface="Arial" pitchFamily="34" charset="0"/>
                  <a:ea typeface="微软雅黑" pitchFamily="34" charset="-122"/>
                </a:rPr>
                <a:t>特征</a:t>
              </a:r>
              <a:endParaRPr lang="en-US" altLang="zh-CN" sz="2000" dirty="0">
                <a:solidFill>
                  <a:schemeClr val="tx1">
                    <a:lumMod val="65000"/>
                    <a:lumOff val="35000"/>
                  </a:schemeClr>
                </a:solidFill>
                <a:latin typeface="Arial" pitchFamily="34" charset="0"/>
                <a:ea typeface="微软雅黑" pitchFamily="34" charset="-122"/>
              </a:endParaRPr>
            </a:p>
            <a:p>
              <a:pPr marL="285750" indent="-285750">
                <a:lnSpc>
                  <a:spcPct val="120000"/>
                </a:lnSpc>
                <a:spcBef>
                  <a:spcPts val="1200"/>
                </a:spcBef>
                <a:buFont typeface="Wingdings" panose="05000000000000000000" pitchFamily="2" charset="2"/>
                <a:buChar char="ü"/>
                <a:defRPr/>
              </a:pPr>
              <a:r>
                <a:rPr lang="zh-CN" altLang="en-US" sz="2000" dirty="0">
                  <a:solidFill>
                    <a:schemeClr val="tx1">
                      <a:lumMod val="65000"/>
                      <a:lumOff val="35000"/>
                    </a:schemeClr>
                  </a:solidFill>
                  <a:latin typeface="Arial" pitchFamily="34" charset="0"/>
                  <a:ea typeface="微软雅黑" pitchFamily="34" charset="-122"/>
                </a:rPr>
                <a:t>重在考察成果的</a:t>
              </a:r>
              <a:r>
                <a:rPr lang="zh-CN" altLang="en-US" sz="2000" dirty="0">
                  <a:solidFill>
                    <a:srgbClr val="C00000"/>
                  </a:solidFill>
                  <a:latin typeface="Arial" pitchFamily="34" charset="0"/>
                  <a:ea typeface="微软雅黑" pitchFamily="34" charset="-122"/>
                </a:rPr>
                <a:t>原创</a:t>
              </a:r>
              <a:r>
                <a:rPr lang="zh-CN" altLang="en-US" sz="2000" dirty="0">
                  <a:solidFill>
                    <a:srgbClr val="C00000"/>
                  </a:solidFill>
                  <a:latin typeface="Arial" pitchFamily="34" charset="0"/>
                  <a:ea typeface="微软雅黑" pitchFamily="34" charset="-122"/>
                </a:rPr>
                <a:t>性</a:t>
              </a:r>
              <a:endParaRPr lang="en-US" altLang="zh-CN" sz="2000" dirty="0">
                <a:solidFill>
                  <a:schemeClr val="tx1">
                    <a:lumMod val="65000"/>
                    <a:lumOff val="35000"/>
                  </a:schemeClr>
                </a:solidFill>
                <a:latin typeface="Arial" pitchFamily="34" charset="0"/>
                <a:ea typeface="微软雅黑" pitchFamily="34" charset="-122"/>
              </a:endParaRPr>
            </a:p>
            <a:p>
              <a:pPr marL="285750" indent="-285750">
                <a:lnSpc>
                  <a:spcPct val="120000"/>
                </a:lnSpc>
                <a:spcBef>
                  <a:spcPts val="1200"/>
                </a:spcBef>
                <a:buFont typeface="Wingdings" panose="05000000000000000000" pitchFamily="2" charset="2"/>
                <a:buChar char="ü"/>
                <a:defRPr/>
              </a:pPr>
              <a:r>
                <a:rPr lang="zh-CN" altLang="en-US" sz="2000" dirty="0">
                  <a:solidFill>
                    <a:schemeClr val="tx1">
                      <a:lumMod val="65000"/>
                      <a:lumOff val="35000"/>
                    </a:schemeClr>
                  </a:solidFill>
                  <a:latin typeface="Arial" pitchFamily="34" charset="0"/>
                  <a:ea typeface="微软雅黑" pitchFamily="34" charset="-122"/>
                </a:rPr>
                <a:t>受外部利益影响不大</a:t>
              </a:r>
            </a:p>
          </p:txBody>
        </p:sp>
        <p:cxnSp>
          <p:nvCxnSpPr>
            <p:cNvPr id="9" name="直接连接符 8"/>
            <p:cNvCxnSpPr/>
            <p:nvPr/>
          </p:nvCxnSpPr>
          <p:spPr>
            <a:xfrm>
              <a:off x="1205021" y="2653414"/>
              <a:ext cx="291539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170088" y="3281370"/>
              <a:ext cx="291539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170088" y="3890006"/>
              <a:ext cx="291539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187555" y="4572063"/>
              <a:ext cx="291539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91139" name="组合 25"/>
          <p:cNvGrpSpPr>
            <a:grpSpLocks/>
          </p:cNvGrpSpPr>
          <p:nvPr/>
        </p:nvGrpSpPr>
        <p:grpSpPr bwMode="auto">
          <a:xfrm>
            <a:off x="4932363" y="2763838"/>
            <a:ext cx="3751262" cy="3317875"/>
            <a:chOff x="5127654" y="1340619"/>
            <a:chExt cx="3751478" cy="4037161"/>
          </a:xfrm>
        </p:grpSpPr>
        <p:sp>
          <p:nvSpPr>
            <p:cNvPr id="14" name="矩形 13"/>
            <p:cNvSpPr/>
            <p:nvPr/>
          </p:nvSpPr>
          <p:spPr>
            <a:xfrm>
              <a:off x="5127654" y="1340619"/>
              <a:ext cx="3311716" cy="4037161"/>
            </a:xfrm>
            <a:prstGeom prst="rect">
              <a:avLst/>
            </a:prstGeom>
            <a:solidFill>
              <a:schemeClr val="bg1"/>
            </a:solid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lumMod val="75000"/>
                    <a:lumOff val="25000"/>
                  </a:schemeClr>
                </a:solidFill>
              </a:endParaRPr>
            </a:p>
          </p:txBody>
        </p:sp>
        <p:sp>
          <p:nvSpPr>
            <p:cNvPr id="15" name="矩形 14"/>
            <p:cNvSpPr/>
            <p:nvPr/>
          </p:nvSpPr>
          <p:spPr>
            <a:xfrm>
              <a:off x="5292764" y="2138392"/>
              <a:ext cx="3586368" cy="2553649"/>
            </a:xfrm>
            <a:prstGeom prst="rect">
              <a:avLst/>
            </a:prstGeom>
          </p:spPr>
          <p:txBody>
            <a:bodyPr>
              <a:spAutoFit/>
            </a:bodyPr>
            <a:lstStyle/>
            <a:p>
              <a:pPr marL="285750" indent="-285750">
                <a:lnSpc>
                  <a:spcPct val="120000"/>
                </a:lnSpc>
                <a:spcBef>
                  <a:spcPts val="1200"/>
                </a:spcBef>
                <a:buFont typeface="Wingdings" panose="05000000000000000000" pitchFamily="2" charset="2"/>
                <a:buChar char="ü"/>
                <a:defRPr/>
              </a:pPr>
              <a:r>
                <a:rPr lang="zh-CN" altLang="en-US" sz="2000" dirty="0">
                  <a:solidFill>
                    <a:schemeClr val="tx1">
                      <a:lumMod val="65000"/>
                      <a:lumOff val="35000"/>
                    </a:schemeClr>
                  </a:solidFill>
                  <a:latin typeface="Arial" pitchFamily="34" charset="0"/>
                  <a:ea typeface="微软雅黑" pitchFamily="34" charset="-122"/>
                </a:rPr>
                <a:t>质量评价采用</a:t>
              </a:r>
              <a:r>
                <a:rPr lang="zh-CN" altLang="en-US" sz="2000" dirty="0">
                  <a:solidFill>
                    <a:srgbClr val="C00000"/>
                  </a:solidFill>
                  <a:latin typeface="Arial" pitchFamily="34" charset="0"/>
                  <a:ea typeface="微软雅黑" pitchFamily="34" charset="-122"/>
                </a:rPr>
                <a:t>专业标准</a:t>
              </a:r>
              <a:endParaRPr lang="en-US" altLang="zh-CN" sz="2000" dirty="0">
                <a:solidFill>
                  <a:srgbClr val="C00000"/>
                </a:solidFill>
                <a:latin typeface="Arial" pitchFamily="34" charset="0"/>
                <a:ea typeface="微软雅黑" pitchFamily="34" charset="-122"/>
              </a:endParaRPr>
            </a:p>
            <a:p>
              <a:pPr marL="285750" indent="-285750">
                <a:lnSpc>
                  <a:spcPct val="120000"/>
                </a:lnSpc>
                <a:spcBef>
                  <a:spcPts val="1200"/>
                </a:spcBef>
                <a:buFont typeface="Wingdings" panose="05000000000000000000" pitchFamily="2" charset="2"/>
                <a:buChar char="ü"/>
                <a:defRPr/>
              </a:pPr>
              <a:r>
                <a:rPr lang="zh-CN" altLang="en-US" sz="2000" dirty="0">
                  <a:solidFill>
                    <a:schemeClr val="tx1">
                      <a:lumMod val="65000"/>
                      <a:lumOff val="35000"/>
                    </a:schemeClr>
                  </a:solidFill>
                  <a:latin typeface="Arial" pitchFamily="34" charset="0"/>
                  <a:ea typeface="微软雅黑" pitchFamily="34" charset="-122"/>
                </a:rPr>
                <a:t>需要</a:t>
              </a:r>
              <a:r>
                <a:rPr lang="zh-CN" altLang="en-US" sz="2000" dirty="0">
                  <a:solidFill>
                    <a:srgbClr val="C00000"/>
                  </a:solidFill>
                  <a:latin typeface="Arial" pitchFamily="34" charset="0"/>
                  <a:ea typeface="微软雅黑" pitchFamily="34" charset="-122"/>
                </a:rPr>
                <a:t>行业</a:t>
              </a:r>
              <a:r>
                <a:rPr lang="zh-CN" altLang="en-US" sz="2000" dirty="0">
                  <a:solidFill>
                    <a:schemeClr val="tx1">
                      <a:lumMod val="65000"/>
                      <a:lumOff val="35000"/>
                    </a:schemeClr>
                  </a:solidFill>
                  <a:latin typeface="Arial" pitchFamily="34" charset="0"/>
                  <a:ea typeface="微软雅黑" pitchFamily="34" charset="-122"/>
                </a:rPr>
                <a:t>参与制定</a:t>
              </a:r>
              <a:endParaRPr lang="en-US" altLang="zh-CN" sz="2000" dirty="0">
                <a:solidFill>
                  <a:schemeClr val="tx1">
                    <a:lumMod val="65000"/>
                    <a:lumOff val="35000"/>
                  </a:schemeClr>
                </a:solidFill>
                <a:latin typeface="Arial" pitchFamily="34" charset="0"/>
                <a:ea typeface="微软雅黑" pitchFamily="34" charset="-122"/>
              </a:endParaRPr>
            </a:p>
            <a:p>
              <a:pPr marL="285750" indent="-285750">
                <a:lnSpc>
                  <a:spcPct val="120000"/>
                </a:lnSpc>
                <a:spcBef>
                  <a:spcPts val="1200"/>
                </a:spcBef>
                <a:buFont typeface="Wingdings" panose="05000000000000000000" pitchFamily="2" charset="2"/>
                <a:buChar char="ü"/>
                <a:defRPr/>
              </a:pPr>
              <a:r>
                <a:rPr lang="zh-CN" altLang="en-US" sz="2000" dirty="0">
                  <a:solidFill>
                    <a:schemeClr val="tx1">
                      <a:lumMod val="65000"/>
                      <a:lumOff val="35000"/>
                    </a:schemeClr>
                  </a:solidFill>
                  <a:latin typeface="Arial" pitchFamily="34" charset="0"/>
                  <a:ea typeface="微软雅黑" pitchFamily="34" charset="-122"/>
                </a:rPr>
                <a:t>具有</a:t>
              </a:r>
              <a:r>
                <a:rPr lang="zh-CN" altLang="en-US" sz="2000" dirty="0">
                  <a:solidFill>
                    <a:srgbClr val="C00000"/>
                  </a:solidFill>
                  <a:latin typeface="Arial" pitchFamily="34" charset="0"/>
                  <a:ea typeface="微软雅黑" pitchFamily="34" charset="-122"/>
                </a:rPr>
                <a:t>多元性</a:t>
              </a:r>
              <a:r>
                <a:rPr lang="zh-CN" altLang="en-US" sz="2000" dirty="0">
                  <a:solidFill>
                    <a:schemeClr val="tx1">
                      <a:lumMod val="65000"/>
                      <a:lumOff val="35000"/>
                    </a:schemeClr>
                  </a:solidFill>
                  <a:latin typeface="Arial" pitchFamily="34" charset="0"/>
                  <a:ea typeface="微软雅黑" pitchFamily="34" charset="-122"/>
                </a:rPr>
                <a:t>特征</a:t>
              </a:r>
              <a:endParaRPr lang="en-US" altLang="zh-CN" sz="2000" dirty="0">
                <a:solidFill>
                  <a:schemeClr val="tx1">
                    <a:lumMod val="65000"/>
                    <a:lumOff val="35000"/>
                  </a:schemeClr>
                </a:solidFill>
                <a:latin typeface="Arial" pitchFamily="34" charset="0"/>
                <a:ea typeface="微软雅黑" pitchFamily="34" charset="-122"/>
              </a:endParaRPr>
            </a:p>
            <a:p>
              <a:pPr marL="285750" indent="-285750">
                <a:lnSpc>
                  <a:spcPct val="120000"/>
                </a:lnSpc>
                <a:spcBef>
                  <a:spcPts val="1200"/>
                </a:spcBef>
                <a:buFont typeface="Wingdings" panose="05000000000000000000" pitchFamily="2" charset="2"/>
                <a:buChar char="ü"/>
                <a:defRPr/>
              </a:pPr>
              <a:r>
                <a:rPr lang="zh-CN" altLang="en-US" sz="2000" dirty="0">
                  <a:solidFill>
                    <a:schemeClr val="tx1">
                      <a:lumMod val="65000"/>
                      <a:lumOff val="35000"/>
                    </a:schemeClr>
                  </a:solidFill>
                  <a:latin typeface="Arial" pitchFamily="34" charset="0"/>
                  <a:ea typeface="微软雅黑" pitchFamily="34" charset="-122"/>
                </a:rPr>
                <a:t>重在成果的</a:t>
              </a:r>
              <a:r>
                <a:rPr lang="zh-CN" altLang="en-US" sz="2000" dirty="0">
                  <a:solidFill>
                    <a:srgbClr val="C00000"/>
                  </a:solidFill>
                  <a:latin typeface="Arial" pitchFamily="34" charset="0"/>
                  <a:ea typeface="微软雅黑" pitchFamily="34" charset="-122"/>
                </a:rPr>
                <a:t>经济效益</a:t>
              </a:r>
              <a:endParaRPr lang="en-US" altLang="zh-CN" sz="2000" dirty="0">
                <a:solidFill>
                  <a:srgbClr val="C00000"/>
                </a:solidFill>
                <a:latin typeface="Arial" pitchFamily="34" charset="0"/>
                <a:ea typeface="微软雅黑" pitchFamily="34" charset="-122"/>
              </a:endParaRPr>
            </a:p>
            <a:p>
              <a:pPr marL="285750" indent="-285750">
                <a:lnSpc>
                  <a:spcPct val="120000"/>
                </a:lnSpc>
                <a:spcBef>
                  <a:spcPts val="1200"/>
                </a:spcBef>
                <a:buFont typeface="Wingdings" panose="05000000000000000000" pitchFamily="2" charset="2"/>
                <a:buChar char="ü"/>
                <a:defRPr/>
              </a:pPr>
              <a:r>
                <a:rPr lang="zh-CN" altLang="en-US" sz="2000" dirty="0">
                  <a:solidFill>
                    <a:schemeClr val="tx1">
                      <a:lumMod val="65000"/>
                      <a:lumOff val="35000"/>
                    </a:schemeClr>
                  </a:solidFill>
                  <a:latin typeface="Arial" pitchFamily="34" charset="0"/>
                  <a:ea typeface="微软雅黑" pitchFamily="34" charset="-122"/>
                </a:rPr>
                <a:t>受外部利益影响较大</a:t>
              </a:r>
            </a:p>
          </p:txBody>
        </p:sp>
        <p:sp>
          <p:nvSpPr>
            <p:cNvPr id="16" name="矩形 15"/>
            <p:cNvSpPr/>
            <p:nvPr/>
          </p:nvSpPr>
          <p:spPr>
            <a:xfrm>
              <a:off x="5379838" y="1526679"/>
              <a:ext cx="2808000" cy="504056"/>
            </a:xfrm>
            <a:prstGeom prst="rect">
              <a:avLst/>
            </a:prstGeom>
            <a:solidFill>
              <a:schemeClr val="accent2">
                <a:lumMod val="75000"/>
              </a:schemeClr>
            </a:solid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solidFill>
                    <a:srgbClr val="FFFF99"/>
                  </a:solidFill>
                  <a:effectLst>
                    <a:glow rad="63500">
                      <a:schemeClr val="tx1">
                        <a:alpha val="40000"/>
                      </a:schemeClr>
                    </a:glow>
                  </a:effectLst>
                  <a:latin typeface="华康俪金黑W8(P)" panose="020B0800000000000000" pitchFamily="34" charset="-122"/>
                  <a:ea typeface="华康俪金黑W8(P)" panose="020B0800000000000000" pitchFamily="34" charset="-122"/>
                </a:rPr>
                <a:t>应用型人才</a:t>
              </a:r>
            </a:p>
          </p:txBody>
        </p:sp>
        <p:cxnSp>
          <p:nvCxnSpPr>
            <p:cNvPr id="17" name="直接连接符 16"/>
            <p:cNvCxnSpPr/>
            <p:nvPr/>
          </p:nvCxnSpPr>
          <p:spPr>
            <a:xfrm>
              <a:off x="5343566" y="2611649"/>
              <a:ext cx="2916405"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334041" y="3251026"/>
              <a:ext cx="2916405"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326102" y="3878815"/>
              <a:ext cx="2916406"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338803" y="4514329"/>
              <a:ext cx="2916406"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91140" name="矩形 5"/>
          <p:cNvSpPr>
            <a:spLocks noChangeArrowheads="1"/>
          </p:cNvSpPr>
          <p:nvPr/>
        </p:nvSpPr>
        <p:spPr bwMode="auto">
          <a:xfrm>
            <a:off x="900113" y="1868488"/>
            <a:ext cx="7343775" cy="430212"/>
          </a:xfrm>
          <a:prstGeom prst="rect">
            <a:avLst/>
          </a:prstGeom>
          <a:noFill/>
          <a:ln w="9525">
            <a:noFill/>
            <a:miter lim="800000"/>
            <a:headEnd/>
            <a:tailEnd/>
          </a:ln>
        </p:spPr>
        <p:txBody>
          <a:bodyPr>
            <a:spAutoFit/>
          </a:bodyPr>
          <a:lstStyle/>
          <a:p>
            <a:pPr>
              <a:spcBef>
                <a:spcPct val="100000"/>
              </a:spcBef>
            </a:pPr>
            <a:r>
              <a:rPr lang="en-US" altLang="zh-CN" b="0">
                <a:solidFill>
                  <a:srgbClr val="800000"/>
                </a:solidFill>
                <a:latin typeface="Times New Roman" pitchFamily="18" charset="0"/>
                <a:ea typeface="微软雅黑"/>
                <a:cs typeface="Times New Roman" pitchFamily="18" charset="0"/>
              </a:rPr>
              <a:t>3</a:t>
            </a:r>
            <a:r>
              <a:rPr lang="zh-CN" altLang="en-US" b="0">
                <a:solidFill>
                  <a:srgbClr val="800000"/>
                </a:solidFill>
                <a:latin typeface="Times New Roman" pitchFamily="18" charset="0"/>
                <a:ea typeface="微软雅黑"/>
                <a:cs typeface="Times New Roman" pitchFamily="18" charset="0"/>
              </a:rPr>
              <a:t>、</a:t>
            </a:r>
            <a:r>
              <a:rPr lang="zh-CN" altLang="en-US">
                <a:solidFill>
                  <a:srgbClr val="800000"/>
                </a:solidFill>
                <a:latin typeface="Times New Roman" pitchFamily="18" charset="0"/>
                <a:ea typeface="微软雅黑"/>
                <a:cs typeface="Times New Roman" pitchFamily="18" charset="0"/>
              </a:rPr>
              <a:t>应用型本科学术型本科的区别（</a:t>
            </a:r>
            <a:r>
              <a:rPr lang="zh-CN" altLang="en-US">
                <a:solidFill>
                  <a:schemeClr val="tx2"/>
                </a:solidFill>
                <a:latin typeface="楷体"/>
                <a:ea typeface="楷体"/>
                <a:cs typeface="Times New Roman" pitchFamily="18" charset="0"/>
              </a:rPr>
              <a:t>成果评价</a:t>
            </a:r>
            <a:r>
              <a:rPr lang="zh-CN" altLang="en-US">
                <a:solidFill>
                  <a:srgbClr val="800000"/>
                </a:solidFill>
                <a:latin typeface="Times New Roman" pitchFamily="18" charset="0"/>
                <a:ea typeface="微软雅黑"/>
                <a:cs typeface="Times New Roman" pitchFamily="18" charset="0"/>
              </a:rPr>
              <a:t>）</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应用型本科人才的培养规格</a:t>
            </a:r>
          </a:p>
        </p:txBody>
      </p:sp>
      <p:sp>
        <p:nvSpPr>
          <p:cNvPr id="5" name="矩形 4"/>
          <p:cNvSpPr/>
          <p:nvPr/>
        </p:nvSpPr>
        <p:spPr>
          <a:xfrm>
            <a:off x="809618" y="2478524"/>
            <a:ext cx="2373498" cy="576064"/>
          </a:xfrm>
          <a:prstGeom prst="rect">
            <a:avLst/>
          </a:prstGeom>
          <a:solidFill>
            <a:schemeClr val="accent3">
              <a:lumMod val="75000"/>
            </a:schemeClr>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FFFF99"/>
                </a:solidFill>
                <a:effectLst>
                  <a:glow rad="101600">
                    <a:schemeClr val="tx1">
                      <a:alpha val="60000"/>
                    </a:schemeClr>
                  </a:glow>
                </a:effectLst>
                <a:latin typeface="+mj-ea"/>
                <a:ea typeface="+mj-ea"/>
              </a:rPr>
              <a:t>必要的本科底蕴</a:t>
            </a:r>
          </a:p>
        </p:txBody>
      </p:sp>
      <p:sp>
        <p:nvSpPr>
          <p:cNvPr id="6" name="矩形 5"/>
          <p:cNvSpPr/>
          <p:nvPr/>
        </p:nvSpPr>
        <p:spPr>
          <a:xfrm>
            <a:off x="809618" y="3529664"/>
            <a:ext cx="2373498" cy="576064"/>
          </a:xfrm>
          <a:prstGeom prst="rect">
            <a:avLst/>
          </a:prstGeom>
          <a:solidFill>
            <a:schemeClr val="accent3">
              <a:lumMod val="75000"/>
            </a:schemeClr>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2000" dirty="0">
                <a:solidFill>
                  <a:srgbClr val="FFFF99"/>
                </a:solidFill>
                <a:effectLst>
                  <a:glow rad="101600">
                    <a:schemeClr val="tx1">
                      <a:alpha val="60000"/>
                    </a:schemeClr>
                  </a:glow>
                </a:effectLst>
                <a:latin typeface="+mj-ea"/>
                <a:ea typeface="+mj-ea"/>
              </a:rPr>
              <a:t>较强的实践能力</a:t>
            </a:r>
            <a:endParaRPr lang="zh-CN" altLang="en-US" sz="2000" dirty="0">
              <a:solidFill>
                <a:srgbClr val="FFFF99"/>
              </a:solidFill>
              <a:effectLst>
                <a:glow rad="101600">
                  <a:schemeClr val="tx1">
                    <a:alpha val="60000"/>
                  </a:schemeClr>
                </a:glow>
              </a:effectLst>
              <a:latin typeface="+mj-ea"/>
              <a:ea typeface="+mj-ea"/>
            </a:endParaRPr>
          </a:p>
        </p:txBody>
      </p:sp>
      <p:sp>
        <p:nvSpPr>
          <p:cNvPr id="7" name="矩形 6"/>
          <p:cNvSpPr/>
          <p:nvPr/>
        </p:nvSpPr>
        <p:spPr>
          <a:xfrm>
            <a:off x="809618" y="4580804"/>
            <a:ext cx="2373498" cy="576064"/>
          </a:xfrm>
          <a:prstGeom prst="rect">
            <a:avLst/>
          </a:prstGeom>
          <a:solidFill>
            <a:schemeClr val="accent3">
              <a:lumMod val="75000"/>
            </a:schemeClr>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2000" dirty="0">
                <a:solidFill>
                  <a:srgbClr val="FFFF99"/>
                </a:solidFill>
                <a:effectLst>
                  <a:glow rad="101600">
                    <a:schemeClr val="tx1">
                      <a:alpha val="60000"/>
                    </a:schemeClr>
                  </a:glow>
                </a:effectLst>
                <a:latin typeface="+mj-ea"/>
                <a:ea typeface="+mj-ea"/>
              </a:rPr>
              <a:t>突出的技术特长</a:t>
            </a:r>
            <a:endParaRPr lang="zh-CN" altLang="en-US" sz="2000" dirty="0">
              <a:solidFill>
                <a:srgbClr val="FFFF99"/>
              </a:solidFill>
              <a:effectLst>
                <a:glow rad="101600">
                  <a:schemeClr val="tx1">
                    <a:alpha val="60000"/>
                  </a:schemeClr>
                </a:glow>
              </a:effectLst>
              <a:latin typeface="+mj-ea"/>
              <a:ea typeface="+mj-ea"/>
            </a:endParaRPr>
          </a:p>
        </p:txBody>
      </p:sp>
      <p:sp>
        <p:nvSpPr>
          <p:cNvPr id="8" name="矩形 7"/>
          <p:cNvSpPr/>
          <p:nvPr/>
        </p:nvSpPr>
        <p:spPr>
          <a:xfrm>
            <a:off x="809618" y="5631944"/>
            <a:ext cx="2373498" cy="576064"/>
          </a:xfrm>
          <a:prstGeom prst="rect">
            <a:avLst/>
          </a:prstGeom>
          <a:solidFill>
            <a:schemeClr val="accent3">
              <a:lumMod val="75000"/>
            </a:schemeClr>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2000" dirty="0">
                <a:solidFill>
                  <a:srgbClr val="FFFF99"/>
                </a:solidFill>
                <a:effectLst>
                  <a:glow rad="101600">
                    <a:schemeClr val="tx1">
                      <a:alpha val="60000"/>
                    </a:schemeClr>
                  </a:glow>
                </a:effectLst>
                <a:latin typeface="+mj-ea"/>
                <a:ea typeface="+mj-ea"/>
              </a:rPr>
              <a:t>较高的职业素养</a:t>
            </a:r>
            <a:endParaRPr lang="zh-CN" altLang="en-US" sz="2000" dirty="0">
              <a:solidFill>
                <a:srgbClr val="FFFF99"/>
              </a:solidFill>
              <a:effectLst>
                <a:glow rad="101600">
                  <a:schemeClr val="tx1">
                    <a:alpha val="60000"/>
                  </a:schemeClr>
                </a:glow>
              </a:effectLst>
              <a:latin typeface="+mj-ea"/>
              <a:ea typeface="+mj-ea"/>
            </a:endParaRPr>
          </a:p>
        </p:txBody>
      </p:sp>
      <p:sp>
        <p:nvSpPr>
          <p:cNvPr id="9" name="加号 8"/>
          <p:cNvSpPr/>
          <p:nvPr/>
        </p:nvSpPr>
        <p:spPr>
          <a:xfrm>
            <a:off x="1816100" y="3111500"/>
            <a:ext cx="358775" cy="360363"/>
          </a:xfrm>
          <a:prstGeom prst="mathPlus">
            <a:avLst/>
          </a:prstGeom>
          <a:solidFill>
            <a:schemeClr val="tx1">
              <a:lumMod val="50000"/>
              <a:lumOff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j-ea"/>
              <a:ea typeface="+mj-ea"/>
            </a:endParaRPr>
          </a:p>
        </p:txBody>
      </p:sp>
      <p:sp>
        <p:nvSpPr>
          <p:cNvPr id="10" name="加号 9"/>
          <p:cNvSpPr/>
          <p:nvPr/>
        </p:nvSpPr>
        <p:spPr>
          <a:xfrm>
            <a:off x="1816100" y="4164013"/>
            <a:ext cx="358775" cy="358775"/>
          </a:xfrm>
          <a:prstGeom prst="mathPlus">
            <a:avLst/>
          </a:prstGeom>
          <a:solidFill>
            <a:schemeClr val="tx1">
              <a:lumMod val="50000"/>
              <a:lumOff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j-ea"/>
              <a:ea typeface="+mj-ea"/>
            </a:endParaRPr>
          </a:p>
        </p:txBody>
      </p:sp>
      <p:sp>
        <p:nvSpPr>
          <p:cNvPr id="11" name="加号 10"/>
          <p:cNvSpPr/>
          <p:nvPr/>
        </p:nvSpPr>
        <p:spPr>
          <a:xfrm>
            <a:off x="1816100" y="5214938"/>
            <a:ext cx="358775" cy="358775"/>
          </a:xfrm>
          <a:prstGeom prst="mathPlus">
            <a:avLst/>
          </a:prstGeom>
          <a:solidFill>
            <a:schemeClr val="tx1">
              <a:lumMod val="50000"/>
              <a:lumOff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j-ea"/>
              <a:ea typeface="+mj-ea"/>
            </a:endParaRPr>
          </a:p>
        </p:txBody>
      </p:sp>
      <p:sp>
        <p:nvSpPr>
          <p:cNvPr id="12" name="燕尾形 11"/>
          <p:cNvSpPr/>
          <p:nvPr/>
        </p:nvSpPr>
        <p:spPr>
          <a:xfrm>
            <a:off x="3471482" y="2593737"/>
            <a:ext cx="287697" cy="345638"/>
          </a:xfrm>
          <a:prstGeom prst="chevron">
            <a:avLst>
              <a:gd name="adj" fmla="val 65873"/>
            </a:avLst>
          </a:prstGeom>
          <a:solidFill>
            <a:schemeClr val="bg1">
              <a:lumMod val="75000"/>
            </a:schemeClr>
          </a:solidFill>
          <a:ln>
            <a:noFill/>
          </a:ln>
          <a:effectLst>
            <a:glow rad="101600">
              <a:schemeClr val="bg1">
                <a:lumMod val="75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j-ea"/>
              <a:ea typeface="+mj-ea"/>
            </a:endParaRPr>
          </a:p>
        </p:txBody>
      </p:sp>
      <p:sp>
        <p:nvSpPr>
          <p:cNvPr id="13" name="矩形 12"/>
          <p:cNvSpPr/>
          <p:nvPr/>
        </p:nvSpPr>
        <p:spPr>
          <a:xfrm>
            <a:off x="3413125" y="2535238"/>
            <a:ext cx="4891088" cy="430212"/>
          </a:xfrm>
          <a:prstGeom prst="rect">
            <a:avLst/>
          </a:prstGeom>
        </p:spPr>
        <p:txBody>
          <a:bodyPr>
            <a:spAutoFit/>
          </a:bodyPr>
          <a:lstStyle/>
          <a:p>
            <a:pPr algn="ctr">
              <a:defRPr/>
            </a:pPr>
            <a:r>
              <a:rPr lang="zh-CN" altLang="zh-CN" dirty="0">
                <a:solidFill>
                  <a:schemeClr val="tx2"/>
                </a:solidFill>
                <a:latin typeface="+mj-ea"/>
                <a:ea typeface="+mj-ea"/>
              </a:rPr>
              <a:t>既</a:t>
            </a:r>
            <a:r>
              <a:rPr lang="zh-CN" altLang="en-US" dirty="0">
                <a:solidFill>
                  <a:schemeClr val="tx2"/>
                </a:solidFill>
                <a:latin typeface="+mj-ea"/>
                <a:ea typeface="+mj-ea"/>
              </a:rPr>
              <a:t>要</a:t>
            </a:r>
            <a:r>
              <a:rPr lang="zh-CN" altLang="zh-CN" dirty="0">
                <a:solidFill>
                  <a:schemeClr val="tx2"/>
                </a:solidFill>
                <a:latin typeface="+mj-ea"/>
                <a:ea typeface="+mj-ea"/>
              </a:rPr>
              <a:t>“</a:t>
            </a:r>
            <a:r>
              <a:rPr lang="zh-CN" altLang="zh-CN" dirty="0">
                <a:solidFill>
                  <a:srgbClr val="800000"/>
                </a:solidFill>
                <a:latin typeface="+mj-ea"/>
                <a:ea typeface="+mj-ea"/>
              </a:rPr>
              <a:t>好用</a:t>
            </a:r>
            <a:r>
              <a:rPr lang="zh-CN" altLang="zh-CN" dirty="0">
                <a:solidFill>
                  <a:schemeClr val="tx2"/>
                </a:solidFill>
                <a:latin typeface="+mj-ea"/>
                <a:ea typeface="+mj-ea"/>
              </a:rPr>
              <a:t>”</a:t>
            </a:r>
            <a:r>
              <a:rPr lang="zh-CN" altLang="zh-CN" dirty="0">
                <a:solidFill>
                  <a:schemeClr val="tx2"/>
                </a:solidFill>
                <a:latin typeface="+mj-ea"/>
                <a:ea typeface="+mj-ea"/>
              </a:rPr>
              <a:t>，</a:t>
            </a:r>
            <a:r>
              <a:rPr lang="zh-CN" altLang="zh-CN" dirty="0">
                <a:solidFill>
                  <a:schemeClr val="tx2"/>
                </a:solidFill>
                <a:latin typeface="+mj-ea"/>
                <a:ea typeface="+mj-ea"/>
              </a:rPr>
              <a:t>又</a:t>
            </a:r>
            <a:r>
              <a:rPr lang="zh-CN" altLang="en-US" dirty="0">
                <a:solidFill>
                  <a:schemeClr val="tx2"/>
                </a:solidFill>
                <a:latin typeface="+mj-ea"/>
                <a:ea typeface="+mj-ea"/>
              </a:rPr>
              <a:t>要</a:t>
            </a:r>
            <a:r>
              <a:rPr lang="zh-CN" altLang="zh-CN" dirty="0">
                <a:solidFill>
                  <a:schemeClr val="tx2"/>
                </a:solidFill>
                <a:latin typeface="+mj-ea"/>
                <a:ea typeface="+mj-ea"/>
              </a:rPr>
              <a:t>“</a:t>
            </a:r>
            <a:r>
              <a:rPr lang="zh-CN" altLang="zh-CN" dirty="0">
                <a:solidFill>
                  <a:srgbClr val="800000"/>
                </a:solidFill>
                <a:latin typeface="+mj-ea"/>
                <a:ea typeface="+mj-ea"/>
              </a:rPr>
              <a:t>耐用</a:t>
            </a:r>
            <a:r>
              <a:rPr lang="zh-CN" altLang="zh-CN" dirty="0">
                <a:solidFill>
                  <a:schemeClr val="tx2"/>
                </a:solidFill>
                <a:latin typeface="+mj-ea"/>
                <a:ea typeface="+mj-ea"/>
              </a:rPr>
              <a:t>”</a:t>
            </a:r>
            <a:endParaRPr lang="zh-CN" altLang="en-US" dirty="0">
              <a:solidFill>
                <a:schemeClr val="tx2"/>
              </a:solidFill>
              <a:latin typeface="+mj-ea"/>
              <a:ea typeface="+mj-ea"/>
            </a:endParaRPr>
          </a:p>
        </p:txBody>
      </p:sp>
      <p:sp>
        <p:nvSpPr>
          <p:cNvPr id="14" name="燕尾形 13"/>
          <p:cNvSpPr/>
          <p:nvPr/>
        </p:nvSpPr>
        <p:spPr>
          <a:xfrm>
            <a:off x="3478353" y="3656264"/>
            <a:ext cx="287697" cy="345638"/>
          </a:xfrm>
          <a:prstGeom prst="chevron">
            <a:avLst>
              <a:gd name="adj" fmla="val 65873"/>
            </a:avLst>
          </a:prstGeom>
          <a:solidFill>
            <a:schemeClr val="bg1">
              <a:lumMod val="75000"/>
            </a:schemeClr>
          </a:solidFill>
          <a:ln>
            <a:noFill/>
          </a:ln>
          <a:effectLst>
            <a:glow rad="101600">
              <a:schemeClr val="bg1">
                <a:lumMod val="75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j-ea"/>
              <a:ea typeface="+mj-ea"/>
            </a:endParaRPr>
          </a:p>
        </p:txBody>
      </p:sp>
      <p:sp>
        <p:nvSpPr>
          <p:cNvPr id="15" name="燕尾形 14"/>
          <p:cNvSpPr/>
          <p:nvPr/>
        </p:nvSpPr>
        <p:spPr>
          <a:xfrm>
            <a:off x="3471482" y="4696017"/>
            <a:ext cx="287697" cy="345638"/>
          </a:xfrm>
          <a:prstGeom prst="chevron">
            <a:avLst>
              <a:gd name="adj" fmla="val 65873"/>
            </a:avLst>
          </a:prstGeom>
          <a:solidFill>
            <a:schemeClr val="bg1">
              <a:lumMod val="75000"/>
            </a:schemeClr>
          </a:solidFill>
          <a:ln>
            <a:noFill/>
          </a:ln>
          <a:effectLst>
            <a:glow rad="101600">
              <a:schemeClr val="bg1">
                <a:lumMod val="75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j-ea"/>
              <a:ea typeface="+mj-ea"/>
            </a:endParaRPr>
          </a:p>
        </p:txBody>
      </p:sp>
      <p:sp>
        <p:nvSpPr>
          <p:cNvPr id="16" name="燕尾形 15"/>
          <p:cNvSpPr/>
          <p:nvPr/>
        </p:nvSpPr>
        <p:spPr>
          <a:xfrm>
            <a:off x="3471482" y="5747157"/>
            <a:ext cx="287697" cy="345638"/>
          </a:xfrm>
          <a:prstGeom prst="chevron">
            <a:avLst>
              <a:gd name="adj" fmla="val 65873"/>
            </a:avLst>
          </a:prstGeom>
          <a:solidFill>
            <a:schemeClr val="bg1">
              <a:lumMod val="75000"/>
            </a:schemeClr>
          </a:solidFill>
          <a:ln>
            <a:noFill/>
          </a:ln>
          <a:effectLst>
            <a:glow rad="101600">
              <a:schemeClr val="bg1">
                <a:lumMod val="75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j-ea"/>
              <a:ea typeface="+mj-ea"/>
            </a:endParaRPr>
          </a:p>
        </p:txBody>
      </p:sp>
      <p:sp>
        <p:nvSpPr>
          <p:cNvPr id="17" name="矩形 16"/>
          <p:cNvSpPr/>
          <p:nvPr/>
        </p:nvSpPr>
        <p:spPr>
          <a:xfrm>
            <a:off x="3165475" y="3578225"/>
            <a:ext cx="4891088" cy="431800"/>
          </a:xfrm>
          <a:prstGeom prst="rect">
            <a:avLst/>
          </a:prstGeom>
        </p:spPr>
        <p:txBody>
          <a:bodyPr>
            <a:spAutoFit/>
          </a:bodyPr>
          <a:lstStyle/>
          <a:p>
            <a:pPr algn="ctr">
              <a:defRPr/>
            </a:pPr>
            <a:r>
              <a:rPr lang="zh-CN" altLang="zh-CN" dirty="0">
                <a:solidFill>
                  <a:schemeClr val="tx2"/>
                </a:solidFill>
                <a:latin typeface="+mj-ea"/>
                <a:ea typeface="+mj-ea"/>
              </a:rPr>
              <a:t>不仅</a:t>
            </a:r>
            <a:r>
              <a:rPr lang="zh-CN" altLang="zh-CN" dirty="0">
                <a:solidFill>
                  <a:schemeClr val="tx2"/>
                </a:solidFill>
                <a:latin typeface="+mj-ea"/>
                <a:ea typeface="+mj-ea"/>
              </a:rPr>
              <a:t>能</a:t>
            </a:r>
            <a:r>
              <a:rPr lang="zh-CN" altLang="zh-CN" dirty="0">
                <a:solidFill>
                  <a:srgbClr val="800000"/>
                </a:solidFill>
                <a:latin typeface="+mj-ea"/>
                <a:ea typeface="+mj-ea"/>
              </a:rPr>
              <a:t>应用</a:t>
            </a:r>
            <a:r>
              <a:rPr lang="zh-CN" altLang="zh-CN" dirty="0">
                <a:solidFill>
                  <a:schemeClr val="tx2"/>
                </a:solidFill>
                <a:latin typeface="+mj-ea"/>
                <a:ea typeface="+mj-ea"/>
              </a:rPr>
              <a:t>，还要</a:t>
            </a:r>
            <a:r>
              <a:rPr lang="zh-CN" altLang="zh-CN" dirty="0">
                <a:solidFill>
                  <a:schemeClr val="tx2"/>
                </a:solidFill>
                <a:latin typeface="+mj-ea"/>
                <a:ea typeface="+mj-ea"/>
              </a:rPr>
              <a:t>能</a:t>
            </a:r>
            <a:r>
              <a:rPr lang="zh-CN" altLang="zh-CN" dirty="0">
                <a:solidFill>
                  <a:srgbClr val="800000"/>
                </a:solidFill>
                <a:latin typeface="+mj-ea"/>
                <a:ea typeface="+mj-ea"/>
              </a:rPr>
              <a:t>创新</a:t>
            </a:r>
            <a:endParaRPr lang="zh-CN" altLang="en-US" dirty="0">
              <a:solidFill>
                <a:srgbClr val="800000"/>
              </a:solidFill>
              <a:latin typeface="+mj-ea"/>
              <a:ea typeface="+mj-ea"/>
            </a:endParaRPr>
          </a:p>
        </p:txBody>
      </p:sp>
      <p:sp>
        <p:nvSpPr>
          <p:cNvPr id="18" name="矩形 17"/>
          <p:cNvSpPr/>
          <p:nvPr/>
        </p:nvSpPr>
        <p:spPr>
          <a:xfrm>
            <a:off x="2781300" y="4605338"/>
            <a:ext cx="4891088" cy="431800"/>
          </a:xfrm>
          <a:prstGeom prst="rect">
            <a:avLst/>
          </a:prstGeom>
        </p:spPr>
        <p:txBody>
          <a:bodyPr>
            <a:spAutoFit/>
          </a:bodyPr>
          <a:lstStyle/>
          <a:p>
            <a:pPr algn="ctr">
              <a:defRPr/>
            </a:pPr>
            <a:r>
              <a:rPr lang="zh-CN" altLang="zh-CN" dirty="0">
                <a:solidFill>
                  <a:schemeClr val="tx2"/>
                </a:solidFill>
                <a:latin typeface="+mj-ea"/>
                <a:ea typeface="+mj-ea"/>
              </a:rPr>
              <a:t>通才</a:t>
            </a:r>
            <a:r>
              <a:rPr lang="zh-CN" altLang="zh-CN" dirty="0">
                <a:solidFill>
                  <a:schemeClr val="tx2"/>
                </a:solidFill>
                <a:latin typeface="+mj-ea"/>
                <a:ea typeface="+mj-ea"/>
              </a:rPr>
              <a:t>基础上的</a:t>
            </a:r>
            <a:r>
              <a:rPr lang="zh-CN" altLang="zh-CN" dirty="0">
                <a:solidFill>
                  <a:srgbClr val="800000"/>
                </a:solidFill>
                <a:latin typeface="+mj-ea"/>
                <a:ea typeface="+mj-ea"/>
              </a:rPr>
              <a:t>专</a:t>
            </a:r>
            <a:r>
              <a:rPr lang="zh-CN" altLang="zh-CN" dirty="0">
                <a:solidFill>
                  <a:srgbClr val="800000"/>
                </a:solidFill>
                <a:latin typeface="+mj-ea"/>
                <a:ea typeface="+mj-ea"/>
              </a:rPr>
              <a:t>才</a:t>
            </a:r>
            <a:endParaRPr lang="zh-CN" altLang="en-US" dirty="0">
              <a:solidFill>
                <a:srgbClr val="800000"/>
              </a:solidFill>
              <a:latin typeface="+mj-ea"/>
              <a:ea typeface="+mj-ea"/>
            </a:endParaRPr>
          </a:p>
        </p:txBody>
      </p:sp>
      <p:sp>
        <p:nvSpPr>
          <p:cNvPr id="19" name="矩形 18"/>
          <p:cNvSpPr/>
          <p:nvPr/>
        </p:nvSpPr>
        <p:spPr>
          <a:xfrm>
            <a:off x="3617913" y="5683250"/>
            <a:ext cx="4891087" cy="431800"/>
          </a:xfrm>
          <a:prstGeom prst="rect">
            <a:avLst/>
          </a:prstGeom>
        </p:spPr>
        <p:txBody>
          <a:bodyPr>
            <a:spAutoFit/>
          </a:bodyPr>
          <a:lstStyle/>
          <a:p>
            <a:pPr>
              <a:defRPr/>
            </a:pPr>
            <a:r>
              <a:rPr lang="zh-CN" altLang="en-US" dirty="0">
                <a:solidFill>
                  <a:schemeClr val="tx2"/>
                </a:solidFill>
                <a:latin typeface="+mj-ea"/>
                <a:ea typeface="+mj-ea"/>
              </a:rPr>
              <a:t>     责任感、学习能力、应变能力</a:t>
            </a:r>
            <a:endParaRPr lang="zh-CN" altLang="en-US" dirty="0">
              <a:solidFill>
                <a:schemeClr val="tx2"/>
              </a:solidFill>
              <a:latin typeface="+mj-ea"/>
              <a:ea typeface="+mj-ea"/>
            </a:endParaRPr>
          </a:p>
        </p:txBody>
      </p:sp>
      <p:sp>
        <p:nvSpPr>
          <p:cNvPr id="93209" name="矩形 5"/>
          <p:cNvSpPr>
            <a:spLocks noChangeArrowheads="1"/>
          </p:cNvSpPr>
          <p:nvPr/>
        </p:nvSpPr>
        <p:spPr bwMode="auto">
          <a:xfrm>
            <a:off x="746125" y="1825625"/>
            <a:ext cx="7343775" cy="430213"/>
          </a:xfrm>
          <a:prstGeom prst="rect">
            <a:avLst/>
          </a:prstGeom>
          <a:noFill/>
          <a:ln w="9525">
            <a:noFill/>
            <a:miter lim="800000"/>
            <a:headEnd/>
            <a:tailEnd/>
          </a:ln>
        </p:spPr>
        <p:txBody>
          <a:bodyPr>
            <a:spAutoFit/>
          </a:bodyPr>
          <a:lstStyle/>
          <a:p>
            <a:pPr>
              <a:spcBef>
                <a:spcPct val="100000"/>
              </a:spcBef>
            </a:pPr>
            <a:r>
              <a:rPr lang="en-US" altLang="zh-CN" b="0">
                <a:solidFill>
                  <a:srgbClr val="800000"/>
                </a:solidFill>
                <a:latin typeface="Times New Roman" pitchFamily="18" charset="0"/>
                <a:ea typeface="微软雅黑"/>
                <a:cs typeface="Times New Roman" pitchFamily="18" charset="0"/>
              </a:rPr>
              <a:t>4</a:t>
            </a:r>
            <a:r>
              <a:rPr lang="zh-CN" altLang="en-US" b="0">
                <a:solidFill>
                  <a:srgbClr val="800000"/>
                </a:solidFill>
                <a:latin typeface="Times New Roman" pitchFamily="18" charset="0"/>
                <a:ea typeface="微软雅黑"/>
                <a:cs typeface="Times New Roman" pitchFamily="18" charset="0"/>
              </a:rPr>
              <a:t>、</a:t>
            </a:r>
            <a:r>
              <a:rPr lang="zh-CN" altLang="en-US">
                <a:solidFill>
                  <a:srgbClr val="800000"/>
                </a:solidFill>
                <a:latin typeface="Times New Roman" pitchFamily="18" charset="0"/>
                <a:ea typeface="微软雅黑"/>
                <a:cs typeface="Times New Roman" pitchFamily="18" charset="0"/>
              </a:rPr>
              <a:t>应用型本科人才的基本规格</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标题占位符 1"/>
          <p:cNvSpPr txBox="1">
            <a:spLocks noChangeArrowheads="1"/>
          </p:cNvSpPr>
          <p:nvPr/>
        </p:nvSpPr>
        <p:spPr bwMode="auto">
          <a:xfrm>
            <a:off x="325438" y="260350"/>
            <a:ext cx="8747125" cy="706438"/>
          </a:xfrm>
          <a:prstGeom prst="rect">
            <a:avLst/>
          </a:prstGeom>
          <a:noFill/>
          <a:ln w="9525">
            <a:noFill/>
            <a:miter lim="800000"/>
            <a:headEnd/>
            <a:tailEnd/>
          </a:ln>
        </p:spPr>
        <p:txBody>
          <a:bodyPr anchor="ctr"/>
          <a:lstStyle/>
          <a:p>
            <a:pPr algn="ctr"/>
            <a:r>
              <a:rPr lang="zh-CN" altLang="en-US" sz="3200">
                <a:solidFill>
                  <a:srgbClr val="FFFFFF"/>
                </a:solidFill>
                <a:latin typeface="微软雅黑"/>
                <a:ea typeface="微软雅黑"/>
                <a:cs typeface="微软雅黑"/>
              </a:rPr>
              <a:t>应用型本科教育的内涵与教学改革</a:t>
            </a:r>
          </a:p>
        </p:txBody>
      </p:sp>
      <p:sp>
        <p:nvSpPr>
          <p:cNvPr id="8195" name="圆角矩形 10"/>
          <p:cNvSpPr>
            <a:spLocks noChangeArrowheads="1"/>
          </p:cNvSpPr>
          <p:nvPr/>
        </p:nvSpPr>
        <p:spPr bwMode="auto">
          <a:xfrm>
            <a:off x="1316038" y="2346325"/>
            <a:ext cx="630555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一</a:t>
            </a:r>
            <a:r>
              <a:rPr lang="zh-CN" altLang="en-US" sz="3200" dirty="0">
                <a:solidFill>
                  <a:srgbClr val="002060"/>
                </a:solidFill>
                <a:latin typeface="微软雅黑" pitchFamily="34" charset="-122"/>
                <a:ea typeface="微软雅黑" pitchFamily="34" charset="-122"/>
              </a:rPr>
              <a:t>   应用型本科教育的</a:t>
            </a:r>
            <a:r>
              <a:rPr lang="zh-CN" altLang="en-US" sz="3200" dirty="0">
                <a:solidFill>
                  <a:srgbClr val="002060"/>
                </a:solidFill>
                <a:latin typeface="微软雅黑" pitchFamily="34" charset="-122"/>
                <a:ea typeface="微软雅黑" pitchFamily="34" charset="-122"/>
              </a:rPr>
              <a:t>发展过程</a:t>
            </a:r>
            <a:endParaRPr lang="zh-CN" altLang="en-US" sz="3200" dirty="0">
              <a:solidFill>
                <a:srgbClr val="002060"/>
              </a:solidFill>
              <a:latin typeface="微软雅黑" pitchFamily="34" charset="-122"/>
              <a:ea typeface="微软雅黑" pitchFamily="34" charset="-122"/>
            </a:endParaRPr>
          </a:p>
        </p:txBody>
      </p:sp>
      <p:sp>
        <p:nvSpPr>
          <p:cNvPr id="8196" name="圆角矩形 9"/>
          <p:cNvSpPr>
            <a:spLocks noChangeArrowheads="1"/>
          </p:cNvSpPr>
          <p:nvPr/>
        </p:nvSpPr>
        <p:spPr bwMode="auto">
          <a:xfrm>
            <a:off x="1322388" y="3373438"/>
            <a:ext cx="629920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二 </a:t>
            </a:r>
            <a:r>
              <a:rPr lang="zh-CN" altLang="en-US" sz="3200" dirty="0">
                <a:solidFill>
                  <a:srgbClr val="002060"/>
                </a:solidFill>
                <a:latin typeface="微软雅黑" pitchFamily="34" charset="-122"/>
                <a:ea typeface="微软雅黑" pitchFamily="34" charset="-122"/>
              </a:rPr>
              <a:t>  </a:t>
            </a:r>
            <a:r>
              <a:rPr lang="zh-CN" altLang="en-US" sz="3200" dirty="0">
                <a:solidFill>
                  <a:schemeClr val="tx2"/>
                </a:solidFill>
                <a:latin typeface="微软雅黑" pitchFamily="34" charset="-122"/>
                <a:ea typeface="微软雅黑" pitchFamily="34" charset="-122"/>
              </a:rPr>
              <a:t>应用型</a:t>
            </a:r>
            <a:r>
              <a:rPr lang="zh-CN" altLang="en-US" sz="3200" dirty="0">
                <a:solidFill>
                  <a:schemeClr val="tx2"/>
                </a:solidFill>
                <a:latin typeface="微软雅黑" pitchFamily="34" charset="-122"/>
                <a:ea typeface="微软雅黑" pitchFamily="34" charset="-122"/>
              </a:rPr>
              <a:t>本科人才的培养规格</a:t>
            </a:r>
            <a:endParaRPr lang="zh-CN" altLang="en-US" sz="3200" dirty="0">
              <a:solidFill>
                <a:schemeClr val="tx2"/>
              </a:solidFill>
              <a:latin typeface="微软雅黑" pitchFamily="34" charset="-122"/>
              <a:ea typeface="微软雅黑" pitchFamily="34" charset="-122"/>
            </a:endParaRPr>
          </a:p>
        </p:txBody>
      </p:sp>
      <p:sp>
        <p:nvSpPr>
          <p:cNvPr id="8197" name="圆角矩形 7"/>
          <p:cNvSpPr>
            <a:spLocks noChangeArrowheads="1"/>
          </p:cNvSpPr>
          <p:nvPr/>
        </p:nvSpPr>
        <p:spPr bwMode="auto">
          <a:xfrm>
            <a:off x="1322388" y="4398963"/>
            <a:ext cx="629920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三 </a:t>
            </a:r>
            <a:r>
              <a:rPr lang="zh-CN" altLang="en-US" sz="3200" dirty="0">
                <a:solidFill>
                  <a:srgbClr val="002060"/>
                </a:solidFill>
                <a:latin typeface="微软雅黑" pitchFamily="34" charset="-122"/>
                <a:ea typeface="微软雅黑" pitchFamily="34" charset="-122"/>
              </a:rPr>
              <a:t>  </a:t>
            </a:r>
            <a:r>
              <a:rPr lang="zh-CN" altLang="en-US" sz="3200" dirty="0">
                <a:solidFill>
                  <a:srgbClr val="800000"/>
                </a:solidFill>
                <a:latin typeface="微软雅黑" pitchFamily="34" charset="-122"/>
                <a:ea typeface="微软雅黑" pitchFamily="34" charset="-122"/>
              </a:rPr>
              <a:t>应用型</a:t>
            </a:r>
            <a:r>
              <a:rPr lang="zh-CN" altLang="en-US" sz="3200" dirty="0">
                <a:solidFill>
                  <a:srgbClr val="800000"/>
                </a:solidFill>
                <a:latin typeface="微软雅黑" pitchFamily="34" charset="-122"/>
                <a:ea typeface="微软雅黑" pitchFamily="34" charset="-122"/>
              </a:rPr>
              <a:t>本科高校的教学改革</a:t>
            </a:r>
            <a:endParaRPr lang="zh-CN" altLang="en-US" sz="3200" dirty="0">
              <a:solidFill>
                <a:srgbClr val="800000"/>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占位符 1"/>
          <p:cNvSpPr txBox="1">
            <a:spLocks noChangeArrowheads="1"/>
          </p:cNvSpPr>
          <p:nvPr/>
        </p:nvSpPr>
        <p:spPr bwMode="auto">
          <a:xfrm>
            <a:off x="325438" y="260350"/>
            <a:ext cx="8747125" cy="706438"/>
          </a:xfrm>
          <a:prstGeom prst="rect">
            <a:avLst/>
          </a:prstGeom>
          <a:noFill/>
          <a:ln w="9525">
            <a:noFill/>
            <a:miter lim="800000"/>
            <a:headEnd/>
            <a:tailEnd/>
          </a:ln>
        </p:spPr>
        <p:txBody>
          <a:bodyPr anchor="ctr"/>
          <a:lstStyle/>
          <a:p>
            <a:pPr algn="ctr"/>
            <a:r>
              <a:rPr lang="zh-CN" altLang="en-US" sz="3200">
                <a:solidFill>
                  <a:srgbClr val="FFFFFF"/>
                </a:solidFill>
                <a:latin typeface="微软雅黑"/>
                <a:ea typeface="微软雅黑"/>
                <a:cs typeface="微软雅黑"/>
              </a:rPr>
              <a:t>应用型本科教育的内涵与教学改革</a:t>
            </a:r>
          </a:p>
        </p:txBody>
      </p:sp>
      <p:sp>
        <p:nvSpPr>
          <p:cNvPr id="8195" name="圆角矩形 10"/>
          <p:cNvSpPr>
            <a:spLocks noChangeArrowheads="1"/>
          </p:cNvSpPr>
          <p:nvPr/>
        </p:nvSpPr>
        <p:spPr bwMode="auto">
          <a:xfrm>
            <a:off x="1316038" y="2346325"/>
            <a:ext cx="630555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一</a:t>
            </a:r>
            <a:r>
              <a:rPr lang="zh-CN" altLang="en-US" sz="3200" dirty="0">
                <a:solidFill>
                  <a:srgbClr val="002060"/>
                </a:solidFill>
                <a:latin typeface="微软雅黑" pitchFamily="34" charset="-122"/>
                <a:ea typeface="微软雅黑" pitchFamily="34" charset="-122"/>
              </a:rPr>
              <a:t>   </a:t>
            </a:r>
            <a:r>
              <a:rPr lang="zh-CN" altLang="en-US" sz="3200" dirty="0">
                <a:solidFill>
                  <a:schemeClr val="accent6"/>
                </a:solidFill>
                <a:latin typeface="微软雅黑" pitchFamily="34" charset="-122"/>
                <a:ea typeface="微软雅黑" pitchFamily="34" charset="-122"/>
              </a:rPr>
              <a:t>应用型本科教育的</a:t>
            </a:r>
            <a:r>
              <a:rPr lang="zh-CN" altLang="en-US" sz="3200" dirty="0">
                <a:solidFill>
                  <a:schemeClr val="accent6"/>
                </a:solidFill>
                <a:latin typeface="微软雅黑" pitchFamily="34" charset="-122"/>
                <a:ea typeface="微软雅黑" pitchFamily="34" charset="-122"/>
              </a:rPr>
              <a:t>发展过程</a:t>
            </a:r>
            <a:endParaRPr lang="zh-CN" altLang="en-US" sz="3200" dirty="0">
              <a:solidFill>
                <a:schemeClr val="accent6"/>
              </a:solidFill>
              <a:latin typeface="微软雅黑" pitchFamily="34" charset="-122"/>
              <a:ea typeface="微软雅黑" pitchFamily="34" charset="-122"/>
            </a:endParaRPr>
          </a:p>
        </p:txBody>
      </p:sp>
      <p:sp>
        <p:nvSpPr>
          <p:cNvPr id="8196" name="圆角矩形 9"/>
          <p:cNvSpPr>
            <a:spLocks noChangeArrowheads="1"/>
          </p:cNvSpPr>
          <p:nvPr/>
        </p:nvSpPr>
        <p:spPr bwMode="auto">
          <a:xfrm>
            <a:off x="1322388" y="3373438"/>
            <a:ext cx="629920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二 </a:t>
            </a:r>
            <a:r>
              <a:rPr lang="zh-CN" altLang="en-US" sz="3200" dirty="0">
                <a:solidFill>
                  <a:srgbClr val="002060"/>
                </a:solidFill>
                <a:latin typeface="微软雅黑" pitchFamily="34" charset="-122"/>
                <a:ea typeface="微软雅黑" pitchFamily="34" charset="-122"/>
              </a:rPr>
              <a:t>  应用型</a:t>
            </a:r>
            <a:r>
              <a:rPr lang="zh-CN" altLang="en-US" sz="3200" dirty="0">
                <a:solidFill>
                  <a:srgbClr val="002060"/>
                </a:solidFill>
                <a:latin typeface="微软雅黑" pitchFamily="34" charset="-122"/>
                <a:ea typeface="微软雅黑" pitchFamily="34" charset="-122"/>
              </a:rPr>
              <a:t>本科人才的培养规格</a:t>
            </a:r>
            <a:endParaRPr lang="zh-CN" altLang="en-US" sz="3200" dirty="0">
              <a:solidFill>
                <a:srgbClr val="002060"/>
              </a:solidFill>
              <a:latin typeface="微软雅黑" pitchFamily="34" charset="-122"/>
              <a:ea typeface="微软雅黑" pitchFamily="34" charset="-122"/>
            </a:endParaRPr>
          </a:p>
        </p:txBody>
      </p:sp>
      <p:sp>
        <p:nvSpPr>
          <p:cNvPr id="8197" name="圆角矩形 7"/>
          <p:cNvSpPr>
            <a:spLocks noChangeArrowheads="1"/>
          </p:cNvSpPr>
          <p:nvPr/>
        </p:nvSpPr>
        <p:spPr bwMode="auto">
          <a:xfrm>
            <a:off x="1322388" y="4398963"/>
            <a:ext cx="6299200" cy="647700"/>
          </a:xfrm>
          <a:prstGeom prst="roundRect">
            <a:avLst>
              <a:gd name="adj" fmla="val 16667"/>
            </a:avLst>
          </a:prstGeom>
          <a:solidFill>
            <a:srgbClr val="F2F2F2"/>
          </a:solidFill>
          <a:ln w="9525">
            <a:noFill/>
            <a:round/>
            <a:headEnd/>
            <a:tailEnd/>
          </a:ln>
          <a:effectLst>
            <a:outerShdw dist="38100" dir="2700000" algn="ctr" rotWithShape="0">
              <a:srgbClr val="000000">
                <a:alpha val="78999"/>
              </a:srgbClr>
            </a:outerShdw>
          </a:effectLst>
        </p:spPr>
        <p:txBody>
          <a:bodyPr>
            <a:spAutoFit/>
          </a:bodyPr>
          <a:lstStyle/>
          <a:p>
            <a:pPr marL="6350" algn="ctr">
              <a:defRPr/>
            </a:pPr>
            <a:r>
              <a:rPr lang="zh-CN" altLang="en-US" sz="3200" dirty="0">
                <a:solidFill>
                  <a:srgbClr val="C00000"/>
                </a:solidFill>
                <a:effectLst>
                  <a:outerShdw blurRad="38100" dist="38100" dir="2700000" algn="tl">
                    <a:srgbClr val="C0C0C0"/>
                  </a:outerShdw>
                </a:effectLst>
                <a:latin typeface="微软雅黑" pitchFamily="34" charset="-122"/>
                <a:ea typeface="微软雅黑" pitchFamily="34" charset="-122"/>
              </a:rPr>
              <a:t>三 </a:t>
            </a:r>
            <a:r>
              <a:rPr lang="zh-CN" altLang="en-US" sz="3200" dirty="0">
                <a:solidFill>
                  <a:srgbClr val="002060"/>
                </a:solidFill>
                <a:latin typeface="微软雅黑" pitchFamily="34" charset="-122"/>
                <a:ea typeface="微软雅黑" pitchFamily="34" charset="-122"/>
              </a:rPr>
              <a:t>  应用型</a:t>
            </a:r>
            <a:r>
              <a:rPr lang="zh-CN" altLang="en-US" sz="3200" dirty="0">
                <a:solidFill>
                  <a:srgbClr val="002060"/>
                </a:solidFill>
                <a:latin typeface="微软雅黑" pitchFamily="34" charset="-122"/>
                <a:ea typeface="微软雅黑" pitchFamily="34" charset="-122"/>
              </a:rPr>
              <a:t>本科高校的教学改革</a:t>
            </a:r>
            <a:endParaRPr lang="zh-CN" altLang="en-US" sz="3200" dirty="0">
              <a:solidFill>
                <a:srgbClr val="002060"/>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642938" y="1608138"/>
            <a:ext cx="8001000" cy="45243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50000"/>
              </a:spcBef>
              <a:defRPr/>
            </a:pPr>
            <a:r>
              <a:rPr lang="zh-CN" altLang="en-US" sz="2400" dirty="0">
                <a:solidFill>
                  <a:srgbClr val="800000"/>
                </a:solidFill>
                <a:latin typeface="微软雅黑" pitchFamily="34" charset="-122"/>
                <a:ea typeface="微软雅黑" pitchFamily="34" charset="-122"/>
              </a:rPr>
              <a:t>人才</a:t>
            </a:r>
            <a:r>
              <a:rPr lang="zh-CN" altLang="en-US" sz="2400" dirty="0">
                <a:solidFill>
                  <a:srgbClr val="800000"/>
                </a:solidFill>
                <a:latin typeface="微软雅黑" pitchFamily="34" charset="-122"/>
                <a:ea typeface="微软雅黑" pitchFamily="34" charset="-122"/>
              </a:rPr>
              <a:t>培养的总体设计</a:t>
            </a:r>
            <a:endParaRPr lang="en-US" altLang="zh-CN" sz="2400" dirty="0">
              <a:solidFill>
                <a:srgbClr val="800000"/>
              </a:solidFill>
              <a:latin typeface="微软雅黑" pitchFamily="34" charset="-122"/>
              <a:ea typeface="微软雅黑" pitchFamily="34" charset="-122"/>
            </a:endParaRPr>
          </a:p>
          <a:p>
            <a:pPr>
              <a:spcBef>
                <a:spcPct val="50000"/>
              </a:spcBef>
              <a:defRPr/>
            </a:pPr>
            <a:r>
              <a:rPr lang="zh-CN" altLang="en-US" dirty="0">
                <a:solidFill>
                  <a:srgbClr val="800000"/>
                </a:solidFill>
                <a:latin typeface="微软雅黑" pitchFamily="34" charset="-122"/>
                <a:ea typeface="微软雅黑" pitchFamily="34" charset="-122"/>
              </a:rPr>
              <a:t>理念：五</a:t>
            </a:r>
            <a:r>
              <a:rPr lang="zh-CN" altLang="en-US" dirty="0">
                <a:solidFill>
                  <a:srgbClr val="800000"/>
                </a:solidFill>
                <a:latin typeface="微软雅黑" pitchFamily="34" charset="-122"/>
                <a:ea typeface="微软雅黑" pitchFamily="34" charset="-122"/>
              </a:rPr>
              <a:t>个</a:t>
            </a:r>
            <a:r>
              <a:rPr lang="zh-CN" altLang="en-US" dirty="0">
                <a:solidFill>
                  <a:srgbClr val="800000"/>
                </a:solidFill>
                <a:latin typeface="微软雅黑" pitchFamily="34" charset="-122"/>
                <a:ea typeface="微软雅黑" pitchFamily="34" charset="-122"/>
              </a:rPr>
              <a:t>注重</a:t>
            </a:r>
            <a:r>
              <a:rPr lang="zh-CN" altLang="en-US" b="0" dirty="0">
                <a:solidFill>
                  <a:schemeClr val="tx2"/>
                </a:solidFill>
                <a:latin typeface="微软雅黑" pitchFamily="34" charset="-122"/>
                <a:ea typeface="微软雅黑" pitchFamily="34" charset="-122"/>
              </a:rPr>
              <a:t> </a:t>
            </a:r>
            <a:r>
              <a:rPr lang="zh-CN" altLang="en-US" b="0" dirty="0">
                <a:solidFill>
                  <a:schemeClr val="tx2"/>
                </a:solidFill>
                <a:latin typeface="微软雅黑" pitchFamily="34" charset="-122"/>
                <a:ea typeface="微软雅黑" pitchFamily="34" charset="-122"/>
              </a:rPr>
              <a:t>   </a:t>
            </a:r>
            <a:r>
              <a:rPr lang="zh-CN" altLang="en-US" dirty="0">
                <a:solidFill>
                  <a:schemeClr val="tx2"/>
                </a:solidFill>
                <a:latin typeface="楷体" pitchFamily="49" charset="-122"/>
                <a:ea typeface="楷体" pitchFamily="49" charset="-122"/>
              </a:rPr>
              <a:t>专业</a:t>
            </a:r>
            <a:r>
              <a:rPr lang="zh-CN" altLang="en-US" dirty="0">
                <a:solidFill>
                  <a:schemeClr val="tx2"/>
                </a:solidFill>
                <a:latin typeface="楷体" pitchFamily="49" charset="-122"/>
                <a:ea typeface="楷体" pitchFamily="49" charset="-122"/>
              </a:rPr>
              <a:t>核心能力、专业实践能力、</a:t>
            </a:r>
            <a:r>
              <a:rPr lang="zh-CN" altLang="en-US" dirty="0">
                <a:solidFill>
                  <a:schemeClr val="tx2"/>
                </a:solidFill>
                <a:latin typeface="楷体" pitchFamily="49" charset="-122"/>
                <a:ea typeface="楷体" pitchFamily="49" charset="-122"/>
              </a:rPr>
              <a:t>创新创业</a:t>
            </a:r>
            <a:endParaRPr lang="en-US" altLang="zh-CN" dirty="0">
              <a:solidFill>
                <a:schemeClr val="tx2"/>
              </a:solidFill>
              <a:latin typeface="楷体" pitchFamily="49" charset="-122"/>
              <a:ea typeface="楷体" pitchFamily="49" charset="-122"/>
            </a:endParaRPr>
          </a:p>
          <a:p>
            <a:pPr>
              <a:spcBef>
                <a:spcPct val="50000"/>
              </a:spcBef>
              <a:defRPr/>
            </a:pPr>
            <a:r>
              <a:rPr lang="en-US" altLang="zh-CN" dirty="0">
                <a:solidFill>
                  <a:schemeClr val="tx2"/>
                </a:solidFill>
                <a:latin typeface="楷体" pitchFamily="49" charset="-122"/>
                <a:ea typeface="楷体" pitchFamily="49" charset="-122"/>
              </a:rPr>
              <a:t>                </a:t>
            </a: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能力</a:t>
            </a:r>
            <a:r>
              <a:rPr lang="zh-CN" altLang="en-US" dirty="0">
                <a:solidFill>
                  <a:schemeClr val="tx2"/>
                </a:solidFill>
                <a:latin typeface="楷体" pitchFamily="49" charset="-122"/>
                <a:ea typeface="楷体" pitchFamily="49" charset="-122"/>
              </a:rPr>
              <a:t>，个性化培养、社会责任感。</a:t>
            </a:r>
            <a:endParaRPr lang="en-US" altLang="zh-CN" dirty="0">
              <a:solidFill>
                <a:schemeClr val="tx2"/>
              </a:solidFill>
              <a:latin typeface="楷体" pitchFamily="49" charset="-122"/>
              <a:ea typeface="楷体" pitchFamily="49" charset="-122"/>
            </a:endParaRPr>
          </a:p>
          <a:p>
            <a:pPr>
              <a:spcBef>
                <a:spcPct val="50000"/>
              </a:spcBef>
              <a:defRPr/>
            </a:pPr>
            <a:r>
              <a:rPr lang="zh-CN" altLang="en-US" dirty="0">
                <a:solidFill>
                  <a:srgbClr val="800000"/>
                </a:solidFill>
                <a:latin typeface="微软雅黑" pitchFamily="34" charset="-122"/>
                <a:ea typeface="微软雅黑" pitchFamily="34" charset="-122"/>
              </a:rPr>
              <a:t>措施：六化改革</a:t>
            </a:r>
            <a:r>
              <a:rPr lang="zh-CN" altLang="en-US" b="0" dirty="0">
                <a:solidFill>
                  <a:schemeClr val="tx2"/>
                </a:solidFill>
                <a:latin typeface="微软雅黑" pitchFamily="34" charset="-122"/>
                <a:ea typeface="微软雅黑" pitchFamily="34" charset="-122"/>
              </a:rPr>
              <a:t> </a:t>
            </a:r>
            <a:r>
              <a:rPr lang="zh-CN" altLang="en-US" b="0" dirty="0">
                <a:solidFill>
                  <a:schemeClr val="tx2"/>
                </a:solidFill>
                <a:latin typeface="微软雅黑" pitchFamily="34" charset="-122"/>
                <a:ea typeface="微软雅黑" pitchFamily="34" charset="-122"/>
              </a:rPr>
              <a:t>  </a:t>
            </a:r>
            <a:r>
              <a:rPr lang="zh-CN" altLang="en-US" dirty="0">
                <a:solidFill>
                  <a:schemeClr val="tx2"/>
                </a:solidFill>
                <a:latin typeface="楷体" pitchFamily="49" charset="-122"/>
                <a:ea typeface="楷体" pitchFamily="49" charset="-122"/>
              </a:rPr>
              <a:t>专业</a:t>
            </a:r>
            <a:r>
              <a:rPr lang="zh-CN" altLang="en-US" dirty="0">
                <a:solidFill>
                  <a:schemeClr val="tx2"/>
                </a:solidFill>
                <a:latin typeface="楷体" pitchFamily="49" charset="-122"/>
                <a:ea typeface="楷体" pitchFamily="49" charset="-122"/>
              </a:rPr>
              <a:t>科学一体化；课程体系模块化；</a:t>
            </a:r>
            <a:endParaRPr lang="en-US" altLang="zh-CN" dirty="0">
              <a:solidFill>
                <a:schemeClr val="tx2"/>
              </a:solidFill>
              <a:latin typeface="楷体" pitchFamily="49" charset="-122"/>
              <a:ea typeface="楷体" pitchFamily="49" charset="-122"/>
            </a:endParaRPr>
          </a:p>
          <a:p>
            <a:pPr>
              <a:spcBef>
                <a:spcPct val="50000"/>
              </a:spcBef>
              <a:defRPr/>
            </a:pP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项目</a:t>
            </a:r>
            <a:r>
              <a:rPr lang="zh-CN" altLang="en-US" dirty="0">
                <a:solidFill>
                  <a:schemeClr val="tx2"/>
                </a:solidFill>
                <a:latin typeface="楷体" pitchFamily="49" charset="-122"/>
                <a:ea typeface="楷体" pitchFamily="49" charset="-122"/>
              </a:rPr>
              <a:t>教学系列化；学科竞赛普及化；</a:t>
            </a:r>
            <a:endParaRPr lang="en-US" altLang="zh-CN" dirty="0">
              <a:solidFill>
                <a:schemeClr val="tx2"/>
              </a:solidFill>
              <a:latin typeface="楷体" pitchFamily="49" charset="-122"/>
              <a:ea typeface="楷体" pitchFamily="49" charset="-122"/>
            </a:endParaRPr>
          </a:p>
          <a:p>
            <a:pPr>
              <a:spcBef>
                <a:spcPct val="50000"/>
              </a:spcBef>
              <a:defRPr/>
            </a:pP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学习</a:t>
            </a:r>
            <a:r>
              <a:rPr lang="zh-CN" altLang="en-US" dirty="0">
                <a:solidFill>
                  <a:schemeClr val="tx2"/>
                </a:solidFill>
                <a:latin typeface="楷体" pitchFamily="49" charset="-122"/>
                <a:ea typeface="楷体" pitchFamily="49" charset="-122"/>
              </a:rPr>
              <a:t>评价多样化；</a:t>
            </a:r>
            <a:r>
              <a:rPr lang="zh-CN" altLang="en-US" dirty="0">
                <a:solidFill>
                  <a:schemeClr val="tx2"/>
                </a:solidFill>
                <a:latin typeface="楷体" pitchFamily="49" charset="-122"/>
                <a:ea typeface="楷体" pitchFamily="49" charset="-122"/>
              </a:rPr>
              <a:t>师资队伍多元化；</a:t>
            </a:r>
            <a:r>
              <a:rPr lang="en-US" altLang="zh-CN" dirty="0">
                <a:solidFill>
                  <a:schemeClr val="tx2"/>
                </a:solidFill>
                <a:latin typeface="楷体" pitchFamily="49" charset="-122"/>
                <a:ea typeface="楷体" pitchFamily="49" charset="-122"/>
              </a:rPr>
              <a:t>                           </a:t>
            </a:r>
            <a:endParaRPr lang="en-US" altLang="zh-CN" dirty="0">
              <a:solidFill>
                <a:schemeClr val="tx2"/>
              </a:solidFill>
              <a:latin typeface="楷体" pitchFamily="49" charset="-122"/>
              <a:ea typeface="楷体" pitchFamily="49" charset="-122"/>
            </a:endParaRPr>
          </a:p>
          <a:p>
            <a:pPr>
              <a:spcBef>
                <a:spcPct val="50000"/>
              </a:spcBef>
              <a:defRPr/>
            </a:pPr>
            <a:r>
              <a:rPr lang="zh-CN" altLang="en-US" dirty="0">
                <a:solidFill>
                  <a:srgbClr val="800000"/>
                </a:solidFill>
                <a:latin typeface="微软雅黑" pitchFamily="34" charset="-122"/>
                <a:ea typeface="微软雅黑" pitchFamily="34" charset="-122"/>
              </a:rPr>
              <a:t>目标：三</a:t>
            </a:r>
            <a:r>
              <a:rPr lang="zh-CN" altLang="en-US" dirty="0">
                <a:solidFill>
                  <a:srgbClr val="800000"/>
                </a:solidFill>
                <a:latin typeface="微软雅黑" pitchFamily="34" charset="-122"/>
                <a:ea typeface="微软雅黑" pitchFamily="34" charset="-122"/>
              </a:rPr>
              <a:t>个</a:t>
            </a:r>
            <a:r>
              <a:rPr lang="zh-CN" altLang="en-US" dirty="0">
                <a:solidFill>
                  <a:srgbClr val="800000"/>
                </a:solidFill>
                <a:latin typeface="微软雅黑" pitchFamily="34" charset="-122"/>
                <a:ea typeface="微软雅黑" pitchFamily="34" charset="-122"/>
              </a:rPr>
              <a:t>对接</a:t>
            </a:r>
            <a:r>
              <a:rPr lang="zh-CN" altLang="en-US" b="0" dirty="0">
                <a:solidFill>
                  <a:schemeClr val="tx2"/>
                </a:solidFill>
                <a:latin typeface="微软雅黑" pitchFamily="34" charset="-122"/>
                <a:ea typeface="微软雅黑" pitchFamily="34" charset="-122"/>
              </a:rPr>
              <a:t> </a:t>
            </a:r>
            <a:r>
              <a:rPr lang="zh-CN" altLang="en-US" b="0" dirty="0">
                <a:solidFill>
                  <a:schemeClr val="tx2"/>
                </a:solidFill>
                <a:latin typeface="微软雅黑" pitchFamily="34" charset="-122"/>
                <a:ea typeface="微软雅黑" pitchFamily="34" charset="-122"/>
              </a:rPr>
              <a:t>   </a:t>
            </a:r>
            <a:r>
              <a:rPr lang="zh-CN" altLang="en-US" dirty="0">
                <a:solidFill>
                  <a:schemeClr val="tx2"/>
                </a:solidFill>
                <a:latin typeface="楷体" pitchFamily="49" charset="-122"/>
                <a:ea typeface="楷体" pitchFamily="49" charset="-122"/>
              </a:rPr>
              <a:t>专业</a:t>
            </a:r>
            <a:r>
              <a:rPr lang="zh-CN" altLang="en-US" dirty="0">
                <a:solidFill>
                  <a:schemeClr val="tx2"/>
                </a:solidFill>
                <a:latin typeface="楷体" pitchFamily="49" charset="-122"/>
                <a:ea typeface="楷体" pitchFamily="49" charset="-122"/>
              </a:rPr>
              <a:t>发展与社会需求对接</a:t>
            </a:r>
            <a:r>
              <a:rPr lang="zh-CN" altLang="en-US" dirty="0">
                <a:solidFill>
                  <a:schemeClr val="tx2"/>
                </a:solidFill>
                <a:latin typeface="楷体" pitchFamily="49" charset="-122"/>
                <a:ea typeface="楷体" pitchFamily="49" charset="-122"/>
              </a:rPr>
              <a:t>；</a:t>
            </a:r>
            <a:endParaRPr lang="en-US" altLang="zh-CN" dirty="0">
              <a:solidFill>
                <a:schemeClr val="tx2"/>
              </a:solidFill>
              <a:latin typeface="楷体" pitchFamily="49" charset="-122"/>
              <a:ea typeface="楷体" pitchFamily="49" charset="-122"/>
            </a:endParaRPr>
          </a:p>
          <a:p>
            <a:pPr>
              <a:spcBef>
                <a:spcPct val="50000"/>
              </a:spcBef>
              <a:defRPr/>
            </a:pP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课程</a:t>
            </a:r>
            <a:r>
              <a:rPr lang="zh-CN" altLang="en-US" dirty="0">
                <a:solidFill>
                  <a:schemeClr val="tx2"/>
                </a:solidFill>
                <a:latin typeface="楷体" pitchFamily="49" charset="-122"/>
                <a:ea typeface="楷体" pitchFamily="49" charset="-122"/>
              </a:rPr>
              <a:t>体系与</a:t>
            </a:r>
            <a:r>
              <a:rPr lang="zh-CN" altLang="en-US" dirty="0">
                <a:solidFill>
                  <a:schemeClr val="tx2"/>
                </a:solidFill>
                <a:latin typeface="楷体" pitchFamily="49" charset="-122"/>
                <a:ea typeface="楷体" pitchFamily="49" charset="-122"/>
              </a:rPr>
              <a:t>从业</a:t>
            </a:r>
            <a:r>
              <a:rPr lang="zh-CN" altLang="en-US" dirty="0">
                <a:solidFill>
                  <a:schemeClr val="tx2"/>
                </a:solidFill>
                <a:latin typeface="楷体" pitchFamily="49" charset="-122"/>
                <a:ea typeface="楷体" pitchFamily="49" charset="-122"/>
              </a:rPr>
              <a:t>要求对接</a:t>
            </a:r>
            <a:r>
              <a:rPr lang="zh-CN" altLang="en-US" dirty="0">
                <a:solidFill>
                  <a:schemeClr val="tx2"/>
                </a:solidFill>
                <a:latin typeface="楷体" pitchFamily="49" charset="-122"/>
                <a:ea typeface="楷体" pitchFamily="49" charset="-122"/>
              </a:rPr>
              <a:t>；</a:t>
            </a:r>
            <a:endParaRPr lang="en-US" altLang="zh-CN" dirty="0">
              <a:solidFill>
                <a:schemeClr val="tx2"/>
              </a:solidFill>
              <a:latin typeface="楷体" pitchFamily="49" charset="-122"/>
              <a:ea typeface="楷体" pitchFamily="49" charset="-122"/>
            </a:endParaRPr>
          </a:p>
          <a:p>
            <a:pPr>
              <a:spcBef>
                <a:spcPct val="50000"/>
              </a:spcBef>
              <a:defRPr/>
            </a:pP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培养</a:t>
            </a:r>
            <a:r>
              <a:rPr lang="zh-CN" altLang="en-US" dirty="0">
                <a:solidFill>
                  <a:schemeClr val="tx2"/>
                </a:solidFill>
                <a:latin typeface="楷体" pitchFamily="49" charset="-122"/>
                <a:ea typeface="楷体" pitchFamily="49" charset="-122"/>
              </a:rPr>
              <a:t>标准与专业认证对接。</a:t>
            </a:r>
          </a:p>
        </p:txBody>
      </p:sp>
      <p:sp>
        <p:nvSpPr>
          <p:cNvPr id="95234"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642938" y="1608138"/>
            <a:ext cx="8001000" cy="56324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200000"/>
              </a:lnSpc>
              <a:spcBef>
                <a:spcPct val="50000"/>
              </a:spcBef>
              <a:defRPr/>
            </a:pPr>
            <a:r>
              <a:rPr lang="zh-CN" altLang="en-US" sz="2400" dirty="0">
                <a:solidFill>
                  <a:srgbClr val="800000"/>
                </a:solidFill>
                <a:latin typeface="+mj-ea"/>
                <a:ea typeface="+mj-ea"/>
              </a:rPr>
              <a:t>教学</a:t>
            </a:r>
            <a:r>
              <a:rPr lang="zh-CN" altLang="en-US" sz="2400" dirty="0">
                <a:solidFill>
                  <a:srgbClr val="800000"/>
                </a:solidFill>
                <a:latin typeface="+mj-ea"/>
                <a:ea typeface="+mj-ea"/>
              </a:rPr>
              <a:t>改革的基本思路</a:t>
            </a:r>
            <a:endParaRPr lang="en-US" altLang="zh-CN" sz="2400" dirty="0">
              <a:solidFill>
                <a:srgbClr val="800000"/>
              </a:solidFill>
              <a:latin typeface="+mj-ea"/>
              <a:ea typeface="+mj-ea"/>
            </a:endParaRPr>
          </a:p>
          <a:p>
            <a:pPr algn="ctr">
              <a:lnSpc>
                <a:spcPct val="150000"/>
              </a:lnSpc>
              <a:spcBef>
                <a:spcPct val="50000"/>
              </a:spcBef>
              <a:defRPr/>
            </a:pPr>
            <a:r>
              <a:rPr lang="zh-CN" altLang="en-US" b="0"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形成贴近实际、校企共建的培养环境；</a:t>
            </a:r>
            <a:endParaRPr lang="en-US" altLang="zh-CN" dirty="0">
              <a:solidFill>
                <a:schemeClr val="tx2"/>
              </a:solidFill>
              <a:latin typeface="楷体" pitchFamily="49" charset="-122"/>
              <a:ea typeface="楷体" pitchFamily="49" charset="-122"/>
            </a:endParaRPr>
          </a:p>
          <a:p>
            <a:pPr algn="ctr">
              <a:lnSpc>
                <a:spcPct val="150000"/>
              </a:lnSpc>
              <a:spcBef>
                <a:spcPct val="50000"/>
              </a:spcBef>
              <a:defRPr/>
            </a:pPr>
            <a:r>
              <a:rPr lang="zh-CN" altLang="en-US"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构建目标明确、强调应用的课程体系；</a:t>
            </a:r>
            <a:endParaRPr lang="en-US" altLang="zh-CN" dirty="0">
              <a:solidFill>
                <a:schemeClr val="tx2"/>
              </a:solidFill>
              <a:latin typeface="楷体" pitchFamily="49" charset="-122"/>
              <a:ea typeface="楷体" pitchFamily="49" charset="-122"/>
            </a:endParaRPr>
          </a:p>
          <a:p>
            <a:pPr algn="ctr">
              <a:lnSpc>
                <a:spcPct val="150000"/>
              </a:lnSpc>
              <a:spcBef>
                <a:spcPct val="50000"/>
              </a:spcBef>
              <a:defRPr/>
            </a:pP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实施学校主导，多方合作的</a:t>
            </a:r>
            <a:r>
              <a:rPr lang="zh-CN" altLang="en-US" dirty="0">
                <a:solidFill>
                  <a:schemeClr val="tx2"/>
                </a:solidFill>
                <a:latin typeface="楷体" pitchFamily="49" charset="-122"/>
                <a:ea typeface="楷体" pitchFamily="49" charset="-122"/>
              </a:rPr>
              <a:t>培养路径；</a:t>
            </a:r>
            <a:endParaRPr lang="en-US" altLang="zh-CN" dirty="0">
              <a:solidFill>
                <a:schemeClr val="tx2"/>
              </a:solidFill>
              <a:latin typeface="楷体" pitchFamily="49" charset="-122"/>
              <a:ea typeface="楷体" pitchFamily="49" charset="-122"/>
            </a:endParaRPr>
          </a:p>
          <a:p>
            <a:pPr algn="ctr">
              <a:lnSpc>
                <a:spcPct val="150000"/>
              </a:lnSpc>
              <a:spcBef>
                <a:spcPct val="50000"/>
              </a:spcBef>
              <a:defRPr/>
            </a:pP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注重项目载体，做学结合的教学方法；</a:t>
            </a:r>
            <a:endParaRPr lang="en-US" altLang="zh-CN" dirty="0">
              <a:solidFill>
                <a:schemeClr val="tx2"/>
              </a:solidFill>
              <a:latin typeface="楷体" pitchFamily="49" charset="-122"/>
              <a:ea typeface="楷体" pitchFamily="49" charset="-122"/>
            </a:endParaRPr>
          </a:p>
          <a:p>
            <a:pPr algn="ctr">
              <a:lnSpc>
                <a:spcPct val="150000"/>
              </a:lnSpc>
              <a:spcBef>
                <a:spcPct val="50000"/>
              </a:spcBef>
              <a:defRPr/>
            </a:pPr>
            <a:r>
              <a:rPr lang="en-US" altLang="zh-CN" dirty="0">
                <a:solidFill>
                  <a:schemeClr val="tx2"/>
                </a:solidFill>
                <a:latin typeface="楷体" pitchFamily="49" charset="-122"/>
                <a:ea typeface="楷体" pitchFamily="49" charset="-122"/>
              </a:rPr>
              <a:t>     </a:t>
            </a:r>
            <a:r>
              <a:rPr lang="zh-CN" altLang="en-US" dirty="0">
                <a:solidFill>
                  <a:schemeClr val="tx2"/>
                </a:solidFill>
                <a:latin typeface="楷体" pitchFamily="49" charset="-122"/>
                <a:ea typeface="楷体" pitchFamily="49" charset="-122"/>
              </a:rPr>
              <a:t>形成能力导向，多元参与的评价机制。</a:t>
            </a:r>
          </a:p>
          <a:p>
            <a:pPr algn="ctr">
              <a:spcBef>
                <a:spcPct val="50000"/>
              </a:spcBef>
              <a:defRPr/>
            </a:pPr>
            <a:endParaRPr lang="en-US" altLang="zh-CN" sz="2800" b="0" dirty="0">
              <a:solidFill>
                <a:srgbClr val="800000"/>
              </a:solidFill>
              <a:latin typeface="+mj-ea"/>
              <a:ea typeface="+mj-ea"/>
            </a:endParaRPr>
          </a:p>
          <a:p>
            <a:pPr algn="ctr">
              <a:spcBef>
                <a:spcPct val="50000"/>
              </a:spcBef>
              <a:defRPr/>
            </a:pPr>
            <a:endParaRPr lang="en-US" altLang="zh-CN" sz="2800" b="0" dirty="0">
              <a:solidFill>
                <a:srgbClr val="800000"/>
              </a:solidFill>
              <a:latin typeface="+mj-ea"/>
              <a:ea typeface="+mj-ea"/>
            </a:endParaRPr>
          </a:p>
        </p:txBody>
      </p:sp>
      <p:sp>
        <p:nvSpPr>
          <p:cNvPr id="96258"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1439863" y="1608138"/>
            <a:ext cx="5616575" cy="51911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zh-CN" altLang="en-US" sz="2800" dirty="0">
                <a:solidFill>
                  <a:schemeClr val="tx2"/>
                </a:solidFill>
                <a:latin typeface="+mj-ea"/>
                <a:ea typeface="+mj-ea"/>
              </a:rPr>
              <a:t>                      </a:t>
            </a:r>
            <a:r>
              <a:rPr lang="zh-CN" altLang="en-US" sz="2600" dirty="0">
                <a:solidFill>
                  <a:srgbClr val="800000"/>
                </a:solidFill>
                <a:latin typeface="+mj-ea"/>
                <a:ea typeface="+mj-ea"/>
              </a:rPr>
              <a:t>专业建设</a:t>
            </a:r>
          </a:p>
        </p:txBody>
      </p:sp>
      <p:sp>
        <p:nvSpPr>
          <p:cNvPr id="34819" name="Rectangle 3"/>
          <p:cNvSpPr>
            <a:spLocks noChangeArrowheads="1"/>
          </p:cNvSpPr>
          <p:nvPr/>
        </p:nvSpPr>
        <p:spPr bwMode="auto">
          <a:xfrm>
            <a:off x="882650" y="2205038"/>
            <a:ext cx="8610600" cy="4795837"/>
          </a:xfrm>
          <a:prstGeom prst="rect">
            <a:avLst/>
          </a:prstGeom>
          <a:noFill/>
          <a:ln w="9525">
            <a:noFill/>
            <a:miter lim="800000"/>
            <a:headEnd/>
            <a:tailEnd/>
          </a:ln>
        </p:spPr>
        <p:txBody>
          <a:bodyPr lIns="0" tIns="0" rIns="0" bIns="0">
            <a:spAutoFit/>
          </a:bodyPr>
          <a:lstStyle/>
          <a:p>
            <a:pPr marL="812800" indent="-812800" defTabSz="449263">
              <a:lnSpc>
                <a:spcPct val="150000"/>
              </a:lnSpc>
              <a:defRPr/>
            </a:pPr>
            <a:r>
              <a:rPr lang="zh-CN" altLang="zh-CN" sz="2400" dirty="0">
                <a:solidFill>
                  <a:srgbClr val="800000"/>
                </a:solidFill>
                <a:latin typeface="+mj-ea"/>
                <a:ea typeface="+mj-ea"/>
              </a:rPr>
              <a:t>    </a:t>
            </a:r>
            <a:r>
              <a:rPr lang="en-US" altLang="zh-CN" sz="2400" dirty="0">
                <a:solidFill>
                  <a:srgbClr val="800000"/>
                </a:solidFill>
                <a:latin typeface="+mj-ea"/>
                <a:ea typeface="+mj-ea"/>
              </a:rPr>
              <a:t>   </a:t>
            </a:r>
            <a:r>
              <a:rPr lang="zh-CN" altLang="en-US" dirty="0">
                <a:solidFill>
                  <a:srgbClr val="800000"/>
                </a:solidFill>
                <a:latin typeface="+mj-ea"/>
                <a:ea typeface="+mj-ea"/>
              </a:rPr>
              <a:t>基本理念</a:t>
            </a:r>
            <a:r>
              <a:rPr lang="zh-CN" altLang="en-US" dirty="0">
                <a:solidFill>
                  <a:schemeClr val="tx2"/>
                </a:solidFill>
                <a:latin typeface="+mj-ea"/>
                <a:ea typeface="+mj-ea"/>
              </a:rPr>
              <a:t>：服务地方，强优育新，彰显</a:t>
            </a:r>
            <a:r>
              <a:rPr lang="zh-CN" altLang="en-US" dirty="0">
                <a:solidFill>
                  <a:srgbClr val="800000"/>
                </a:solidFill>
                <a:latin typeface="+mj-ea"/>
                <a:ea typeface="+mj-ea"/>
              </a:rPr>
              <a:t>三特</a:t>
            </a:r>
            <a:r>
              <a:rPr lang="zh-CN" altLang="en-US" dirty="0">
                <a:solidFill>
                  <a:schemeClr val="tx2"/>
                </a:solidFill>
                <a:latin typeface="+mj-ea"/>
                <a:ea typeface="+mj-ea"/>
              </a:rPr>
              <a:t>。 </a:t>
            </a:r>
          </a:p>
          <a:p>
            <a:pPr marL="812800" indent="-812800" defTabSz="449263">
              <a:lnSpc>
                <a:spcPct val="150000"/>
              </a:lnSpc>
              <a:spcBef>
                <a:spcPct val="50000"/>
              </a:spcBef>
              <a:defRPr/>
            </a:pPr>
            <a:r>
              <a:rPr lang="zh-CN" altLang="en-US" dirty="0">
                <a:solidFill>
                  <a:schemeClr val="tx2"/>
                </a:solidFill>
                <a:latin typeface="+mj-ea"/>
                <a:ea typeface="+mj-ea"/>
              </a:rPr>
              <a:t>       </a:t>
            </a:r>
            <a:r>
              <a:rPr lang="zh-CN" altLang="en-US" dirty="0">
                <a:solidFill>
                  <a:srgbClr val="800000"/>
                </a:solidFill>
                <a:latin typeface="+mj-ea"/>
                <a:ea typeface="+mj-ea"/>
              </a:rPr>
              <a:t>主要措施</a:t>
            </a:r>
            <a:r>
              <a:rPr lang="zh-CN" altLang="en-US" dirty="0">
                <a:solidFill>
                  <a:schemeClr val="tx2"/>
                </a:solidFill>
                <a:latin typeface="+mj-ea"/>
                <a:ea typeface="+mj-ea"/>
              </a:rPr>
              <a:t>：集中资源条件，做强优势专业；</a:t>
            </a:r>
          </a:p>
          <a:p>
            <a:pPr marL="812800" indent="-812800" defTabSz="449263">
              <a:lnSpc>
                <a:spcPct val="150000"/>
              </a:lnSpc>
              <a:defRPr/>
            </a:pPr>
            <a:r>
              <a:rPr lang="zh-CN" altLang="en-US" dirty="0">
                <a:solidFill>
                  <a:schemeClr val="tx2"/>
                </a:solidFill>
                <a:latin typeface="+mj-ea"/>
                <a:ea typeface="+mj-ea"/>
              </a:rPr>
              <a:t>                        跟踪行业发展，改造传统专业；</a:t>
            </a:r>
          </a:p>
          <a:p>
            <a:pPr marL="812800" indent="-812800" defTabSz="449263">
              <a:lnSpc>
                <a:spcPct val="150000"/>
              </a:lnSpc>
              <a:defRPr/>
            </a:pPr>
            <a:r>
              <a:rPr lang="zh-CN" altLang="en-US" dirty="0">
                <a:solidFill>
                  <a:schemeClr val="tx2"/>
                </a:solidFill>
                <a:latin typeface="+mj-ea"/>
                <a:ea typeface="+mj-ea"/>
              </a:rPr>
              <a:t>                        瞄准紧缺急需，培育新兴专业；</a:t>
            </a:r>
          </a:p>
          <a:p>
            <a:pPr marL="812800" indent="-812800" defTabSz="449263">
              <a:lnSpc>
                <a:spcPct val="150000"/>
              </a:lnSpc>
              <a:defRPr/>
            </a:pPr>
            <a:r>
              <a:rPr lang="zh-CN" altLang="en-US" dirty="0">
                <a:solidFill>
                  <a:schemeClr val="tx2"/>
                </a:solidFill>
                <a:latin typeface="+mj-ea"/>
                <a:ea typeface="+mj-ea"/>
              </a:rPr>
              <a:t>       </a:t>
            </a:r>
            <a:r>
              <a:rPr lang="zh-CN" altLang="en-US" dirty="0">
                <a:solidFill>
                  <a:srgbClr val="800000"/>
                </a:solidFill>
                <a:latin typeface="+mj-ea"/>
                <a:ea typeface="+mj-ea"/>
              </a:rPr>
              <a:t>发展目标</a:t>
            </a:r>
            <a:r>
              <a:rPr lang="zh-CN" altLang="en-US" dirty="0">
                <a:solidFill>
                  <a:schemeClr val="tx2"/>
                </a:solidFill>
                <a:latin typeface="+mj-ea"/>
                <a:ea typeface="+mj-ea"/>
              </a:rPr>
              <a:t>：优势专业形成品牌</a:t>
            </a:r>
          </a:p>
          <a:p>
            <a:pPr marL="812800" indent="-812800" defTabSz="449263">
              <a:lnSpc>
                <a:spcPct val="150000"/>
              </a:lnSpc>
              <a:defRPr/>
            </a:pPr>
            <a:r>
              <a:rPr lang="zh-CN" altLang="en-US" dirty="0">
                <a:solidFill>
                  <a:schemeClr val="tx2"/>
                </a:solidFill>
                <a:latin typeface="+mj-ea"/>
                <a:ea typeface="+mj-ea"/>
              </a:rPr>
              <a:t>                        传统专业彰显特色</a:t>
            </a:r>
          </a:p>
          <a:p>
            <a:pPr marL="812800" indent="-812800" defTabSz="449263">
              <a:lnSpc>
                <a:spcPct val="150000"/>
              </a:lnSpc>
              <a:defRPr/>
            </a:pPr>
            <a:r>
              <a:rPr lang="zh-CN" altLang="en-US" dirty="0">
                <a:solidFill>
                  <a:schemeClr val="tx2"/>
                </a:solidFill>
                <a:latin typeface="+mj-ea"/>
                <a:ea typeface="+mj-ea"/>
              </a:rPr>
              <a:t>                        新办专业体现潜力</a:t>
            </a:r>
          </a:p>
          <a:p>
            <a:pPr marL="812800" indent="-812800" defTabSz="449263">
              <a:lnSpc>
                <a:spcPct val="150000"/>
              </a:lnSpc>
              <a:defRPr/>
            </a:pPr>
            <a:r>
              <a:rPr lang="zh-CN" altLang="en-US" sz="2400" dirty="0">
                <a:solidFill>
                  <a:schemeClr val="tx2"/>
                </a:solidFill>
                <a:latin typeface="黑体" pitchFamily="49" charset="-122"/>
                <a:ea typeface="黑体" pitchFamily="49" charset="-122"/>
              </a:rPr>
              <a:t>              </a:t>
            </a:r>
            <a:endParaRPr lang="zh-CN" altLang="en-US" sz="2000" dirty="0">
              <a:solidFill>
                <a:schemeClr val="tx2"/>
              </a:solidFill>
              <a:latin typeface="黑体" pitchFamily="49" charset="-122"/>
              <a:ea typeface="黑体" pitchFamily="49" charset="-122"/>
            </a:endParaRPr>
          </a:p>
          <a:p>
            <a:pPr marL="812800" indent="-812800" defTabSz="449263">
              <a:lnSpc>
                <a:spcPct val="150000"/>
              </a:lnSpc>
              <a:spcBef>
                <a:spcPct val="20000"/>
              </a:spcBef>
              <a:defRPr/>
            </a:pPr>
            <a:r>
              <a:rPr lang="zh-CN" altLang="en-US" sz="1800" b="0" dirty="0">
                <a:solidFill>
                  <a:srgbClr val="953735"/>
                </a:solidFill>
                <a:latin typeface="黑体" pitchFamily="49" charset="-122"/>
                <a:ea typeface="宋体" pitchFamily="2" charset="-122"/>
              </a:rPr>
              <a:t>     </a:t>
            </a:r>
          </a:p>
        </p:txBody>
      </p:sp>
      <p:sp>
        <p:nvSpPr>
          <p:cNvPr id="97283"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blinds(horizontal)">
                                      <p:cBhvr>
                                        <p:cTn id="7" dur="10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422275" y="1638300"/>
            <a:ext cx="8610600" cy="528638"/>
          </a:xfrm>
          <a:prstGeom prst="rect">
            <a:avLst/>
          </a:prstGeom>
          <a:noFill/>
          <a:ln w="9525">
            <a:noFill/>
            <a:miter lim="800000"/>
            <a:headEnd/>
            <a:tailEnd/>
          </a:ln>
        </p:spPr>
        <p:txBody>
          <a:bodyPr lIns="0" tIns="0" rIns="0" bIns="0">
            <a:spAutoFit/>
          </a:bodyPr>
          <a:lstStyle/>
          <a:p>
            <a:pPr marL="812800" indent="-812800" defTabSz="449263">
              <a:lnSpc>
                <a:spcPct val="150000"/>
              </a:lnSpc>
              <a:defRPr/>
            </a:pPr>
            <a:r>
              <a:rPr lang="zh-CN" altLang="en-US" sz="2600" b="0" dirty="0">
                <a:solidFill>
                  <a:srgbClr val="800000"/>
                </a:solidFill>
                <a:latin typeface="+mj-ea"/>
                <a:ea typeface="+mj-ea"/>
              </a:rPr>
              <a:t>                         </a:t>
            </a:r>
            <a:r>
              <a:rPr lang="zh-CN" altLang="en-US" sz="2600" dirty="0">
                <a:solidFill>
                  <a:srgbClr val="800000"/>
                </a:solidFill>
                <a:latin typeface="+mj-ea"/>
                <a:ea typeface="+mj-ea"/>
              </a:rPr>
              <a:t>培养方案制定的基本思想</a:t>
            </a:r>
          </a:p>
        </p:txBody>
      </p:sp>
      <p:sp>
        <p:nvSpPr>
          <p:cNvPr id="43019" name="Text Box 22"/>
          <p:cNvSpPr txBox="1">
            <a:spLocks noChangeArrowheads="1"/>
          </p:cNvSpPr>
          <p:nvPr/>
        </p:nvSpPr>
        <p:spPr bwMode="auto">
          <a:xfrm>
            <a:off x="-520700" y="2178050"/>
            <a:ext cx="8250238" cy="3308350"/>
          </a:xfrm>
          <a:prstGeom prst="rect">
            <a:avLst/>
          </a:prstGeom>
          <a:noFill/>
          <a:ln w="9525">
            <a:noFill/>
            <a:miter lim="800000"/>
            <a:headEnd/>
            <a:tailEnd/>
          </a:ln>
        </p:spPr>
        <p:txBody>
          <a:bodyPr>
            <a:spAutoFit/>
          </a:bodyPr>
          <a:lstStyle/>
          <a:p>
            <a:pPr marL="742950" indent="-285750">
              <a:lnSpc>
                <a:spcPct val="200000"/>
              </a:lnSpc>
              <a:spcBef>
                <a:spcPct val="50000"/>
              </a:spcBef>
              <a:buClr>
                <a:srgbClr val="C00000"/>
              </a:buClr>
              <a:buSzPct val="120000"/>
              <a:buFont typeface="Arial" charset="0"/>
              <a:buNone/>
              <a:defRPr/>
            </a:pPr>
            <a:r>
              <a:rPr lang="zh-CN" altLang="en-US" b="0" dirty="0">
                <a:solidFill>
                  <a:schemeClr val="tx2"/>
                </a:solidFill>
                <a:latin typeface="+mj-ea"/>
                <a:ea typeface="+mj-ea"/>
              </a:rPr>
              <a:t>                      </a:t>
            </a:r>
            <a:r>
              <a:rPr lang="zh-CN" altLang="en-US" dirty="0">
                <a:solidFill>
                  <a:srgbClr val="800000"/>
                </a:solidFill>
                <a:latin typeface="+mj-ea"/>
                <a:ea typeface="+mj-ea"/>
              </a:rPr>
              <a:t>优化基础</a:t>
            </a:r>
            <a:r>
              <a:rPr lang="zh-CN" altLang="en-US" dirty="0">
                <a:solidFill>
                  <a:schemeClr val="tx2"/>
                </a:solidFill>
                <a:latin typeface="+mj-ea"/>
                <a:ea typeface="+mj-ea"/>
              </a:rPr>
              <a:t>（</a:t>
            </a:r>
            <a:r>
              <a:rPr lang="zh-CN" altLang="en-US" dirty="0">
                <a:solidFill>
                  <a:schemeClr val="tx2"/>
                </a:solidFill>
                <a:latin typeface="楷体" pitchFamily="49" charset="-122"/>
                <a:ea typeface="楷体" pitchFamily="49" charset="-122"/>
              </a:rPr>
              <a:t>淡化薄厚，注重相关，整体优化</a:t>
            </a:r>
            <a:r>
              <a:rPr lang="zh-CN" altLang="en-US" dirty="0">
                <a:solidFill>
                  <a:schemeClr val="tx2"/>
                </a:solidFill>
                <a:latin typeface="+mj-ea"/>
                <a:ea typeface="+mj-ea"/>
              </a:rPr>
              <a:t>） </a:t>
            </a:r>
            <a:endParaRPr lang="en-US" altLang="zh-CN" dirty="0">
              <a:solidFill>
                <a:schemeClr val="tx2"/>
              </a:solidFill>
              <a:latin typeface="+mj-ea"/>
              <a:ea typeface="+mj-ea"/>
            </a:endParaRPr>
          </a:p>
          <a:p>
            <a:pPr marL="742950" indent="-285750">
              <a:lnSpc>
                <a:spcPct val="200000"/>
              </a:lnSpc>
              <a:spcBef>
                <a:spcPct val="50000"/>
              </a:spcBef>
              <a:buClr>
                <a:srgbClr val="C00000"/>
              </a:buClr>
              <a:buSzPct val="120000"/>
              <a:buFont typeface="Arial" charset="0"/>
              <a:buNone/>
              <a:defRPr/>
            </a:pPr>
            <a:r>
              <a:rPr lang="en-US" altLang="zh-CN" dirty="0">
                <a:solidFill>
                  <a:schemeClr val="tx2"/>
                </a:solidFill>
                <a:latin typeface="+mj-ea"/>
                <a:ea typeface="+mj-ea"/>
              </a:rPr>
              <a:t>                      </a:t>
            </a:r>
            <a:r>
              <a:rPr lang="zh-CN" altLang="en-US" dirty="0">
                <a:solidFill>
                  <a:srgbClr val="800000"/>
                </a:solidFill>
                <a:latin typeface="+mj-ea"/>
                <a:ea typeface="+mj-ea"/>
              </a:rPr>
              <a:t>口径适当</a:t>
            </a:r>
            <a:r>
              <a:rPr lang="zh-CN" altLang="en-US" dirty="0">
                <a:solidFill>
                  <a:schemeClr val="tx2"/>
                </a:solidFill>
                <a:latin typeface="+mj-ea"/>
                <a:ea typeface="+mj-ea"/>
              </a:rPr>
              <a:t>（</a:t>
            </a:r>
            <a:r>
              <a:rPr lang="zh-CN" altLang="en-US" dirty="0">
                <a:solidFill>
                  <a:schemeClr val="tx2"/>
                </a:solidFill>
                <a:latin typeface="楷体" pitchFamily="49" charset="-122"/>
                <a:ea typeface="楷体" pitchFamily="49" charset="-122"/>
              </a:rPr>
              <a:t>不分专业，同样宽窄，很不科学</a:t>
            </a:r>
            <a:r>
              <a:rPr lang="zh-CN" altLang="en-US" dirty="0">
                <a:solidFill>
                  <a:schemeClr val="tx2"/>
                </a:solidFill>
                <a:latin typeface="+mj-ea"/>
                <a:ea typeface="+mj-ea"/>
              </a:rPr>
              <a:t>）</a:t>
            </a:r>
            <a:endParaRPr lang="en-US" altLang="zh-CN" dirty="0">
              <a:solidFill>
                <a:schemeClr val="tx2"/>
              </a:solidFill>
              <a:latin typeface="+mj-ea"/>
              <a:ea typeface="+mj-ea"/>
            </a:endParaRPr>
          </a:p>
          <a:p>
            <a:pPr marL="742950" indent="-285750">
              <a:lnSpc>
                <a:spcPct val="200000"/>
              </a:lnSpc>
              <a:spcBef>
                <a:spcPct val="50000"/>
              </a:spcBef>
              <a:buClr>
                <a:srgbClr val="C00000"/>
              </a:buClr>
              <a:buSzPct val="120000"/>
              <a:buFont typeface="Arial" charset="0"/>
              <a:buNone/>
              <a:defRPr/>
            </a:pPr>
            <a:r>
              <a:rPr lang="en-US" altLang="zh-CN" dirty="0">
                <a:solidFill>
                  <a:schemeClr val="tx2"/>
                </a:solidFill>
                <a:latin typeface="+mj-ea"/>
                <a:ea typeface="+mj-ea"/>
              </a:rPr>
              <a:t>                      </a:t>
            </a:r>
            <a:r>
              <a:rPr lang="zh-CN" altLang="en-US" dirty="0">
                <a:solidFill>
                  <a:srgbClr val="800000"/>
                </a:solidFill>
                <a:latin typeface="+mj-ea"/>
                <a:ea typeface="+mj-ea"/>
              </a:rPr>
              <a:t>强化实践</a:t>
            </a:r>
            <a:r>
              <a:rPr lang="zh-CN" altLang="en-US" dirty="0">
                <a:solidFill>
                  <a:schemeClr val="tx2"/>
                </a:solidFill>
                <a:latin typeface="+mj-ea"/>
                <a:ea typeface="+mj-ea"/>
              </a:rPr>
              <a:t>（</a:t>
            </a:r>
            <a:r>
              <a:rPr lang="zh-CN" altLang="en-US" dirty="0">
                <a:solidFill>
                  <a:schemeClr val="tx2"/>
                </a:solidFill>
                <a:latin typeface="楷体" pitchFamily="49" charset="-122"/>
                <a:ea typeface="楷体" pitchFamily="49" charset="-122"/>
              </a:rPr>
              <a:t>类型特征，构建体系，注重效果</a:t>
            </a:r>
            <a:r>
              <a:rPr lang="zh-CN" altLang="en-US" dirty="0">
                <a:solidFill>
                  <a:schemeClr val="tx2"/>
                </a:solidFill>
                <a:latin typeface="+mj-ea"/>
                <a:ea typeface="+mj-ea"/>
              </a:rPr>
              <a:t>）</a:t>
            </a:r>
            <a:endParaRPr lang="en-US" altLang="zh-CN" dirty="0">
              <a:solidFill>
                <a:schemeClr val="tx2"/>
              </a:solidFill>
              <a:latin typeface="+mj-ea"/>
              <a:ea typeface="+mj-ea"/>
            </a:endParaRPr>
          </a:p>
          <a:p>
            <a:pPr marL="742950" indent="-285750">
              <a:lnSpc>
                <a:spcPct val="200000"/>
              </a:lnSpc>
              <a:spcBef>
                <a:spcPct val="50000"/>
              </a:spcBef>
              <a:buClr>
                <a:srgbClr val="C00000"/>
              </a:buClr>
              <a:buSzPct val="120000"/>
              <a:buFont typeface="Arial" charset="0"/>
              <a:buNone/>
              <a:defRPr/>
            </a:pPr>
            <a:r>
              <a:rPr lang="zh-CN" altLang="en-US" dirty="0">
                <a:solidFill>
                  <a:schemeClr val="tx2"/>
                </a:solidFill>
                <a:latin typeface="+mj-ea"/>
                <a:ea typeface="+mj-ea"/>
              </a:rPr>
              <a:t>                      </a:t>
            </a:r>
            <a:r>
              <a:rPr lang="zh-CN" altLang="en-US" dirty="0">
                <a:solidFill>
                  <a:srgbClr val="800000"/>
                </a:solidFill>
                <a:latin typeface="+mj-ea"/>
                <a:ea typeface="+mj-ea"/>
              </a:rPr>
              <a:t>注重能力</a:t>
            </a:r>
            <a:r>
              <a:rPr lang="zh-CN" altLang="en-US" dirty="0">
                <a:solidFill>
                  <a:schemeClr val="tx2"/>
                </a:solidFill>
                <a:latin typeface="+mj-ea"/>
                <a:ea typeface="+mj-ea"/>
              </a:rPr>
              <a:t>（</a:t>
            </a:r>
            <a:r>
              <a:rPr lang="zh-CN" altLang="en-US" dirty="0">
                <a:solidFill>
                  <a:schemeClr val="tx2"/>
                </a:solidFill>
                <a:latin typeface="楷体" pitchFamily="49" charset="-122"/>
                <a:ea typeface="楷体" pitchFamily="49" charset="-122"/>
              </a:rPr>
              <a:t>四年主线，专业能力，职业素养</a:t>
            </a:r>
            <a:r>
              <a:rPr lang="zh-CN" altLang="en-US" dirty="0">
                <a:solidFill>
                  <a:schemeClr val="tx2"/>
                </a:solidFill>
                <a:latin typeface="+mj-ea"/>
                <a:ea typeface="+mj-ea"/>
              </a:rPr>
              <a:t>）</a:t>
            </a:r>
            <a:endParaRPr lang="en-US" altLang="zh-CN" dirty="0">
              <a:solidFill>
                <a:schemeClr val="tx2"/>
              </a:solidFill>
              <a:latin typeface="+mj-ea"/>
              <a:ea typeface="+mj-ea"/>
            </a:endParaRPr>
          </a:p>
        </p:txBody>
      </p:sp>
      <p:sp>
        <p:nvSpPr>
          <p:cNvPr id="98307"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766763" y="1287463"/>
            <a:ext cx="8610601" cy="600075"/>
          </a:xfrm>
          <a:prstGeom prst="rect">
            <a:avLst/>
          </a:prstGeom>
          <a:noFill/>
          <a:ln w="9525">
            <a:noFill/>
            <a:miter lim="800000"/>
            <a:headEnd/>
            <a:tailEnd/>
          </a:ln>
        </p:spPr>
        <p:txBody>
          <a:bodyPr lIns="0" tIns="0" rIns="0" bIns="0">
            <a:spAutoFit/>
          </a:bodyPr>
          <a:lstStyle/>
          <a:p>
            <a:pPr marL="812800" indent="-812800" defTabSz="449263">
              <a:lnSpc>
                <a:spcPct val="150000"/>
              </a:lnSpc>
              <a:defRPr/>
            </a:pPr>
            <a:r>
              <a:rPr lang="zh-CN" altLang="zh-CN" sz="2600" b="0" dirty="0">
                <a:solidFill>
                  <a:srgbClr val="800000"/>
                </a:solidFill>
                <a:latin typeface="+mj-ea"/>
                <a:ea typeface="+mj-ea"/>
              </a:rPr>
              <a:t>                    </a:t>
            </a:r>
            <a:r>
              <a:rPr lang="en-US" altLang="zh-CN" sz="2600" b="0" dirty="0">
                <a:solidFill>
                  <a:srgbClr val="800000"/>
                </a:solidFill>
                <a:latin typeface="+mj-ea"/>
                <a:ea typeface="+mj-ea"/>
              </a:rPr>
              <a:t>                 </a:t>
            </a:r>
            <a:r>
              <a:rPr lang="en-US" altLang="zh-CN" sz="2600" b="0" dirty="0">
                <a:solidFill>
                  <a:srgbClr val="800000"/>
                </a:solidFill>
                <a:latin typeface="+mj-ea"/>
                <a:ea typeface="+mj-ea"/>
              </a:rPr>
              <a:t>   </a:t>
            </a:r>
            <a:r>
              <a:rPr lang="zh-CN" altLang="en-US" sz="2600" dirty="0">
                <a:solidFill>
                  <a:srgbClr val="800000"/>
                </a:solidFill>
                <a:latin typeface="+mj-ea"/>
                <a:ea typeface="+mj-ea"/>
              </a:rPr>
              <a:t>培养</a:t>
            </a:r>
            <a:r>
              <a:rPr lang="zh-CN" altLang="en-US" sz="2600" dirty="0">
                <a:solidFill>
                  <a:srgbClr val="800000"/>
                </a:solidFill>
                <a:latin typeface="+mj-ea"/>
                <a:ea typeface="+mj-ea"/>
              </a:rPr>
              <a:t>方案的制定方法</a:t>
            </a:r>
          </a:p>
        </p:txBody>
      </p:sp>
      <p:sp>
        <p:nvSpPr>
          <p:cNvPr id="43019" name="Text Box 22"/>
          <p:cNvSpPr txBox="1">
            <a:spLocks noChangeArrowheads="1"/>
          </p:cNvSpPr>
          <p:nvPr/>
        </p:nvSpPr>
        <p:spPr bwMode="auto">
          <a:xfrm>
            <a:off x="179388" y="2008188"/>
            <a:ext cx="8250237" cy="465137"/>
          </a:xfrm>
          <a:prstGeom prst="rect">
            <a:avLst/>
          </a:prstGeom>
          <a:noFill/>
          <a:ln w="9525">
            <a:noFill/>
            <a:miter lim="800000"/>
            <a:headEnd/>
            <a:tailEnd/>
          </a:ln>
        </p:spPr>
        <p:txBody>
          <a:bodyPr>
            <a:spAutoFit/>
          </a:bodyPr>
          <a:lstStyle/>
          <a:p>
            <a:pPr marL="742950" indent="-285750">
              <a:lnSpc>
                <a:spcPct val="110000"/>
              </a:lnSpc>
              <a:spcBef>
                <a:spcPct val="50000"/>
              </a:spcBef>
              <a:buClr>
                <a:srgbClr val="C00000"/>
              </a:buClr>
              <a:buSzPct val="120000"/>
              <a:buFont typeface="Arial" charset="0"/>
              <a:buNone/>
            </a:pPr>
            <a:r>
              <a:rPr lang="en-US" altLang="zh-CN" b="0">
                <a:solidFill>
                  <a:schemeClr val="tx2"/>
                </a:solidFill>
                <a:latin typeface="Times New Roman" pitchFamily="18" charset="0"/>
                <a:ea typeface="微软雅黑"/>
                <a:cs typeface="Times New Roman" pitchFamily="18" charset="0"/>
              </a:rPr>
              <a:t>                 </a:t>
            </a:r>
            <a:r>
              <a:rPr lang="zh-CN" altLang="en-US">
                <a:solidFill>
                  <a:schemeClr val="tx2"/>
                </a:solidFill>
                <a:latin typeface="楷体"/>
                <a:ea typeface="微软雅黑"/>
                <a:cs typeface="Times New Roman" pitchFamily="18" charset="0"/>
              </a:rPr>
              <a:t>多主体参与，倒推法路线，一体化设计</a:t>
            </a:r>
          </a:p>
        </p:txBody>
      </p:sp>
      <p:grpSp>
        <p:nvGrpSpPr>
          <p:cNvPr id="99331" name="Group 3"/>
          <p:cNvGrpSpPr>
            <a:grpSpLocks/>
          </p:cNvGrpSpPr>
          <p:nvPr/>
        </p:nvGrpSpPr>
        <p:grpSpPr bwMode="auto">
          <a:xfrm>
            <a:off x="755650" y="4059238"/>
            <a:ext cx="1739900" cy="2528887"/>
            <a:chOff x="0" y="0"/>
            <a:chExt cx="1739900" cy="2528888"/>
          </a:xfrm>
        </p:grpSpPr>
        <p:sp>
          <p:nvSpPr>
            <p:cNvPr id="26" name="AutoShape 37"/>
            <p:cNvSpPr>
              <a:spLocks noChangeArrowheads="1"/>
            </p:cNvSpPr>
            <p:nvPr/>
          </p:nvSpPr>
          <p:spPr bwMode="auto">
            <a:xfrm>
              <a:off x="12700" y="1844676"/>
              <a:ext cx="1727200" cy="684212"/>
            </a:xfrm>
            <a:prstGeom prst="roundRect">
              <a:avLst>
                <a:gd name="adj" fmla="val 50000"/>
              </a:avLst>
            </a:prstGeom>
            <a:gradFill rotWithShape="1">
              <a:gsLst>
                <a:gs pos="0">
                  <a:srgbClr val="A3EDED"/>
                </a:gs>
                <a:gs pos="35001">
                  <a:srgbClr val="BFF1F1"/>
                </a:gs>
                <a:gs pos="100000">
                  <a:srgbClr val="E6FAFA"/>
                </a:gs>
              </a:gsLst>
              <a:lin ang="5400000" scaled="1"/>
            </a:gradFill>
            <a:ln w="9525" cmpd="sng">
              <a:solidFill>
                <a:srgbClr val="009999"/>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a:solidFill>
                    <a:schemeClr val="tx2"/>
                  </a:solidFill>
                  <a:latin typeface="楷体_GB2312" pitchFamily="49" charset="-122"/>
                  <a:ea typeface="微软雅黑" pitchFamily="34" charset="-122"/>
                </a:rPr>
                <a:t>毕业学生</a:t>
              </a:r>
            </a:p>
          </p:txBody>
        </p:sp>
        <p:sp>
          <p:nvSpPr>
            <p:cNvPr id="27" name="AutoShape 37"/>
            <p:cNvSpPr>
              <a:spLocks noChangeArrowheads="1"/>
            </p:cNvSpPr>
            <p:nvPr/>
          </p:nvSpPr>
          <p:spPr bwMode="auto">
            <a:xfrm>
              <a:off x="0" y="0"/>
              <a:ext cx="1728788" cy="685800"/>
            </a:xfrm>
            <a:prstGeom prst="roundRect">
              <a:avLst>
                <a:gd name="adj" fmla="val 50000"/>
              </a:avLst>
            </a:prstGeom>
            <a:gradFill rotWithShape="1">
              <a:gsLst>
                <a:gs pos="0">
                  <a:srgbClr val="A3EDED"/>
                </a:gs>
                <a:gs pos="35001">
                  <a:srgbClr val="BFF1F1"/>
                </a:gs>
                <a:gs pos="100000">
                  <a:srgbClr val="E6FAFA"/>
                </a:gs>
              </a:gsLst>
              <a:lin ang="5400000" scaled="1"/>
            </a:gradFill>
            <a:ln w="9525" cmpd="sng">
              <a:solidFill>
                <a:srgbClr val="009999"/>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a:solidFill>
                    <a:schemeClr val="tx2"/>
                  </a:solidFill>
                  <a:latin typeface="楷体_GB2312" pitchFamily="49" charset="-122"/>
                  <a:ea typeface="微软雅黑" pitchFamily="34" charset="-122"/>
                </a:rPr>
                <a:t>相关行业</a:t>
              </a:r>
            </a:p>
          </p:txBody>
        </p:sp>
        <p:sp>
          <p:nvSpPr>
            <p:cNvPr id="28" name="AutoShape 37"/>
            <p:cNvSpPr>
              <a:spLocks noChangeArrowheads="1"/>
            </p:cNvSpPr>
            <p:nvPr/>
          </p:nvSpPr>
          <p:spPr bwMode="auto">
            <a:xfrm>
              <a:off x="0" y="909637"/>
              <a:ext cx="1728788" cy="685800"/>
            </a:xfrm>
            <a:prstGeom prst="roundRect">
              <a:avLst>
                <a:gd name="adj" fmla="val 50000"/>
              </a:avLst>
            </a:prstGeom>
            <a:gradFill rotWithShape="1">
              <a:gsLst>
                <a:gs pos="0">
                  <a:srgbClr val="A3EDED"/>
                </a:gs>
                <a:gs pos="35001">
                  <a:srgbClr val="BFF1F1"/>
                </a:gs>
                <a:gs pos="100000">
                  <a:srgbClr val="E6FAFA"/>
                </a:gs>
              </a:gsLst>
              <a:lin ang="5400000" scaled="1"/>
            </a:gradFill>
            <a:ln w="9525" cmpd="sng">
              <a:solidFill>
                <a:srgbClr val="009999"/>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a:solidFill>
                    <a:schemeClr val="tx2"/>
                  </a:solidFill>
                  <a:latin typeface="楷体_GB2312" pitchFamily="49" charset="-122"/>
                  <a:ea typeface="微软雅黑" pitchFamily="34" charset="-122"/>
                </a:rPr>
                <a:t>同类高校</a:t>
              </a:r>
            </a:p>
          </p:txBody>
        </p:sp>
      </p:grpSp>
      <p:grpSp>
        <p:nvGrpSpPr>
          <p:cNvPr id="99332" name="Group 7"/>
          <p:cNvGrpSpPr>
            <a:grpSpLocks/>
          </p:cNvGrpSpPr>
          <p:nvPr/>
        </p:nvGrpSpPr>
        <p:grpSpPr bwMode="auto">
          <a:xfrm>
            <a:off x="2700338" y="4059238"/>
            <a:ext cx="2016125" cy="2528887"/>
            <a:chOff x="0" y="0"/>
            <a:chExt cx="2016125" cy="2528888"/>
          </a:xfrm>
        </p:grpSpPr>
        <p:sp>
          <p:nvSpPr>
            <p:cNvPr id="30" name="AutoShape 37"/>
            <p:cNvSpPr>
              <a:spLocks noChangeArrowheads="1"/>
            </p:cNvSpPr>
            <p:nvPr/>
          </p:nvSpPr>
          <p:spPr bwMode="auto">
            <a:xfrm>
              <a:off x="0" y="0"/>
              <a:ext cx="2016125" cy="684212"/>
            </a:xfrm>
            <a:prstGeom prst="roundRect">
              <a:avLst>
                <a:gd name="adj" fmla="val 50000"/>
              </a:avLst>
            </a:prstGeom>
            <a:gradFill rotWithShape="1">
              <a:gsLst>
                <a:gs pos="0">
                  <a:srgbClr val="A6ADE9"/>
                </a:gs>
                <a:gs pos="35001">
                  <a:srgbClr val="C1C6EE"/>
                </a:gs>
                <a:gs pos="100000">
                  <a:srgbClr val="E7E9F9"/>
                </a:gs>
              </a:gsLst>
              <a:lin ang="5400000" scaled="1"/>
            </a:gradFill>
            <a:ln w="9525" cmpd="sng">
              <a:solidFill>
                <a:srgbClr val="123494"/>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a:solidFill>
                    <a:srgbClr val="002060"/>
                  </a:solidFill>
                  <a:latin typeface="楷体_GB2312" pitchFamily="49" charset="-122"/>
                  <a:ea typeface="微软雅黑" pitchFamily="34" charset="-122"/>
                </a:rPr>
                <a:t>从业范围</a:t>
              </a:r>
            </a:p>
          </p:txBody>
        </p:sp>
        <p:sp>
          <p:nvSpPr>
            <p:cNvPr id="31" name="AutoShape 37"/>
            <p:cNvSpPr>
              <a:spLocks noChangeArrowheads="1"/>
            </p:cNvSpPr>
            <p:nvPr/>
          </p:nvSpPr>
          <p:spPr bwMode="auto">
            <a:xfrm>
              <a:off x="0" y="909637"/>
              <a:ext cx="2016125" cy="684213"/>
            </a:xfrm>
            <a:prstGeom prst="roundRect">
              <a:avLst>
                <a:gd name="adj" fmla="val 50000"/>
              </a:avLst>
            </a:prstGeom>
            <a:gradFill rotWithShape="1">
              <a:gsLst>
                <a:gs pos="0">
                  <a:srgbClr val="A6ADE9"/>
                </a:gs>
                <a:gs pos="35001">
                  <a:srgbClr val="C1C6EE"/>
                </a:gs>
                <a:gs pos="100000">
                  <a:srgbClr val="E7E9F9"/>
                </a:gs>
              </a:gsLst>
              <a:lin ang="5400000" scaled="1"/>
            </a:gradFill>
            <a:ln w="9525" cmpd="sng">
              <a:solidFill>
                <a:srgbClr val="123494"/>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a:solidFill>
                    <a:srgbClr val="002060"/>
                  </a:solidFill>
                  <a:latin typeface="楷体_GB2312" pitchFamily="49" charset="-122"/>
                  <a:ea typeface="微软雅黑" pitchFamily="34" charset="-122"/>
                </a:rPr>
                <a:t>从业能力</a:t>
              </a:r>
            </a:p>
          </p:txBody>
        </p:sp>
        <p:sp>
          <p:nvSpPr>
            <p:cNvPr id="32" name="AutoShape 37"/>
            <p:cNvSpPr>
              <a:spLocks noChangeArrowheads="1"/>
            </p:cNvSpPr>
            <p:nvPr/>
          </p:nvSpPr>
          <p:spPr bwMode="auto">
            <a:xfrm>
              <a:off x="0" y="1844676"/>
              <a:ext cx="2016125" cy="684212"/>
            </a:xfrm>
            <a:prstGeom prst="roundRect">
              <a:avLst>
                <a:gd name="adj" fmla="val 50000"/>
              </a:avLst>
            </a:prstGeom>
            <a:gradFill rotWithShape="1">
              <a:gsLst>
                <a:gs pos="0">
                  <a:srgbClr val="A6ADE9"/>
                </a:gs>
                <a:gs pos="35001">
                  <a:srgbClr val="C1C6EE"/>
                </a:gs>
                <a:gs pos="100000">
                  <a:srgbClr val="E7E9F9"/>
                </a:gs>
              </a:gsLst>
              <a:lin ang="5400000" scaled="1"/>
            </a:gradFill>
            <a:ln w="9525" cmpd="sng">
              <a:solidFill>
                <a:srgbClr val="123494"/>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a:solidFill>
                    <a:srgbClr val="002060"/>
                  </a:solidFill>
                  <a:latin typeface="楷体_GB2312" pitchFamily="49" charset="-122"/>
                  <a:ea typeface="微软雅黑" pitchFamily="34" charset="-122"/>
                </a:rPr>
                <a:t>知识结构</a:t>
              </a:r>
            </a:p>
          </p:txBody>
        </p:sp>
      </p:grpSp>
      <p:grpSp>
        <p:nvGrpSpPr>
          <p:cNvPr id="99333" name="Group 11"/>
          <p:cNvGrpSpPr>
            <a:grpSpLocks/>
          </p:cNvGrpSpPr>
          <p:nvPr/>
        </p:nvGrpSpPr>
        <p:grpSpPr bwMode="auto">
          <a:xfrm>
            <a:off x="4991100" y="4059238"/>
            <a:ext cx="1741488" cy="2528887"/>
            <a:chOff x="0" y="0"/>
            <a:chExt cx="1741487" cy="2528888"/>
          </a:xfrm>
        </p:grpSpPr>
        <p:sp>
          <p:nvSpPr>
            <p:cNvPr id="34" name="AutoShape 37"/>
            <p:cNvSpPr>
              <a:spLocks noChangeArrowheads="1"/>
            </p:cNvSpPr>
            <p:nvPr/>
          </p:nvSpPr>
          <p:spPr bwMode="auto">
            <a:xfrm>
              <a:off x="12700" y="1844676"/>
              <a:ext cx="1728787" cy="684212"/>
            </a:xfrm>
            <a:prstGeom prst="roundRect">
              <a:avLst>
                <a:gd name="adj" fmla="val 50000"/>
              </a:avLst>
            </a:prstGeom>
            <a:gradFill rotWithShape="1">
              <a:gsLst>
                <a:gs pos="0">
                  <a:srgbClr val="EDA3A3"/>
                </a:gs>
                <a:gs pos="35001">
                  <a:srgbClr val="F1BFBF"/>
                </a:gs>
                <a:gs pos="100000">
                  <a:srgbClr val="FAE6E6"/>
                </a:gs>
              </a:gsLst>
              <a:lin ang="5400000" scaled="1"/>
            </a:gradFill>
            <a:ln w="9525" cmpd="sng">
              <a:solidFill>
                <a:srgbClr val="990000"/>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dirty="0">
                  <a:solidFill>
                    <a:srgbClr val="C00000"/>
                  </a:solidFill>
                  <a:latin typeface="楷体_GB2312" pitchFamily="49" charset="-122"/>
                  <a:ea typeface="微软雅黑" pitchFamily="34" charset="-122"/>
                </a:rPr>
                <a:t>质量标准</a:t>
              </a:r>
            </a:p>
          </p:txBody>
        </p:sp>
        <p:sp>
          <p:nvSpPr>
            <p:cNvPr id="35" name="AutoShape 37"/>
            <p:cNvSpPr>
              <a:spLocks noChangeArrowheads="1"/>
            </p:cNvSpPr>
            <p:nvPr/>
          </p:nvSpPr>
          <p:spPr bwMode="auto">
            <a:xfrm>
              <a:off x="0" y="0"/>
              <a:ext cx="1728787" cy="684212"/>
            </a:xfrm>
            <a:prstGeom prst="roundRect">
              <a:avLst>
                <a:gd name="adj" fmla="val 50000"/>
              </a:avLst>
            </a:prstGeom>
            <a:gradFill rotWithShape="1">
              <a:gsLst>
                <a:gs pos="0">
                  <a:srgbClr val="EDA3A3"/>
                </a:gs>
                <a:gs pos="35001">
                  <a:srgbClr val="F1BFBF"/>
                </a:gs>
                <a:gs pos="100000">
                  <a:srgbClr val="FAE6E6"/>
                </a:gs>
              </a:gsLst>
              <a:lin ang="5400000" scaled="1"/>
            </a:gradFill>
            <a:ln w="9525" cmpd="sng">
              <a:solidFill>
                <a:srgbClr val="990000"/>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a:solidFill>
                    <a:srgbClr val="C00000"/>
                  </a:solidFill>
                  <a:latin typeface="楷体_GB2312" pitchFamily="49" charset="-122"/>
                  <a:ea typeface="微软雅黑" pitchFamily="34" charset="-122"/>
                </a:rPr>
                <a:t>课程设置</a:t>
              </a:r>
            </a:p>
          </p:txBody>
        </p:sp>
        <p:sp>
          <p:nvSpPr>
            <p:cNvPr id="36" name="AutoShape 37"/>
            <p:cNvSpPr>
              <a:spLocks noChangeArrowheads="1"/>
            </p:cNvSpPr>
            <p:nvPr/>
          </p:nvSpPr>
          <p:spPr bwMode="auto">
            <a:xfrm>
              <a:off x="0" y="909637"/>
              <a:ext cx="1728787" cy="684213"/>
            </a:xfrm>
            <a:prstGeom prst="roundRect">
              <a:avLst>
                <a:gd name="adj" fmla="val 50000"/>
              </a:avLst>
            </a:prstGeom>
            <a:gradFill rotWithShape="1">
              <a:gsLst>
                <a:gs pos="0">
                  <a:srgbClr val="EDA3A3"/>
                </a:gs>
                <a:gs pos="35001">
                  <a:srgbClr val="F1BFBF"/>
                </a:gs>
                <a:gs pos="100000">
                  <a:srgbClr val="FAE6E6"/>
                </a:gs>
              </a:gsLst>
              <a:lin ang="5400000" scaled="1"/>
            </a:gradFill>
            <a:ln w="9525" cmpd="sng">
              <a:solidFill>
                <a:srgbClr val="990000"/>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dirty="0">
                  <a:solidFill>
                    <a:srgbClr val="C00000"/>
                  </a:solidFill>
                  <a:latin typeface="楷体_GB2312" pitchFamily="49" charset="-122"/>
                  <a:ea typeface="微软雅黑" pitchFamily="34" charset="-122"/>
                </a:rPr>
                <a:t>教学模式</a:t>
              </a:r>
              <a:endParaRPr lang="zh-CN" altLang="en-US" sz="1800" b="0" dirty="0">
                <a:solidFill>
                  <a:srgbClr val="C00000"/>
                </a:solidFill>
                <a:latin typeface="楷体_GB2312" pitchFamily="49" charset="-122"/>
                <a:ea typeface="微软雅黑" pitchFamily="34" charset="-122"/>
              </a:endParaRPr>
            </a:p>
          </p:txBody>
        </p:sp>
      </p:grpSp>
      <p:grpSp>
        <p:nvGrpSpPr>
          <p:cNvPr id="99334" name="Group 15"/>
          <p:cNvGrpSpPr>
            <a:grpSpLocks/>
          </p:cNvGrpSpPr>
          <p:nvPr/>
        </p:nvGrpSpPr>
        <p:grpSpPr bwMode="auto">
          <a:xfrm>
            <a:off x="7008813" y="4059238"/>
            <a:ext cx="1739900" cy="2528887"/>
            <a:chOff x="0" y="0"/>
            <a:chExt cx="1739900" cy="2528888"/>
          </a:xfrm>
        </p:grpSpPr>
        <p:sp>
          <p:nvSpPr>
            <p:cNvPr id="38" name="AutoShape 37"/>
            <p:cNvSpPr>
              <a:spLocks noChangeArrowheads="1"/>
            </p:cNvSpPr>
            <p:nvPr/>
          </p:nvSpPr>
          <p:spPr bwMode="auto">
            <a:xfrm>
              <a:off x="12700" y="1844676"/>
              <a:ext cx="1727200" cy="684212"/>
            </a:xfrm>
            <a:prstGeom prst="roundRect">
              <a:avLst>
                <a:gd name="adj" fmla="val 50000"/>
              </a:avLst>
            </a:prstGeom>
            <a:solidFill>
              <a:srgbClr val="FFC000"/>
            </a:solidFill>
            <a:ln w="9525" cmpd="sng">
              <a:solidFill>
                <a:srgbClr val="CC6600"/>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a:solidFill>
                    <a:srgbClr val="C00000"/>
                  </a:solidFill>
                  <a:latin typeface="楷体_GB2312" pitchFamily="49" charset="-122"/>
                  <a:ea typeface="微软雅黑" pitchFamily="34" charset="-122"/>
                </a:rPr>
                <a:t>教育专家</a:t>
              </a:r>
            </a:p>
          </p:txBody>
        </p:sp>
        <p:sp>
          <p:nvSpPr>
            <p:cNvPr id="39" name="AutoShape 37"/>
            <p:cNvSpPr>
              <a:spLocks noChangeArrowheads="1"/>
            </p:cNvSpPr>
            <p:nvPr/>
          </p:nvSpPr>
          <p:spPr bwMode="auto">
            <a:xfrm>
              <a:off x="0" y="0"/>
              <a:ext cx="1727200" cy="685800"/>
            </a:xfrm>
            <a:prstGeom prst="roundRect">
              <a:avLst>
                <a:gd name="adj" fmla="val 50000"/>
              </a:avLst>
            </a:prstGeom>
            <a:solidFill>
              <a:srgbClr val="FFC000"/>
            </a:solidFill>
            <a:ln w="9525" cmpd="sng">
              <a:solidFill>
                <a:srgbClr val="CC6600"/>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a:solidFill>
                    <a:srgbClr val="C00000"/>
                  </a:solidFill>
                  <a:latin typeface="楷体_GB2312" pitchFamily="49" charset="-122"/>
                  <a:ea typeface="微软雅黑" pitchFamily="34" charset="-122"/>
                </a:rPr>
                <a:t>学科专家</a:t>
              </a:r>
            </a:p>
          </p:txBody>
        </p:sp>
        <p:sp>
          <p:nvSpPr>
            <p:cNvPr id="40" name="AutoShape 37"/>
            <p:cNvSpPr>
              <a:spLocks noChangeArrowheads="1"/>
            </p:cNvSpPr>
            <p:nvPr/>
          </p:nvSpPr>
          <p:spPr bwMode="auto">
            <a:xfrm>
              <a:off x="0" y="909637"/>
              <a:ext cx="1727200" cy="685800"/>
            </a:xfrm>
            <a:prstGeom prst="roundRect">
              <a:avLst>
                <a:gd name="adj" fmla="val 50000"/>
              </a:avLst>
            </a:prstGeom>
            <a:solidFill>
              <a:srgbClr val="FFC000"/>
            </a:solidFill>
            <a:ln w="9525" cmpd="sng">
              <a:solidFill>
                <a:srgbClr val="CC6600"/>
              </a:solidFill>
              <a:round/>
              <a:headEnd/>
              <a:tailEnd/>
            </a:ln>
            <a:effectLst>
              <a:outerShdw dist="20000" dir="5400000" algn="ctr" rotWithShape="0">
                <a:srgbClr val="000000">
                  <a:alpha val="37000"/>
                </a:srgbClr>
              </a:outerShdw>
            </a:effectLst>
          </p:spPr>
          <p:txBody>
            <a:bodyPr wrap="none" anchor="ctr" anchorCtr="1"/>
            <a:lstStyle/>
            <a:p>
              <a:pPr latinLnBrk="1">
                <a:defRPr/>
              </a:pPr>
              <a:r>
                <a:rPr lang="zh-CN" altLang="en-US" sz="1800" b="0">
                  <a:solidFill>
                    <a:srgbClr val="C00000"/>
                  </a:solidFill>
                  <a:latin typeface="楷体_GB2312" pitchFamily="49" charset="-122"/>
                  <a:ea typeface="微软雅黑" pitchFamily="34" charset="-122"/>
                </a:rPr>
                <a:t>行业专家</a:t>
              </a:r>
            </a:p>
          </p:txBody>
        </p:sp>
      </p:grpSp>
      <p:sp>
        <p:nvSpPr>
          <p:cNvPr id="41" name="虚尾箭头 33"/>
          <p:cNvSpPr>
            <a:spLocks noChangeArrowheads="1"/>
          </p:cNvSpPr>
          <p:nvPr/>
        </p:nvSpPr>
        <p:spPr bwMode="auto">
          <a:xfrm rot="5400000">
            <a:off x="1285875" y="3344863"/>
            <a:ext cx="571500" cy="571500"/>
          </a:xfrm>
          <a:custGeom>
            <a:avLst/>
            <a:gdLst>
              <a:gd name="T0" fmla="*/ 285750 w 571500"/>
              <a:gd name="T1" fmla="*/ 0 h 571500"/>
              <a:gd name="T2" fmla="*/ 0 w 571500"/>
              <a:gd name="T3" fmla="*/ 285750 h 571500"/>
              <a:gd name="T4" fmla="*/ 285750 w 571500"/>
              <a:gd name="T5" fmla="*/ 571500 h 571500"/>
              <a:gd name="T6" fmla="*/ 571500 w 571500"/>
              <a:gd name="T7" fmla="*/ 285750 h 571500"/>
              <a:gd name="T8" fmla="*/ 17694720 60000 65536"/>
              <a:gd name="T9" fmla="*/ 11796480 60000 65536"/>
              <a:gd name="T10" fmla="*/ 5898240 60000 65536"/>
              <a:gd name="T11" fmla="*/ 0 60000 65536"/>
              <a:gd name="T12" fmla="*/ 89297 w 571500"/>
              <a:gd name="T13" fmla="*/ 142875 h 571500"/>
              <a:gd name="T14" fmla="*/ 428625 w 571500"/>
              <a:gd name="T15" fmla="*/ 428625 h 571500"/>
            </a:gdLst>
            <a:ahLst/>
            <a:cxnLst>
              <a:cxn ang="T8">
                <a:pos x="T0" y="T1"/>
              </a:cxn>
              <a:cxn ang="T9">
                <a:pos x="T2" y="T3"/>
              </a:cxn>
              <a:cxn ang="T10">
                <a:pos x="T4" y="T5"/>
              </a:cxn>
              <a:cxn ang="T11">
                <a:pos x="T6" y="T7"/>
              </a:cxn>
            </a:cxnLst>
            <a:rect l="T12" t="T13" r="T14" b="T15"/>
            <a:pathLst>
              <a:path w="571500" h="571500">
                <a:moveTo>
                  <a:pt x="0" y="142875"/>
                </a:moveTo>
                <a:lnTo>
                  <a:pt x="17859" y="142875"/>
                </a:lnTo>
                <a:lnTo>
                  <a:pt x="17859" y="428625"/>
                </a:lnTo>
                <a:lnTo>
                  <a:pt x="0" y="428625"/>
                </a:lnTo>
                <a:close/>
                <a:moveTo>
                  <a:pt x="35719" y="142875"/>
                </a:moveTo>
                <a:lnTo>
                  <a:pt x="71438" y="142875"/>
                </a:lnTo>
                <a:lnTo>
                  <a:pt x="71438" y="428625"/>
                </a:lnTo>
                <a:lnTo>
                  <a:pt x="35719" y="428625"/>
                </a:lnTo>
                <a:close/>
                <a:moveTo>
                  <a:pt x="89297" y="142875"/>
                </a:moveTo>
                <a:lnTo>
                  <a:pt x="285750" y="142875"/>
                </a:lnTo>
                <a:lnTo>
                  <a:pt x="285750" y="0"/>
                </a:lnTo>
                <a:lnTo>
                  <a:pt x="571500" y="285750"/>
                </a:lnTo>
                <a:lnTo>
                  <a:pt x="285750" y="571500"/>
                </a:lnTo>
                <a:lnTo>
                  <a:pt x="285750" y="428625"/>
                </a:lnTo>
                <a:lnTo>
                  <a:pt x="89297" y="428625"/>
                </a:lnTo>
                <a:close/>
              </a:path>
            </a:pathLst>
          </a:custGeom>
          <a:gradFill rotWithShape="1">
            <a:gsLst>
              <a:gs pos="0">
                <a:srgbClr val="6F7892"/>
              </a:gs>
              <a:gs pos="50000">
                <a:srgbClr val="A1AED2"/>
              </a:gs>
              <a:gs pos="100000">
                <a:srgbClr val="C0CFFA"/>
              </a:gs>
            </a:gsLst>
            <a:lin ang="5400000" scaled="1"/>
          </a:gradFill>
          <a:ln w="9525" cmpd="sng">
            <a:solidFill>
              <a:srgbClr val="F9F9F9"/>
            </a:solidFill>
            <a:miter lim="800000"/>
            <a:headEnd/>
            <a:tailEnd/>
          </a:ln>
          <a:effectLst>
            <a:outerShdw dist="23000" dir="5400000" algn="ctr" rotWithShape="0">
              <a:srgbClr val="000000">
                <a:alpha val="34000"/>
              </a:srgbClr>
            </a:outerShdw>
          </a:effectLst>
        </p:spPr>
        <p:txBody>
          <a:bodyPr rot="10800000" vert="eaVert" anchor="ctr"/>
          <a:lstStyle/>
          <a:p>
            <a:pPr algn="ctr" eaLnBrk="0" hangingPunct="0">
              <a:defRPr/>
            </a:pPr>
            <a:endParaRPr lang="zh-CN" altLang="en-US" sz="1800" b="0">
              <a:solidFill>
                <a:schemeClr val="tx2"/>
              </a:solidFill>
              <a:latin typeface="微软雅黑" pitchFamily="34" charset="-122"/>
              <a:ea typeface="微软雅黑" pitchFamily="34" charset="-122"/>
            </a:endParaRPr>
          </a:p>
        </p:txBody>
      </p:sp>
      <p:sp>
        <p:nvSpPr>
          <p:cNvPr id="42" name="虚尾箭头 34"/>
          <p:cNvSpPr>
            <a:spLocks noChangeArrowheads="1"/>
          </p:cNvSpPr>
          <p:nvPr/>
        </p:nvSpPr>
        <p:spPr bwMode="auto">
          <a:xfrm rot="5400000">
            <a:off x="3357563" y="3344863"/>
            <a:ext cx="571500" cy="571500"/>
          </a:xfrm>
          <a:custGeom>
            <a:avLst/>
            <a:gdLst>
              <a:gd name="T0" fmla="*/ 285750 w 571500"/>
              <a:gd name="T1" fmla="*/ 0 h 571500"/>
              <a:gd name="T2" fmla="*/ 0 w 571500"/>
              <a:gd name="T3" fmla="*/ 285750 h 571500"/>
              <a:gd name="T4" fmla="*/ 285750 w 571500"/>
              <a:gd name="T5" fmla="*/ 571500 h 571500"/>
              <a:gd name="T6" fmla="*/ 571500 w 571500"/>
              <a:gd name="T7" fmla="*/ 285750 h 571500"/>
              <a:gd name="T8" fmla="*/ 17694720 60000 65536"/>
              <a:gd name="T9" fmla="*/ 11796480 60000 65536"/>
              <a:gd name="T10" fmla="*/ 5898240 60000 65536"/>
              <a:gd name="T11" fmla="*/ 0 60000 65536"/>
              <a:gd name="T12" fmla="*/ 89297 w 571500"/>
              <a:gd name="T13" fmla="*/ 142875 h 571500"/>
              <a:gd name="T14" fmla="*/ 428625 w 571500"/>
              <a:gd name="T15" fmla="*/ 428625 h 571500"/>
            </a:gdLst>
            <a:ahLst/>
            <a:cxnLst>
              <a:cxn ang="T8">
                <a:pos x="T0" y="T1"/>
              </a:cxn>
              <a:cxn ang="T9">
                <a:pos x="T2" y="T3"/>
              </a:cxn>
              <a:cxn ang="T10">
                <a:pos x="T4" y="T5"/>
              </a:cxn>
              <a:cxn ang="T11">
                <a:pos x="T6" y="T7"/>
              </a:cxn>
            </a:cxnLst>
            <a:rect l="T12" t="T13" r="T14" b="T15"/>
            <a:pathLst>
              <a:path w="571500" h="571500">
                <a:moveTo>
                  <a:pt x="0" y="142875"/>
                </a:moveTo>
                <a:lnTo>
                  <a:pt x="17859" y="142875"/>
                </a:lnTo>
                <a:lnTo>
                  <a:pt x="17859" y="428625"/>
                </a:lnTo>
                <a:lnTo>
                  <a:pt x="0" y="428625"/>
                </a:lnTo>
                <a:close/>
                <a:moveTo>
                  <a:pt x="35719" y="142875"/>
                </a:moveTo>
                <a:lnTo>
                  <a:pt x="71438" y="142875"/>
                </a:lnTo>
                <a:lnTo>
                  <a:pt x="71438" y="428625"/>
                </a:lnTo>
                <a:lnTo>
                  <a:pt x="35719" y="428625"/>
                </a:lnTo>
                <a:close/>
                <a:moveTo>
                  <a:pt x="89297" y="142875"/>
                </a:moveTo>
                <a:lnTo>
                  <a:pt x="285750" y="142875"/>
                </a:lnTo>
                <a:lnTo>
                  <a:pt x="285750" y="0"/>
                </a:lnTo>
                <a:lnTo>
                  <a:pt x="571500" y="285750"/>
                </a:lnTo>
                <a:lnTo>
                  <a:pt x="285750" y="571500"/>
                </a:lnTo>
                <a:lnTo>
                  <a:pt x="285750" y="428625"/>
                </a:lnTo>
                <a:lnTo>
                  <a:pt x="89297" y="428625"/>
                </a:lnTo>
                <a:close/>
              </a:path>
            </a:pathLst>
          </a:custGeom>
          <a:gradFill rotWithShape="1">
            <a:gsLst>
              <a:gs pos="0">
                <a:srgbClr val="6F7892"/>
              </a:gs>
              <a:gs pos="50000">
                <a:srgbClr val="A1AED2"/>
              </a:gs>
              <a:gs pos="100000">
                <a:srgbClr val="C0CFFA"/>
              </a:gs>
            </a:gsLst>
            <a:lin ang="5400000" scaled="1"/>
          </a:gradFill>
          <a:ln w="9525" cmpd="sng">
            <a:solidFill>
              <a:srgbClr val="F9F9F9"/>
            </a:solidFill>
            <a:miter lim="800000"/>
            <a:headEnd/>
            <a:tailEnd/>
          </a:ln>
          <a:effectLst>
            <a:outerShdw dist="23000" dir="5400000" algn="ctr" rotWithShape="0">
              <a:srgbClr val="000000">
                <a:alpha val="34000"/>
              </a:srgbClr>
            </a:outerShdw>
          </a:effectLst>
        </p:spPr>
        <p:txBody>
          <a:bodyPr rot="10800000" vert="eaVert" anchor="ctr"/>
          <a:lstStyle/>
          <a:p>
            <a:pPr algn="ctr" eaLnBrk="0" hangingPunct="0">
              <a:defRPr/>
            </a:pPr>
            <a:endParaRPr lang="zh-CN" altLang="en-US" sz="1800" b="0">
              <a:solidFill>
                <a:srgbClr val="FFFFFF"/>
              </a:solidFill>
              <a:latin typeface="微软雅黑" pitchFamily="34" charset="-122"/>
              <a:ea typeface="微软雅黑" pitchFamily="34" charset="-122"/>
            </a:endParaRPr>
          </a:p>
        </p:txBody>
      </p:sp>
      <p:sp>
        <p:nvSpPr>
          <p:cNvPr id="43" name="虚尾箭头 35"/>
          <p:cNvSpPr>
            <a:spLocks noChangeArrowheads="1"/>
          </p:cNvSpPr>
          <p:nvPr/>
        </p:nvSpPr>
        <p:spPr bwMode="auto">
          <a:xfrm rot="5400000">
            <a:off x="5502275" y="3344863"/>
            <a:ext cx="571500" cy="571500"/>
          </a:xfrm>
          <a:custGeom>
            <a:avLst/>
            <a:gdLst>
              <a:gd name="T0" fmla="*/ 285750 w 571500"/>
              <a:gd name="T1" fmla="*/ 0 h 571500"/>
              <a:gd name="T2" fmla="*/ 0 w 571500"/>
              <a:gd name="T3" fmla="*/ 285750 h 571500"/>
              <a:gd name="T4" fmla="*/ 285750 w 571500"/>
              <a:gd name="T5" fmla="*/ 571500 h 571500"/>
              <a:gd name="T6" fmla="*/ 571500 w 571500"/>
              <a:gd name="T7" fmla="*/ 285750 h 571500"/>
              <a:gd name="T8" fmla="*/ 17694720 60000 65536"/>
              <a:gd name="T9" fmla="*/ 11796480 60000 65536"/>
              <a:gd name="T10" fmla="*/ 5898240 60000 65536"/>
              <a:gd name="T11" fmla="*/ 0 60000 65536"/>
              <a:gd name="T12" fmla="*/ 89297 w 571500"/>
              <a:gd name="T13" fmla="*/ 142875 h 571500"/>
              <a:gd name="T14" fmla="*/ 428625 w 571500"/>
              <a:gd name="T15" fmla="*/ 428625 h 571500"/>
            </a:gdLst>
            <a:ahLst/>
            <a:cxnLst>
              <a:cxn ang="T8">
                <a:pos x="T0" y="T1"/>
              </a:cxn>
              <a:cxn ang="T9">
                <a:pos x="T2" y="T3"/>
              </a:cxn>
              <a:cxn ang="T10">
                <a:pos x="T4" y="T5"/>
              </a:cxn>
              <a:cxn ang="T11">
                <a:pos x="T6" y="T7"/>
              </a:cxn>
            </a:cxnLst>
            <a:rect l="T12" t="T13" r="T14" b="T15"/>
            <a:pathLst>
              <a:path w="571500" h="571500">
                <a:moveTo>
                  <a:pt x="0" y="142875"/>
                </a:moveTo>
                <a:lnTo>
                  <a:pt x="17859" y="142875"/>
                </a:lnTo>
                <a:lnTo>
                  <a:pt x="17859" y="428625"/>
                </a:lnTo>
                <a:lnTo>
                  <a:pt x="0" y="428625"/>
                </a:lnTo>
                <a:close/>
                <a:moveTo>
                  <a:pt x="35719" y="142875"/>
                </a:moveTo>
                <a:lnTo>
                  <a:pt x="71438" y="142875"/>
                </a:lnTo>
                <a:lnTo>
                  <a:pt x="71438" y="428625"/>
                </a:lnTo>
                <a:lnTo>
                  <a:pt x="35719" y="428625"/>
                </a:lnTo>
                <a:close/>
                <a:moveTo>
                  <a:pt x="89297" y="142875"/>
                </a:moveTo>
                <a:lnTo>
                  <a:pt x="285750" y="142875"/>
                </a:lnTo>
                <a:lnTo>
                  <a:pt x="285750" y="0"/>
                </a:lnTo>
                <a:lnTo>
                  <a:pt x="571500" y="285750"/>
                </a:lnTo>
                <a:lnTo>
                  <a:pt x="285750" y="571500"/>
                </a:lnTo>
                <a:lnTo>
                  <a:pt x="285750" y="428625"/>
                </a:lnTo>
                <a:lnTo>
                  <a:pt x="89297" y="428625"/>
                </a:lnTo>
                <a:close/>
              </a:path>
            </a:pathLst>
          </a:custGeom>
          <a:gradFill rotWithShape="1">
            <a:gsLst>
              <a:gs pos="0">
                <a:srgbClr val="6F7892"/>
              </a:gs>
              <a:gs pos="50000">
                <a:srgbClr val="A1AED2"/>
              </a:gs>
              <a:gs pos="100000">
                <a:srgbClr val="C0CFFA"/>
              </a:gs>
            </a:gsLst>
            <a:lin ang="5400000" scaled="1"/>
          </a:gradFill>
          <a:ln w="9525" cmpd="sng">
            <a:solidFill>
              <a:srgbClr val="F9F9F9"/>
            </a:solidFill>
            <a:miter lim="800000"/>
            <a:headEnd/>
            <a:tailEnd/>
          </a:ln>
          <a:effectLst>
            <a:outerShdw dist="23000" dir="5400000" algn="ctr" rotWithShape="0">
              <a:srgbClr val="000000">
                <a:alpha val="34000"/>
              </a:srgbClr>
            </a:outerShdw>
          </a:effectLst>
        </p:spPr>
        <p:txBody>
          <a:bodyPr rot="10800000" vert="eaVert" anchor="ctr"/>
          <a:lstStyle/>
          <a:p>
            <a:pPr algn="ctr" eaLnBrk="0" hangingPunct="0">
              <a:defRPr/>
            </a:pPr>
            <a:endParaRPr lang="zh-CN" altLang="en-US" sz="1800" b="0">
              <a:solidFill>
                <a:srgbClr val="FFFFFF"/>
              </a:solidFill>
              <a:latin typeface="微软雅黑" pitchFamily="34" charset="-122"/>
              <a:ea typeface="微软雅黑" pitchFamily="34" charset="-122"/>
            </a:endParaRPr>
          </a:p>
        </p:txBody>
      </p:sp>
      <p:sp>
        <p:nvSpPr>
          <p:cNvPr id="44" name="虚尾箭头 36"/>
          <p:cNvSpPr>
            <a:spLocks noChangeArrowheads="1"/>
          </p:cNvSpPr>
          <p:nvPr/>
        </p:nvSpPr>
        <p:spPr bwMode="auto">
          <a:xfrm rot="5400000">
            <a:off x="7573963" y="3344863"/>
            <a:ext cx="571500" cy="571500"/>
          </a:xfrm>
          <a:custGeom>
            <a:avLst/>
            <a:gdLst>
              <a:gd name="T0" fmla="*/ 285750 w 571500"/>
              <a:gd name="T1" fmla="*/ 0 h 571500"/>
              <a:gd name="T2" fmla="*/ 0 w 571500"/>
              <a:gd name="T3" fmla="*/ 285750 h 571500"/>
              <a:gd name="T4" fmla="*/ 285750 w 571500"/>
              <a:gd name="T5" fmla="*/ 571500 h 571500"/>
              <a:gd name="T6" fmla="*/ 571500 w 571500"/>
              <a:gd name="T7" fmla="*/ 285750 h 571500"/>
              <a:gd name="T8" fmla="*/ 17694720 60000 65536"/>
              <a:gd name="T9" fmla="*/ 11796480 60000 65536"/>
              <a:gd name="T10" fmla="*/ 5898240 60000 65536"/>
              <a:gd name="T11" fmla="*/ 0 60000 65536"/>
              <a:gd name="T12" fmla="*/ 89297 w 571500"/>
              <a:gd name="T13" fmla="*/ 142875 h 571500"/>
              <a:gd name="T14" fmla="*/ 428625 w 571500"/>
              <a:gd name="T15" fmla="*/ 428625 h 571500"/>
            </a:gdLst>
            <a:ahLst/>
            <a:cxnLst>
              <a:cxn ang="T8">
                <a:pos x="T0" y="T1"/>
              </a:cxn>
              <a:cxn ang="T9">
                <a:pos x="T2" y="T3"/>
              </a:cxn>
              <a:cxn ang="T10">
                <a:pos x="T4" y="T5"/>
              </a:cxn>
              <a:cxn ang="T11">
                <a:pos x="T6" y="T7"/>
              </a:cxn>
            </a:cxnLst>
            <a:rect l="T12" t="T13" r="T14" b="T15"/>
            <a:pathLst>
              <a:path w="571500" h="571500">
                <a:moveTo>
                  <a:pt x="0" y="142875"/>
                </a:moveTo>
                <a:lnTo>
                  <a:pt x="17859" y="142875"/>
                </a:lnTo>
                <a:lnTo>
                  <a:pt x="17859" y="428625"/>
                </a:lnTo>
                <a:lnTo>
                  <a:pt x="0" y="428625"/>
                </a:lnTo>
                <a:close/>
                <a:moveTo>
                  <a:pt x="35719" y="142875"/>
                </a:moveTo>
                <a:lnTo>
                  <a:pt x="71438" y="142875"/>
                </a:lnTo>
                <a:lnTo>
                  <a:pt x="71438" y="428625"/>
                </a:lnTo>
                <a:lnTo>
                  <a:pt x="35719" y="428625"/>
                </a:lnTo>
                <a:close/>
                <a:moveTo>
                  <a:pt x="89297" y="142875"/>
                </a:moveTo>
                <a:lnTo>
                  <a:pt x="285750" y="142875"/>
                </a:lnTo>
                <a:lnTo>
                  <a:pt x="285750" y="0"/>
                </a:lnTo>
                <a:lnTo>
                  <a:pt x="571500" y="285750"/>
                </a:lnTo>
                <a:lnTo>
                  <a:pt x="285750" y="571500"/>
                </a:lnTo>
                <a:lnTo>
                  <a:pt x="285750" y="428625"/>
                </a:lnTo>
                <a:lnTo>
                  <a:pt x="89297" y="428625"/>
                </a:lnTo>
                <a:close/>
              </a:path>
            </a:pathLst>
          </a:custGeom>
          <a:gradFill rotWithShape="1">
            <a:gsLst>
              <a:gs pos="0">
                <a:srgbClr val="6F7892"/>
              </a:gs>
              <a:gs pos="50000">
                <a:srgbClr val="A1AED2"/>
              </a:gs>
              <a:gs pos="100000">
                <a:srgbClr val="C0CFFA"/>
              </a:gs>
            </a:gsLst>
            <a:lin ang="5400000" scaled="1"/>
          </a:gradFill>
          <a:ln w="9525" cmpd="sng">
            <a:solidFill>
              <a:srgbClr val="F9F9F9"/>
            </a:solidFill>
            <a:miter lim="800000"/>
            <a:headEnd/>
            <a:tailEnd/>
          </a:ln>
          <a:effectLst>
            <a:outerShdw dist="23000" dir="5400000" algn="ctr" rotWithShape="0">
              <a:srgbClr val="000000">
                <a:alpha val="34000"/>
              </a:srgbClr>
            </a:outerShdw>
          </a:effectLst>
        </p:spPr>
        <p:txBody>
          <a:bodyPr rot="10800000" vert="eaVert" anchor="ctr"/>
          <a:lstStyle/>
          <a:p>
            <a:pPr algn="ctr" eaLnBrk="0" hangingPunct="0">
              <a:defRPr/>
            </a:pPr>
            <a:endParaRPr lang="zh-CN" altLang="en-US" sz="1800" b="0">
              <a:solidFill>
                <a:srgbClr val="FFFFFF"/>
              </a:solidFill>
              <a:latin typeface="微软雅黑" pitchFamily="34" charset="-122"/>
              <a:ea typeface="微软雅黑" pitchFamily="34" charset="-122"/>
            </a:endParaRPr>
          </a:p>
        </p:txBody>
      </p:sp>
      <p:sp>
        <p:nvSpPr>
          <p:cNvPr id="45" name="AutoShape 11"/>
          <p:cNvSpPr>
            <a:spLocks noChangeArrowheads="1"/>
          </p:cNvSpPr>
          <p:nvPr/>
        </p:nvSpPr>
        <p:spPr bwMode="auto">
          <a:xfrm>
            <a:off x="971550" y="2646363"/>
            <a:ext cx="1152525" cy="555625"/>
          </a:xfrm>
          <a:prstGeom prst="roundRect">
            <a:avLst>
              <a:gd name="adj" fmla="val 16667"/>
            </a:avLst>
          </a:prstGeom>
          <a:gradFill rotWithShape="1">
            <a:gsLst>
              <a:gs pos="0">
                <a:srgbClr val="A3EDED"/>
              </a:gs>
              <a:gs pos="35001">
                <a:srgbClr val="BFF1F1"/>
              </a:gs>
              <a:gs pos="100000">
                <a:srgbClr val="E6FAFA"/>
              </a:gs>
            </a:gsLst>
            <a:lin ang="5400000" scaled="1"/>
          </a:gradFill>
          <a:ln w="9525" cmpd="sng">
            <a:solidFill>
              <a:srgbClr val="009999"/>
            </a:solidFill>
            <a:round/>
            <a:headEnd/>
            <a:tailEnd/>
          </a:ln>
          <a:effectLst>
            <a:outerShdw dist="20000" dir="5400000" algn="ctr" rotWithShape="0">
              <a:srgbClr val="000000">
                <a:alpha val="37000"/>
              </a:srgbClr>
            </a:outerShdw>
          </a:effectLst>
        </p:spPr>
        <p:txBody>
          <a:bodyPr wrap="none" anchor="ctr" anchorCtr="1"/>
          <a:lstStyle/>
          <a:p>
            <a:pPr algn="ctr" latinLnBrk="1">
              <a:defRPr/>
            </a:pPr>
            <a:r>
              <a:rPr lang="zh-CN" altLang="en-US" sz="1800" b="0">
                <a:solidFill>
                  <a:schemeClr val="tx2"/>
                </a:solidFill>
                <a:ea typeface="微软雅黑" pitchFamily="34" charset="-122"/>
              </a:rPr>
              <a:t>调研</a:t>
            </a:r>
          </a:p>
        </p:txBody>
      </p:sp>
      <p:sp>
        <p:nvSpPr>
          <p:cNvPr id="46" name="AutoShape 11"/>
          <p:cNvSpPr>
            <a:spLocks noChangeArrowheads="1"/>
          </p:cNvSpPr>
          <p:nvPr/>
        </p:nvSpPr>
        <p:spPr bwMode="auto">
          <a:xfrm>
            <a:off x="3073400" y="2646363"/>
            <a:ext cx="1152525" cy="555625"/>
          </a:xfrm>
          <a:prstGeom prst="roundRect">
            <a:avLst>
              <a:gd name="adj" fmla="val 16667"/>
            </a:avLst>
          </a:prstGeom>
          <a:gradFill rotWithShape="1">
            <a:gsLst>
              <a:gs pos="0">
                <a:srgbClr val="A6ADE9"/>
              </a:gs>
              <a:gs pos="35001">
                <a:srgbClr val="C1C6EE"/>
              </a:gs>
              <a:gs pos="100000">
                <a:srgbClr val="E7E9F9"/>
              </a:gs>
            </a:gsLst>
            <a:lin ang="5400000" scaled="1"/>
          </a:gradFill>
          <a:ln w="9525" cmpd="sng">
            <a:solidFill>
              <a:srgbClr val="123494"/>
            </a:solidFill>
            <a:round/>
            <a:headEnd/>
            <a:tailEnd/>
          </a:ln>
          <a:effectLst>
            <a:outerShdw dist="20000" dir="5400000" algn="ctr" rotWithShape="0">
              <a:srgbClr val="000000">
                <a:alpha val="37000"/>
              </a:srgbClr>
            </a:outerShdw>
          </a:effectLst>
        </p:spPr>
        <p:txBody>
          <a:bodyPr wrap="none" anchor="ctr" anchorCtr="1"/>
          <a:lstStyle/>
          <a:p>
            <a:pPr algn="ctr" latinLnBrk="1">
              <a:defRPr/>
            </a:pPr>
            <a:r>
              <a:rPr lang="zh-CN" altLang="en-US" sz="1800" b="0" dirty="0">
                <a:solidFill>
                  <a:schemeClr val="tx1"/>
                </a:solidFill>
                <a:ea typeface="微软雅黑" pitchFamily="34" charset="-122"/>
              </a:rPr>
              <a:t>分析</a:t>
            </a:r>
          </a:p>
        </p:txBody>
      </p:sp>
      <p:sp>
        <p:nvSpPr>
          <p:cNvPr id="47" name="AutoShape 11"/>
          <p:cNvSpPr>
            <a:spLocks noChangeArrowheads="1"/>
          </p:cNvSpPr>
          <p:nvPr/>
        </p:nvSpPr>
        <p:spPr bwMode="auto">
          <a:xfrm>
            <a:off x="5216525" y="2646363"/>
            <a:ext cx="1152525" cy="555625"/>
          </a:xfrm>
          <a:prstGeom prst="roundRect">
            <a:avLst>
              <a:gd name="adj" fmla="val 16667"/>
            </a:avLst>
          </a:prstGeom>
          <a:gradFill rotWithShape="1">
            <a:gsLst>
              <a:gs pos="0">
                <a:srgbClr val="EDA3A3"/>
              </a:gs>
              <a:gs pos="35001">
                <a:srgbClr val="F1BFBF"/>
              </a:gs>
              <a:gs pos="100000">
                <a:srgbClr val="FAE6E6"/>
              </a:gs>
            </a:gsLst>
            <a:lin ang="5400000" scaled="1"/>
          </a:gradFill>
          <a:ln w="9525" cmpd="sng">
            <a:solidFill>
              <a:srgbClr val="990000"/>
            </a:solidFill>
            <a:round/>
            <a:headEnd/>
            <a:tailEnd/>
          </a:ln>
          <a:effectLst>
            <a:outerShdw dist="20000" dir="5400000" algn="ctr" rotWithShape="0">
              <a:srgbClr val="000000">
                <a:alpha val="37000"/>
              </a:srgbClr>
            </a:outerShdw>
          </a:effectLst>
        </p:spPr>
        <p:txBody>
          <a:bodyPr wrap="none" anchor="ctr" anchorCtr="1"/>
          <a:lstStyle/>
          <a:p>
            <a:pPr algn="ctr" latinLnBrk="1">
              <a:defRPr/>
            </a:pPr>
            <a:r>
              <a:rPr lang="zh-CN" altLang="en-US" sz="1800" b="0">
                <a:solidFill>
                  <a:srgbClr val="C00000"/>
                </a:solidFill>
                <a:ea typeface="微软雅黑" pitchFamily="34" charset="-122"/>
              </a:rPr>
              <a:t>设计</a:t>
            </a:r>
          </a:p>
        </p:txBody>
      </p:sp>
      <p:sp>
        <p:nvSpPr>
          <p:cNvPr id="48" name="燕尾形 37"/>
          <p:cNvSpPr>
            <a:spLocks noChangeArrowheads="1"/>
          </p:cNvSpPr>
          <p:nvPr/>
        </p:nvSpPr>
        <p:spPr bwMode="auto">
          <a:xfrm>
            <a:off x="2359025" y="2716213"/>
            <a:ext cx="500063" cy="357187"/>
          </a:xfrm>
          <a:prstGeom prst="chevron">
            <a:avLst>
              <a:gd name="adj" fmla="val 49998"/>
            </a:avLst>
          </a:prstGeom>
          <a:gradFill rotWithShape="1">
            <a:gsLst>
              <a:gs pos="0">
                <a:srgbClr val="799999"/>
              </a:gs>
              <a:gs pos="80000">
                <a:srgbClr val="A0C8C8"/>
              </a:gs>
              <a:gs pos="100000">
                <a:srgbClr val="A0CACA"/>
              </a:gs>
            </a:gsLst>
            <a:lin ang="5400000"/>
          </a:gradFill>
          <a:ln w="9525" cmpd="sng">
            <a:solidFill>
              <a:srgbClr val="A5C6C6"/>
            </a:solidFill>
            <a:miter lim="800000"/>
            <a:headEnd/>
            <a:tailEnd/>
          </a:ln>
          <a:effectLst>
            <a:outerShdw dist="23000" dir="5400000" algn="ctr" rotWithShape="0">
              <a:srgbClr val="000000">
                <a:alpha val="34000"/>
              </a:srgbClr>
            </a:outerShdw>
          </a:effectLst>
        </p:spPr>
        <p:txBody>
          <a:bodyPr anchor="ctr"/>
          <a:lstStyle/>
          <a:p>
            <a:pPr algn="ctr" eaLnBrk="0" hangingPunct="0">
              <a:defRPr/>
            </a:pPr>
            <a:endParaRPr lang="zh-CN" altLang="en-US" sz="1800" b="0">
              <a:solidFill>
                <a:schemeClr val="tx1"/>
              </a:solidFill>
              <a:latin typeface="微软雅黑" pitchFamily="34" charset="-122"/>
              <a:ea typeface="微软雅黑" pitchFamily="34" charset="-122"/>
            </a:endParaRPr>
          </a:p>
        </p:txBody>
      </p:sp>
      <p:sp>
        <p:nvSpPr>
          <p:cNvPr id="49" name="燕尾形 38"/>
          <p:cNvSpPr>
            <a:spLocks noChangeArrowheads="1"/>
          </p:cNvSpPr>
          <p:nvPr/>
        </p:nvSpPr>
        <p:spPr bwMode="auto">
          <a:xfrm>
            <a:off x="4502150" y="2716213"/>
            <a:ext cx="500063" cy="357187"/>
          </a:xfrm>
          <a:prstGeom prst="chevron">
            <a:avLst>
              <a:gd name="adj" fmla="val 49998"/>
            </a:avLst>
          </a:prstGeom>
          <a:gradFill rotWithShape="1">
            <a:gsLst>
              <a:gs pos="0">
                <a:srgbClr val="799999"/>
              </a:gs>
              <a:gs pos="80000">
                <a:srgbClr val="A0C8C8"/>
              </a:gs>
              <a:gs pos="100000">
                <a:srgbClr val="A0CACA"/>
              </a:gs>
            </a:gsLst>
            <a:lin ang="5400000"/>
          </a:gradFill>
          <a:ln w="9525" cmpd="sng">
            <a:solidFill>
              <a:srgbClr val="A5C6C6"/>
            </a:solidFill>
            <a:miter lim="800000"/>
            <a:headEnd/>
            <a:tailEnd/>
          </a:ln>
          <a:effectLst>
            <a:outerShdw dist="23000" dir="5400000" algn="ctr" rotWithShape="0">
              <a:srgbClr val="000000">
                <a:alpha val="34000"/>
              </a:srgbClr>
            </a:outerShdw>
          </a:effectLst>
        </p:spPr>
        <p:txBody>
          <a:bodyPr anchor="ctr"/>
          <a:lstStyle/>
          <a:p>
            <a:pPr algn="ctr" eaLnBrk="0" hangingPunct="0">
              <a:defRPr/>
            </a:pPr>
            <a:endParaRPr lang="zh-CN" altLang="en-US" sz="1800" b="0">
              <a:solidFill>
                <a:schemeClr val="tx1"/>
              </a:solidFill>
              <a:latin typeface="微软雅黑" pitchFamily="34" charset="-122"/>
              <a:ea typeface="微软雅黑" pitchFamily="34" charset="-122"/>
            </a:endParaRPr>
          </a:p>
        </p:txBody>
      </p:sp>
      <p:sp>
        <p:nvSpPr>
          <p:cNvPr id="50" name="燕尾形 39"/>
          <p:cNvSpPr>
            <a:spLocks noChangeArrowheads="1"/>
          </p:cNvSpPr>
          <p:nvPr/>
        </p:nvSpPr>
        <p:spPr bwMode="auto">
          <a:xfrm>
            <a:off x="6573838" y="2716213"/>
            <a:ext cx="500062" cy="357187"/>
          </a:xfrm>
          <a:prstGeom prst="chevron">
            <a:avLst>
              <a:gd name="adj" fmla="val 49998"/>
            </a:avLst>
          </a:prstGeom>
          <a:gradFill rotWithShape="1">
            <a:gsLst>
              <a:gs pos="0">
                <a:srgbClr val="799999"/>
              </a:gs>
              <a:gs pos="80000">
                <a:srgbClr val="A0C8C8"/>
              </a:gs>
              <a:gs pos="100000">
                <a:srgbClr val="A0CACA"/>
              </a:gs>
            </a:gsLst>
            <a:lin ang="5400000"/>
          </a:gradFill>
          <a:ln w="9525" cmpd="sng">
            <a:solidFill>
              <a:srgbClr val="A5C6C6"/>
            </a:solidFill>
            <a:miter lim="800000"/>
            <a:headEnd/>
            <a:tailEnd/>
          </a:ln>
          <a:effectLst>
            <a:outerShdw dist="23000" dir="5400000" algn="ctr" rotWithShape="0">
              <a:srgbClr val="000000">
                <a:alpha val="34000"/>
              </a:srgbClr>
            </a:outerShdw>
          </a:effectLst>
        </p:spPr>
        <p:txBody>
          <a:bodyPr anchor="ctr"/>
          <a:lstStyle/>
          <a:p>
            <a:pPr algn="ctr" eaLnBrk="0" hangingPunct="0">
              <a:defRPr/>
            </a:pPr>
            <a:endParaRPr lang="zh-CN" altLang="en-US" sz="1800" b="0">
              <a:solidFill>
                <a:schemeClr val="tx1"/>
              </a:solidFill>
              <a:latin typeface="微软雅黑" pitchFamily="34" charset="-122"/>
              <a:ea typeface="微软雅黑" pitchFamily="34" charset="-122"/>
            </a:endParaRPr>
          </a:p>
        </p:txBody>
      </p:sp>
      <p:sp>
        <p:nvSpPr>
          <p:cNvPr id="51" name="AutoShape 11"/>
          <p:cNvSpPr>
            <a:spLocks noChangeArrowheads="1"/>
          </p:cNvSpPr>
          <p:nvPr/>
        </p:nvSpPr>
        <p:spPr bwMode="auto">
          <a:xfrm>
            <a:off x="7319963" y="2630488"/>
            <a:ext cx="1152525" cy="555625"/>
          </a:xfrm>
          <a:prstGeom prst="roundRect">
            <a:avLst>
              <a:gd name="adj" fmla="val 16667"/>
            </a:avLst>
          </a:prstGeom>
          <a:solidFill>
            <a:srgbClr val="FFC000"/>
          </a:solidFill>
          <a:ln w="9525" cmpd="sng">
            <a:solidFill>
              <a:srgbClr val="CC6600"/>
            </a:solidFill>
            <a:round/>
            <a:headEnd/>
            <a:tailEnd/>
          </a:ln>
          <a:effectLst>
            <a:outerShdw dist="20000" dir="5400000" algn="ctr" rotWithShape="0">
              <a:srgbClr val="000000">
                <a:alpha val="37000"/>
              </a:srgbClr>
            </a:outerShdw>
          </a:effectLst>
        </p:spPr>
        <p:txBody>
          <a:bodyPr wrap="none" anchor="ctr" anchorCtr="1"/>
          <a:lstStyle/>
          <a:p>
            <a:pPr algn="ctr" latinLnBrk="1">
              <a:defRPr/>
            </a:pPr>
            <a:r>
              <a:rPr lang="zh-CN" altLang="en-US" sz="1800" b="0">
                <a:solidFill>
                  <a:srgbClr val="C00000"/>
                </a:solidFill>
                <a:ea typeface="微软雅黑" pitchFamily="34" charset="-122"/>
              </a:rPr>
              <a:t>论证</a:t>
            </a:r>
          </a:p>
        </p:txBody>
      </p:sp>
      <p:sp>
        <p:nvSpPr>
          <p:cNvPr id="99346"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1687513" y="1462088"/>
            <a:ext cx="5616575" cy="5238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zh-CN" altLang="en-US" sz="2800" dirty="0">
                <a:solidFill>
                  <a:schemeClr val="tx2"/>
                </a:solidFill>
                <a:latin typeface="Calibri" pitchFamily="34" charset="0"/>
              </a:rPr>
              <a:t>                         </a:t>
            </a:r>
            <a:r>
              <a:rPr lang="zh-CN" altLang="en-US" sz="2600" dirty="0">
                <a:solidFill>
                  <a:srgbClr val="800000"/>
                </a:solidFill>
                <a:latin typeface="+mj-ea"/>
                <a:ea typeface="+mj-ea"/>
              </a:rPr>
              <a:t>课程建设</a:t>
            </a:r>
          </a:p>
        </p:txBody>
      </p:sp>
      <p:sp>
        <p:nvSpPr>
          <p:cNvPr id="44035" name="Rectangle 3"/>
          <p:cNvSpPr>
            <a:spLocks noChangeArrowheads="1"/>
          </p:cNvSpPr>
          <p:nvPr/>
        </p:nvSpPr>
        <p:spPr bwMode="auto">
          <a:xfrm>
            <a:off x="214313" y="1714500"/>
            <a:ext cx="8610600" cy="5684838"/>
          </a:xfrm>
          <a:prstGeom prst="rect">
            <a:avLst/>
          </a:prstGeom>
          <a:noFill/>
          <a:ln w="9525">
            <a:noFill/>
            <a:miter lim="800000"/>
            <a:headEnd/>
            <a:tailEnd/>
          </a:ln>
        </p:spPr>
        <p:txBody>
          <a:bodyPr lIns="0" tIns="0" rIns="0" bIns="0">
            <a:spAutoFit/>
          </a:bodyPr>
          <a:lstStyle/>
          <a:p>
            <a:pPr marL="812800" indent="-812800" defTabSz="449263">
              <a:lnSpc>
                <a:spcPct val="150000"/>
              </a:lnSpc>
              <a:defRPr/>
            </a:pPr>
            <a:r>
              <a:rPr lang="zh-CN" altLang="zh-CN" b="0" dirty="0">
                <a:solidFill>
                  <a:srgbClr val="800000"/>
                </a:solidFill>
                <a:latin typeface="+mj-ea"/>
                <a:ea typeface="+mj-ea"/>
              </a:rPr>
              <a:t>    </a:t>
            </a:r>
            <a:r>
              <a:rPr lang="en-US" altLang="zh-CN" b="0" dirty="0">
                <a:solidFill>
                  <a:srgbClr val="800000"/>
                </a:solidFill>
                <a:latin typeface="+mj-ea"/>
                <a:ea typeface="+mj-ea"/>
              </a:rPr>
              <a:t>  </a:t>
            </a:r>
          </a:p>
          <a:p>
            <a:pPr marL="812800" indent="-812800" defTabSz="449263">
              <a:lnSpc>
                <a:spcPct val="150000"/>
              </a:lnSpc>
              <a:defRPr/>
            </a:pPr>
            <a:r>
              <a:rPr lang="en-US" altLang="zh-CN" b="0" dirty="0">
                <a:solidFill>
                  <a:srgbClr val="800000"/>
                </a:solidFill>
                <a:latin typeface="+mj-ea"/>
                <a:ea typeface="+mj-ea"/>
              </a:rPr>
              <a:t>      </a:t>
            </a:r>
            <a:r>
              <a:rPr lang="zh-CN" altLang="en-US" dirty="0">
                <a:solidFill>
                  <a:srgbClr val="800000"/>
                </a:solidFill>
                <a:latin typeface="+mj-ea"/>
                <a:ea typeface="+mj-ea"/>
              </a:rPr>
              <a:t>主要问题：</a:t>
            </a:r>
            <a:r>
              <a:rPr lang="zh-CN" altLang="en-US" dirty="0">
                <a:solidFill>
                  <a:schemeClr val="tx2"/>
                </a:solidFill>
                <a:latin typeface="+mj-ea"/>
                <a:ea typeface="+mj-ea"/>
              </a:rPr>
              <a:t>无章法，无措施，无变化</a:t>
            </a:r>
            <a:endParaRPr lang="zh-CN" altLang="en-US" dirty="0">
              <a:solidFill>
                <a:srgbClr val="800000"/>
              </a:solidFill>
              <a:latin typeface="+mj-ea"/>
              <a:ea typeface="+mj-ea"/>
            </a:endParaRPr>
          </a:p>
          <a:p>
            <a:pPr marL="812800" indent="-812800" defTabSz="449263">
              <a:lnSpc>
                <a:spcPct val="150000"/>
              </a:lnSpc>
              <a:defRPr/>
            </a:pPr>
            <a:r>
              <a:rPr lang="zh-CN" altLang="en-US" dirty="0">
                <a:solidFill>
                  <a:srgbClr val="800000"/>
                </a:solidFill>
                <a:latin typeface="+mj-ea"/>
                <a:ea typeface="+mj-ea"/>
              </a:rPr>
              <a:t>      改革思路</a:t>
            </a:r>
            <a:r>
              <a:rPr lang="zh-CN" altLang="en-US" dirty="0">
                <a:solidFill>
                  <a:schemeClr val="tx2"/>
                </a:solidFill>
                <a:latin typeface="+mj-ea"/>
                <a:ea typeface="+mj-ea"/>
              </a:rPr>
              <a:t>：围绕核心，抓住主干，整合内容，分块建设。 </a:t>
            </a:r>
          </a:p>
          <a:p>
            <a:pPr marL="812800" indent="-812800" defTabSz="449263">
              <a:lnSpc>
                <a:spcPct val="150000"/>
              </a:lnSpc>
              <a:spcBef>
                <a:spcPct val="50000"/>
              </a:spcBef>
              <a:defRPr/>
            </a:pPr>
            <a:r>
              <a:rPr lang="zh-CN" altLang="en-US" dirty="0">
                <a:solidFill>
                  <a:schemeClr val="tx2"/>
                </a:solidFill>
                <a:latin typeface="+mj-ea"/>
                <a:ea typeface="+mj-ea"/>
              </a:rPr>
              <a:t>      </a:t>
            </a:r>
            <a:r>
              <a:rPr lang="zh-CN" altLang="en-US" dirty="0">
                <a:solidFill>
                  <a:srgbClr val="800000"/>
                </a:solidFill>
                <a:latin typeface="+mj-ea"/>
                <a:ea typeface="+mj-ea"/>
              </a:rPr>
              <a:t>具体措施</a:t>
            </a:r>
            <a:r>
              <a:rPr lang="zh-CN" altLang="en-US" dirty="0">
                <a:solidFill>
                  <a:schemeClr val="tx2"/>
                </a:solidFill>
                <a:latin typeface="+mj-ea"/>
                <a:ea typeface="+mj-ea"/>
              </a:rPr>
              <a:t>：重组课程体系：</a:t>
            </a:r>
            <a:r>
              <a:rPr lang="zh-CN" altLang="en-US" dirty="0">
                <a:solidFill>
                  <a:schemeClr val="tx2"/>
                </a:solidFill>
                <a:latin typeface="+mj-ea"/>
                <a:ea typeface="+mj-ea"/>
              </a:rPr>
              <a:t>构建课程模块</a:t>
            </a:r>
            <a:r>
              <a:rPr lang="zh-CN" altLang="en-US" dirty="0">
                <a:solidFill>
                  <a:schemeClr val="tx2"/>
                </a:solidFill>
                <a:latin typeface="+mj-ea"/>
                <a:ea typeface="+mj-ea"/>
              </a:rPr>
              <a:t>。</a:t>
            </a:r>
          </a:p>
          <a:p>
            <a:pPr marL="812800" indent="-812800" defTabSz="449263">
              <a:lnSpc>
                <a:spcPct val="150000"/>
              </a:lnSpc>
              <a:defRPr/>
            </a:pPr>
            <a:r>
              <a:rPr lang="zh-CN" altLang="en-US" dirty="0">
                <a:solidFill>
                  <a:schemeClr val="tx2"/>
                </a:solidFill>
                <a:latin typeface="+mj-ea"/>
                <a:ea typeface="+mj-ea"/>
              </a:rPr>
              <a:t>                       改革建设模式</a:t>
            </a:r>
            <a:r>
              <a:rPr lang="zh-CN" altLang="en-US" dirty="0">
                <a:solidFill>
                  <a:schemeClr val="tx2"/>
                </a:solidFill>
                <a:latin typeface="+mj-ea"/>
                <a:ea typeface="+mj-ea"/>
              </a:rPr>
              <a:t>：实施三</a:t>
            </a:r>
            <a:r>
              <a:rPr lang="zh-CN" altLang="en-US" dirty="0">
                <a:solidFill>
                  <a:schemeClr val="tx2"/>
                </a:solidFill>
                <a:latin typeface="+mj-ea"/>
                <a:ea typeface="+mj-ea"/>
              </a:rPr>
              <a:t>级管理。</a:t>
            </a:r>
          </a:p>
          <a:p>
            <a:pPr marL="812800" indent="-812800" defTabSz="449263">
              <a:lnSpc>
                <a:spcPct val="150000"/>
              </a:lnSpc>
              <a:defRPr/>
            </a:pPr>
            <a:r>
              <a:rPr lang="zh-CN" altLang="en-US" dirty="0">
                <a:solidFill>
                  <a:schemeClr val="tx2"/>
                </a:solidFill>
                <a:latin typeface="+mj-ea"/>
                <a:ea typeface="+mj-ea"/>
              </a:rPr>
              <a:t>                       抓好建设关键</a:t>
            </a:r>
            <a:r>
              <a:rPr lang="zh-CN" altLang="en-US" dirty="0">
                <a:solidFill>
                  <a:schemeClr val="tx2"/>
                </a:solidFill>
                <a:latin typeface="+mj-ea"/>
                <a:ea typeface="+mj-ea"/>
              </a:rPr>
              <a:t>：强化核心</a:t>
            </a:r>
            <a:r>
              <a:rPr lang="zh-CN" altLang="en-US" dirty="0">
                <a:solidFill>
                  <a:schemeClr val="tx2"/>
                </a:solidFill>
                <a:latin typeface="+mj-ea"/>
                <a:ea typeface="+mj-ea"/>
              </a:rPr>
              <a:t>课程。</a:t>
            </a:r>
          </a:p>
          <a:p>
            <a:pPr marL="812800" indent="-812800" defTabSz="449263">
              <a:lnSpc>
                <a:spcPct val="110000"/>
              </a:lnSpc>
              <a:spcBef>
                <a:spcPct val="50000"/>
              </a:spcBef>
              <a:defRPr/>
            </a:pPr>
            <a:r>
              <a:rPr lang="zh-CN" altLang="en-US" dirty="0">
                <a:solidFill>
                  <a:schemeClr val="tx2"/>
                </a:solidFill>
                <a:latin typeface="+mj-ea"/>
                <a:ea typeface="+mj-ea"/>
              </a:rPr>
              <a:t>      </a:t>
            </a:r>
            <a:r>
              <a:rPr lang="zh-CN" altLang="en-US" dirty="0">
                <a:solidFill>
                  <a:srgbClr val="800000"/>
                </a:solidFill>
                <a:latin typeface="+mj-ea"/>
                <a:ea typeface="+mj-ea"/>
              </a:rPr>
              <a:t>建设目标</a:t>
            </a:r>
            <a:r>
              <a:rPr lang="zh-CN" altLang="en-US" dirty="0">
                <a:solidFill>
                  <a:schemeClr val="tx1"/>
                </a:solidFill>
                <a:latin typeface="+mj-ea"/>
                <a:ea typeface="+mj-ea"/>
              </a:rPr>
              <a:t>：</a:t>
            </a:r>
            <a:r>
              <a:rPr lang="zh-CN" altLang="en-US" dirty="0">
                <a:solidFill>
                  <a:srgbClr val="003366"/>
                </a:solidFill>
                <a:latin typeface="+mj-ea"/>
                <a:ea typeface="+mj-ea"/>
              </a:rPr>
              <a:t>有目标（符合定位）；有顺序（主干优先）</a:t>
            </a:r>
          </a:p>
          <a:p>
            <a:pPr marL="812800" indent="-812800" defTabSz="449263">
              <a:lnSpc>
                <a:spcPct val="110000"/>
              </a:lnSpc>
              <a:spcBef>
                <a:spcPct val="20000"/>
              </a:spcBef>
              <a:defRPr/>
            </a:pPr>
            <a:r>
              <a:rPr lang="zh-CN" altLang="en-US" dirty="0">
                <a:solidFill>
                  <a:srgbClr val="003366"/>
                </a:solidFill>
                <a:latin typeface="+mj-ea"/>
                <a:ea typeface="+mj-ea"/>
              </a:rPr>
              <a:t>                       有政策（注重激励）；有成效（打造精品）</a:t>
            </a:r>
          </a:p>
          <a:p>
            <a:pPr marL="812800" indent="-812800" defTabSz="449263">
              <a:lnSpc>
                <a:spcPct val="150000"/>
              </a:lnSpc>
              <a:defRPr/>
            </a:pPr>
            <a:endParaRPr lang="zh-CN" altLang="en-US" sz="2400" b="0" dirty="0">
              <a:solidFill>
                <a:schemeClr val="tx2"/>
              </a:solidFill>
              <a:latin typeface="微软雅黑" pitchFamily="34" charset="-122"/>
              <a:ea typeface="微软雅黑" pitchFamily="34" charset="-122"/>
            </a:endParaRPr>
          </a:p>
          <a:p>
            <a:pPr marL="812800" indent="-812800" defTabSz="449263">
              <a:lnSpc>
                <a:spcPct val="150000"/>
              </a:lnSpc>
              <a:defRPr/>
            </a:pPr>
            <a:endParaRPr lang="zh-CN" altLang="en-US" sz="2000" dirty="0">
              <a:solidFill>
                <a:schemeClr val="tx2"/>
              </a:solidFill>
              <a:latin typeface="黑体" pitchFamily="49" charset="-122"/>
              <a:ea typeface="黑体" pitchFamily="49" charset="-122"/>
            </a:endParaRPr>
          </a:p>
          <a:p>
            <a:pPr marL="812800" indent="-812800" defTabSz="449263">
              <a:lnSpc>
                <a:spcPct val="150000"/>
              </a:lnSpc>
              <a:spcBef>
                <a:spcPct val="20000"/>
              </a:spcBef>
              <a:defRPr/>
            </a:pPr>
            <a:r>
              <a:rPr lang="zh-CN" altLang="en-US" sz="1800" b="0" dirty="0">
                <a:solidFill>
                  <a:srgbClr val="953735"/>
                </a:solidFill>
                <a:latin typeface="黑体" pitchFamily="49" charset="-122"/>
                <a:ea typeface="宋体" pitchFamily="2" charset="-122"/>
              </a:rPr>
              <a:t>     </a:t>
            </a:r>
          </a:p>
        </p:txBody>
      </p:sp>
      <p:sp>
        <p:nvSpPr>
          <p:cNvPr id="100355"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blinds(horizontal)">
                                      <p:cBhvr>
                                        <p:cTn id="7" dur="10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900113" y="1628775"/>
            <a:ext cx="5616575" cy="4921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zh-CN" altLang="en-US" sz="2600" dirty="0">
                <a:solidFill>
                  <a:schemeClr val="tx2"/>
                </a:solidFill>
                <a:latin typeface="Calibri" pitchFamily="34" charset="0"/>
              </a:rPr>
              <a:t>                    </a:t>
            </a:r>
            <a:r>
              <a:rPr lang="zh-CN" altLang="en-US" sz="2600" dirty="0">
                <a:solidFill>
                  <a:schemeClr val="tx2"/>
                </a:solidFill>
                <a:latin typeface="微软雅黑" pitchFamily="34" charset="-122"/>
                <a:ea typeface="微软雅黑" pitchFamily="34" charset="-122"/>
              </a:rPr>
              <a:t>     </a:t>
            </a:r>
            <a:r>
              <a:rPr lang="zh-CN" altLang="en-US" sz="2600" dirty="0">
                <a:solidFill>
                  <a:srgbClr val="800000"/>
                </a:solidFill>
                <a:latin typeface="微软雅黑" pitchFamily="34" charset="-122"/>
                <a:ea typeface="微软雅黑" pitchFamily="34" charset="-122"/>
              </a:rPr>
              <a:t>核心课程的建设方法</a:t>
            </a:r>
          </a:p>
        </p:txBody>
      </p:sp>
      <p:sp>
        <p:nvSpPr>
          <p:cNvPr id="45059" name="Rectangle 3"/>
          <p:cNvSpPr>
            <a:spLocks noChangeArrowheads="1"/>
          </p:cNvSpPr>
          <p:nvPr/>
        </p:nvSpPr>
        <p:spPr bwMode="auto">
          <a:xfrm>
            <a:off x="228600" y="2306638"/>
            <a:ext cx="8610600" cy="6816725"/>
          </a:xfrm>
          <a:prstGeom prst="rect">
            <a:avLst/>
          </a:prstGeom>
          <a:noFill/>
          <a:ln w="9525">
            <a:noFill/>
            <a:miter lim="800000"/>
            <a:headEnd/>
            <a:tailEnd/>
          </a:ln>
        </p:spPr>
        <p:txBody>
          <a:bodyPr lIns="0" tIns="0" rIns="0" bIns="0">
            <a:spAutoFit/>
          </a:bodyPr>
          <a:lstStyle/>
          <a:p>
            <a:pPr marL="812800" indent="-812800" defTabSz="449263">
              <a:lnSpc>
                <a:spcPct val="200000"/>
              </a:lnSpc>
              <a:defRPr/>
            </a:pPr>
            <a:r>
              <a:rPr lang="en-US" altLang="zh-CN" dirty="0">
                <a:solidFill>
                  <a:schemeClr val="tx2"/>
                </a:solidFill>
                <a:latin typeface="+mj-ea"/>
                <a:ea typeface="+mj-ea"/>
              </a:rPr>
              <a:t>     </a:t>
            </a:r>
            <a:r>
              <a:rPr lang="en-US" altLang="zh-CN" dirty="0">
                <a:solidFill>
                  <a:schemeClr val="tx2"/>
                </a:solidFill>
                <a:latin typeface="+mj-ea"/>
                <a:ea typeface="+mj-ea"/>
              </a:rPr>
              <a:t>    </a:t>
            </a:r>
            <a:r>
              <a:rPr lang="zh-CN" altLang="en-US" dirty="0">
                <a:solidFill>
                  <a:srgbClr val="800000"/>
                </a:solidFill>
                <a:latin typeface="+mj-ea"/>
                <a:ea typeface="+mj-ea"/>
              </a:rPr>
              <a:t>精心选择</a:t>
            </a:r>
            <a:r>
              <a:rPr lang="zh-CN" altLang="en-US" dirty="0">
                <a:solidFill>
                  <a:schemeClr val="tx2"/>
                </a:solidFill>
                <a:latin typeface="Times New Roman" pitchFamily="18" charset="0"/>
                <a:ea typeface="+mj-ea"/>
                <a:cs typeface="Times New Roman" pitchFamily="18" charset="0"/>
              </a:rPr>
              <a:t>：</a:t>
            </a:r>
            <a:r>
              <a:rPr lang="zh-CN" altLang="en-US" dirty="0">
                <a:solidFill>
                  <a:schemeClr val="tx2"/>
                </a:solidFill>
                <a:latin typeface="Times New Roman" pitchFamily="18" charset="0"/>
                <a:ea typeface="+mj-ea"/>
                <a:cs typeface="Times New Roman" pitchFamily="18" charset="0"/>
              </a:rPr>
              <a:t>多方专家研究论证，核心课程</a:t>
            </a:r>
            <a:r>
              <a:rPr lang="en-US" altLang="zh-CN" dirty="0">
                <a:solidFill>
                  <a:schemeClr val="tx2"/>
                </a:solidFill>
                <a:latin typeface="Times New Roman" pitchFamily="18" charset="0"/>
                <a:ea typeface="+mj-ea"/>
                <a:cs typeface="Times New Roman" pitchFamily="18" charset="0"/>
              </a:rPr>
              <a:t>5~8</a:t>
            </a:r>
            <a:r>
              <a:rPr lang="zh-CN" altLang="en-US" dirty="0">
                <a:solidFill>
                  <a:schemeClr val="tx2"/>
                </a:solidFill>
                <a:latin typeface="Times New Roman" pitchFamily="18" charset="0"/>
                <a:ea typeface="+mj-ea"/>
                <a:cs typeface="Times New Roman" pitchFamily="18" charset="0"/>
              </a:rPr>
              <a:t>门，核 </a:t>
            </a:r>
          </a:p>
          <a:p>
            <a:pPr marL="812800" indent="-812800" defTabSz="449263">
              <a:lnSpc>
                <a:spcPct val="200000"/>
              </a:lnSpc>
              <a:defRPr/>
            </a:pPr>
            <a:r>
              <a:rPr lang="zh-CN" altLang="en-US" dirty="0">
                <a:solidFill>
                  <a:schemeClr val="tx2"/>
                </a:solidFill>
                <a:latin typeface="Times New Roman" pitchFamily="18" charset="0"/>
                <a:ea typeface="+mj-ea"/>
                <a:cs typeface="Times New Roman" pitchFamily="18" charset="0"/>
              </a:rPr>
              <a:t>                                心实践环节</a:t>
            </a:r>
            <a:r>
              <a:rPr lang="en-US" altLang="zh-CN" dirty="0">
                <a:solidFill>
                  <a:schemeClr val="tx2"/>
                </a:solidFill>
                <a:latin typeface="Times New Roman" pitchFamily="18" charset="0"/>
                <a:ea typeface="+mj-ea"/>
                <a:cs typeface="Times New Roman" pitchFamily="18" charset="0"/>
              </a:rPr>
              <a:t>2~3</a:t>
            </a:r>
            <a:r>
              <a:rPr lang="zh-CN" altLang="en-US" dirty="0">
                <a:solidFill>
                  <a:schemeClr val="tx2"/>
                </a:solidFill>
                <a:latin typeface="Times New Roman" pitchFamily="18" charset="0"/>
                <a:ea typeface="+mj-ea"/>
                <a:cs typeface="Times New Roman" pitchFamily="18" charset="0"/>
              </a:rPr>
              <a:t>个</a:t>
            </a:r>
          </a:p>
          <a:p>
            <a:pPr marL="812800" indent="-812800" defTabSz="449263">
              <a:lnSpc>
                <a:spcPct val="200000"/>
              </a:lnSpc>
              <a:defRPr/>
            </a:pPr>
            <a:r>
              <a:rPr lang="zh-CN" altLang="en-US" dirty="0">
                <a:solidFill>
                  <a:schemeClr val="tx2"/>
                </a:solidFill>
                <a:latin typeface="Times New Roman" pitchFamily="18" charset="0"/>
                <a:ea typeface="+mj-ea"/>
                <a:cs typeface="Times New Roman" pitchFamily="18" charset="0"/>
              </a:rPr>
              <a:t>           </a:t>
            </a:r>
            <a:r>
              <a:rPr lang="zh-CN" altLang="en-US" dirty="0">
                <a:solidFill>
                  <a:srgbClr val="800000"/>
                </a:solidFill>
                <a:latin typeface="Times New Roman" pitchFamily="18" charset="0"/>
                <a:ea typeface="+mj-ea"/>
                <a:cs typeface="Times New Roman" pitchFamily="18" charset="0"/>
              </a:rPr>
              <a:t>优化资源</a:t>
            </a:r>
            <a:r>
              <a:rPr lang="zh-CN" altLang="en-US" dirty="0">
                <a:solidFill>
                  <a:schemeClr val="tx2"/>
                </a:solidFill>
                <a:latin typeface="Times New Roman" pitchFamily="18" charset="0"/>
                <a:ea typeface="+mj-ea"/>
                <a:cs typeface="Times New Roman" pitchFamily="18" charset="0"/>
              </a:rPr>
              <a:t>：任课教师资格，实验室建设，教材审查</a:t>
            </a:r>
          </a:p>
          <a:p>
            <a:pPr marL="812800" indent="-812800" defTabSz="449263">
              <a:lnSpc>
                <a:spcPct val="200000"/>
              </a:lnSpc>
              <a:defRPr/>
            </a:pPr>
            <a:r>
              <a:rPr lang="zh-CN" altLang="en-US" dirty="0">
                <a:solidFill>
                  <a:schemeClr val="tx2"/>
                </a:solidFill>
                <a:latin typeface="Times New Roman" pitchFamily="18" charset="0"/>
                <a:ea typeface="+mj-ea"/>
                <a:cs typeface="Times New Roman" pitchFamily="18" charset="0"/>
              </a:rPr>
              <a:t>           </a:t>
            </a:r>
            <a:r>
              <a:rPr lang="zh-CN" altLang="en-US" dirty="0">
                <a:solidFill>
                  <a:srgbClr val="800000"/>
                </a:solidFill>
                <a:latin typeface="Times New Roman" pitchFamily="18" charset="0"/>
                <a:ea typeface="+mj-ea"/>
                <a:cs typeface="Times New Roman" pitchFamily="18" charset="0"/>
              </a:rPr>
              <a:t>政策激励</a:t>
            </a:r>
            <a:r>
              <a:rPr lang="zh-CN" altLang="en-US" dirty="0">
                <a:solidFill>
                  <a:schemeClr val="tx2"/>
                </a:solidFill>
                <a:latin typeface="Times New Roman" pitchFamily="18" charset="0"/>
                <a:ea typeface="+mj-ea"/>
                <a:cs typeface="Times New Roman" pitchFamily="18" charset="0"/>
              </a:rPr>
              <a:t>：分配倾斜，学分绩点，调动两个积极性</a:t>
            </a:r>
            <a:endParaRPr lang="en-US" altLang="zh-CN" dirty="0">
              <a:solidFill>
                <a:schemeClr val="tx2"/>
              </a:solidFill>
              <a:latin typeface="Times New Roman" pitchFamily="18" charset="0"/>
              <a:ea typeface="+mj-ea"/>
              <a:cs typeface="Times New Roman" pitchFamily="18" charset="0"/>
            </a:endParaRPr>
          </a:p>
          <a:p>
            <a:pPr marL="812800" indent="-812800" defTabSz="449263">
              <a:lnSpc>
                <a:spcPct val="200000"/>
              </a:lnSpc>
              <a:defRPr/>
            </a:pPr>
            <a:r>
              <a:rPr lang="en-US" altLang="zh-CN" sz="2800" b="0" dirty="0">
                <a:solidFill>
                  <a:srgbClr val="800000"/>
                </a:solidFill>
                <a:latin typeface="Times New Roman" pitchFamily="18" charset="0"/>
                <a:ea typeface="+mj-ea"/>
                <a:cs typeface="Times New Roman" pitchFamily="18" charset="0"/>
              </a:rPr>
              <a:t>     </a:t>
            </a:r>
          </a:p>
          <a:p>
            <a:pPr marL="812800" indent="-812800" defTabSz="449263">
              <a:lnSpc>
                <a:spcPct val="200000"/>
              </a:lnSpc>
              <a:defRPr/>
            </a:pPr>
            <a:endParaRPr lang="zh-CN" altLang="en-US" sz="2400" b="0" dirty="0">
              <a:solidFill>
                <a:schemeClr val="tx2"/>
              </a:solidFill>
              <a:latin typeface="Times New Roman" pitchFamily="18" charset="0"/>
              <a:ea typeface="+mj-ea"/>
              <a:cs typeface="Times New Roman" pitchFamily="18" charset="0"/>
            </a:endParaRPr>
          </a:p>
          <a:p>
            <a:pPr marL="812800" indent="-812800" defTabSz="449263">
              <a:lnSpc>
                <a:spcPct val="150000"/>
              </a:lnSpc>
              <a:spcBef>
                <a:spcPct val="50000"/>
              </a:spcBef>
              <a:defRPr/>
            </a:pPr>
            <a:r>
              <a:rPr lang="zh-CN" altLang="en-US" sz="2400" b="0" dirty="0">
                <a:solidFill>
                  <a:schemeClr val="tx2"/>
                </a:solidFill>
                <a:latin typeface="微软雅黑" pitchFamily="34" charset="-122"/>
                <a:ea typeface="微软雅黑" pitchFamily="34" charset="-122"/>
              </a:rPr>
              <a:t>          </a:t>
            </a:r>
          </a:p>
          <a:p>
            <a:pPr marL="812800" indent="-812800" defTabSz="449263">
              <a:lnSpc>
                <a:spcPct val="110000"/>
              </a:lnSpc>
              <a:spcBef>
                <a:spcPct val="50000"/>
              </a:spcBef>
              <a:defRPr/>
            </a:pPr>
            <a:r>
              <a:rPr lang="zh-CN" altLang="en-US" sz="2400" dirty="0">
                <a:solidFill>
                  <a:schemeClr val="tx2"/>
                </a:solidFill>
                <a:latin typeface="黑体" pitchFamily="49" charset="-122"/>
                <a:ea typeface="黑体" pitchFamily="49" charset="-122"/>
              </a:rPr>
              <a:t>    </a:t>
            </a:r>
          </a:p>
          <a:p>
            <a:pPr marL="812800" indent="-812800" defTabSz="449263">
              <a:lnSpc>
                <a:spcPct val="150000"/>
              </a:lnSpc>
              <a:defRPr/>
            </a:pPr>
            <a:endParaRPr lang="zh-CN" altLang="en-US" sz="2000" dirty="0">
              <a:solidFill>
                <a:schemeClr val="tx2"/>
              </a:solidFill>
              <a:latin typeface="黑体" pitchFamily="49" charset="-122"/>
              <a:ea typeface="黑体" pitchFamily="49" charset="-122"/>
            </a:endParaRPr>
          </a:p>
          <a:p>
            <a:pPr marL="812800" indent="-812800" defTabSz="449263">
              <a:lnSpc>
                <a:spcPct val="150000"/>
              </a:lnSpc>
              <a:spcBef>
                <a:spcPct val="20000"/>
              </a:spcBef>
              <a:defRPr/>
            </a:pPr>
            <a:r>
              <a:rPr lang="zh-CN" altLang="en-US" sz="1800" b="0" dirty="0">
                <a:solidFill>
                  <a:srgbClr val="953735"/>
                </a:solidFill>
                <a:latin typeface="黑体" pitchFamily="49" charset="-122"/>
                <a:ea typeface="宋体" pitchFamily="2" charset="-122"/>
              </a:rPr>
              <a:t>     </a:t>
            </a:r>
          </a:p>
        </p:txBody>
      </p:sp>
      <p:sp>
        <p:nvSpPr>
          <p:cNvPr id="101379"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blinds(horizontal)">
                                      <p:cBhvr>
                                        <p:cTn id="7" dur="10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1403350" y="1412875"/>
            <a:ext cx="5616575" cy="5238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zh-CN" altLang="en-US" sz="2800" b="0" dirty="0">
                <a:solidFill>
                  <a:schemeClr val="tx2"/>
                </a:solidFill>
                <a:latin typeface="Calibri" pitchFamily="34" charset="0"/>
              </a:rPr>
              <a:t>                    </a:t>
            </a:r>
            <a:r>
              <a:rPr lang="zh-CN" altLang="en-US" sz="2800" b="0" dirty="0">
                <a:solidFill>
                  <a:schemeClr val="tx2"/>
                </a:solidFill>
                <a:latin typeface="微软雅黑" pitchFamily="34" charset="-122"/>
                <a:ea typeface="微软雅黑" pitchFamily="34" charset="-122"/>
              </a:rPr>
              <a:t>     </a:t>
            </a:r>
            <a:r>
              <a:rPr lang="zh-CN" altLang="en-US" sz="2600" dirty="0">
                <a:solidFill>
                  <a:srgbClr val="800000"/>
                </a:solidFill>
                <a:latin typeface="+mj-ea"/>
                <a:ea typeface="+mj-ea"/>
              </a:rPr>
              <a:t>特色教材</a:t>
            </a:r>
            <a:r>
              <a:rPr lang="zh-CN" altLang="en-US" sz="2600" dirty="0">
                <a:solidFill>
                  <a:srgbClr val="800000"/>
                </a:solidFill>
                <a:latin typeface="+mj-ea"/>
                <a:ea typeface="+mj-ea"/>
              </a:rPr>
              <a:t>建设</a:t>
            </a:r>
          </a:p>
        </p:txBody>
      </p:sp>
      <p:sp>
        <p:nvSpPr>
          <p:cNvPr id="46083" name="Rectangle 3"/>
          <p:cNvSpPr>
            <a:spLocks noChangeArrowheads="1"/>
          </p:cNvSpPr>
          <p:nvPr/>
        </p:nvSpPr>
        <p:spPr bwMode="auto">
          <a:xfrm>
            <a:off x="-112713" y="2108200"/>
            <a:ext cx="8604251" cy="3841750"/>
          </a:xfrm>
          <a:prstGeom prst="rect">
            <a:avLst/>
          </a:prstGeom>
          <a:noFill/>
          <a:ln w="9525">
            <a:noFill/>
            <a:miter lim="800000"/>
            <a:headEnd/>
            <a:tailEnd/>
          </a:ln>
        </p:spPr>
        <p:txBody>
          <a:bodyPr lIns="0" tIns="0" rIns="0" bIns="0">
            <a:spAutoFit/>
          </a:bodyPr>
          <a:lstStyle/>
          <a:p>
            <a:pPr marL="812800" indent="-812800" defTabSz="449263">
              <a:lnSpc>
                <a:spcPct val="160000"/>
              </a:lnSpc>
            </a:pPr>
            <a:r>
              <a:rPr lang="en-US" altLang="zh-CN" sz="2400">
                <a:solidFill>
                  <a:schemeClr val="tx2"/>
                </a:solidFill>
              </a:rPr>
              <a:t>      </a:t>
            </a:r>
            <a:r>
              <a:rPr lang="zh-CN" altLang="en-US">
                <a:solidFill>
                  <a:srgbClr val="800000"/>
                </a:solidFill>
                <a:latin typeface="微软雅黑"/>
                <a:ea typeface="微软雅黑"/>
                <a:cs typeface="微软雅黑"/>
              </a:rPr>
              <a:t>主要问题</a:t>
            </a:r>
            <a:r>
              <a:rPr lang="zh-CN" altLang="en-US">
                <a:solidFill>
                  <a:schemeClr val="tx2"/>
                </a:solidFill>
                <a:latin typeface="微软雅黑"/>
                <a:ea typeface="微软雅黑"/>
                <a:cs typeface="微软雅黑"/>
              </a:rPr>
              <a:t>： 缺乏特色，内容陈旧，水平不够</a:t>
            </a:r>
          </a:p>
          <a:p>
            <a:pPr marL="812800" indent="-812800" defTabSz="449263">
              <a:lnSpc>
                <a:spcPct val="160000"/>
              </a:lnSpc>
            </a:pPr>
            <a:r>
              <a:rPr lang="zh-CN" altLang="en-US">
                <a:solidFill>
                  <a:schemeClr val="tx2"/>
                </a:solidFill>
                <a:latin typeface="微软雅黑"/>
                <a:ea typeface="微软雅黑"/>
                <a:cs typeface="微软雅黑"/>
              </a:rPr>
              <a:t>           </a:t>
            </a:r>
            <a:r>
              <a:rPr lang="zh-CN" altLang="en-US">
                <a:solidFill>
                  <a:srgbClr val="800000"/>
                </a:solidFill>
                <a:latin typeface="微软雅黑"/>
                <a:ea typeface="微软雅黑"/>
                <a:cs typeface="微软雅黑"/>
              </a:rPr>
              <a:t>建设思路：</a:t>
            </a:r>
            <a:r>
              <a:rPr lang="zh-CN" altLang="en-US">
                <a:solidFill>
                  <a:schemeClr val="tx2"/>
                </a:solidFill>
                <a:latin typeface="微软雅黑"/>
                <a:ea typeface="微软雅黑"/>
                <a:cs typeface="微软雅黑"/>
              </a:rPr>
              <a:t> 突出针对性、体现应用性、具有创新性</a:t>
            </a:r>
          </a:p>
          <a:p>
            <a:pPr marL="812800" indent="-812800" defTabSz="449263">
              <a:lnSpc>
                <a:spcPct val="160000"/>
              </a:lnSpc>
            </a:pPr>
            <a:r>
              <a:rPr lang="zh-CN" altLang="en-US">
                <a:solidFill>
                  <a:schemeClr val="tx2"/>
                </a:solidFill>
                <a:latin typeface="微软雅黑"/>
                <a:ea typeface="微软雅黑"/>
                <a:cs typeface="微软雅黑"/>
              </a:rPr>
              <a:t>          </a:t>
            </a:r>
            <a:r>
              <a:rPr lang="zh-CN" altLang="en-US">
                <a:solidFill>
                  <a:srgbClr val="800000"/>
                </a:solidFill>
                <a:latin typeface="微软雅黑"/>
                <a:ea typeface="微软雅黑"/>
                <a:cs typeface="微软雅黑"/>
              </a:rPr>
              <a:t> 建设方法</a:t>
            </a:r>
            <a:r>
              <a:rPr lang="zh-CN" altLang="en-US">
                <a:solidFill>
                  <a:schemeClr val="tx2"/>
                </a:solidFill>
                <a:latin typeface="微软雅黑"/>
                <a:ea typeface="微软雅黑"/>
                <a:cs typeface="微软雅黑"/>
              </a:rPr>
              <a:t>： 两个联合：联合兄弟高校，整合优质资源；  </a:t>
            </a:r>
          </a:p>
          <a:p>
            <a:pPr marL="812800" indent="-812800" defTabSz="449263">
              <a:lnSpc>
                <a:spcPct val="160000"/>
              </a:lnSpc>
            </a:pPr>
            <a:r>
              <a:rPr lang="zh-CN" altLang="en-US">
                <a:solidFill>
                  <a:schemeClr val="tx2"/>
                </a:solidFill>
                <a:latin typeface="微软雅黑"/>
                <a:ea typeface="微软雅黑"/>
                <a:cs typeface="微软雅黑"/>
              </a:rPr>
              <a:t>                                              联合行业企业，更新教材内容； </a:t>
            </a:r>
          </a:p>
          <a:p>
            <a:pPr marL="812800" indent="-812800" defTabSz="449263">
              <a:lnSpc>
                <a:spcPct val="160000"/>
              </a:lnSpc>
            </a:pPr>
            <a:r>
              <a:rPr lang="zh-CN" altLang="en-US">
                <a:solidFill>
                  <a:schemeClr val="tx2"/>
                </a:solidFill>
                <a:latin typeface="微软雅黑"/>
                <a:ea typeface="微软雅黑"/>
                <a:cs typeface="微软雅黑"/>
              </a:rPr>
              <a:t>                             两个整合：整合理论知识与实践经验；</a:t>
            </a:r>
          </a:p>
          <a:p>
            <a:pPr marL="812800" indent="-812800" defTabSz="449263">
              <a:lnSpc>
                <a:spcPct val="160000"/>
              </a:lnSpc>
            </a:pPr>
            <a:r>
              <a:rPr lang="zh-CN" altLang="en-US">
                <a:solidFill>
                  <a:schemeClr val="tx2"/>
                </a:solidFill>
                <a:latin typeface="微软雅黑"/>
                <a:ea typeface="微软雅黑"/>
                <a:cs typeface="微软雅黑"/>
              </a:rPr>
              <a:t>                                              整合学科体系与职业资质标准；</a:t>
            </a:r>
          </a:p>
          <a:p>
            <a:pPr marL="812800" indent="-812800" defTabSz="449263">
              <a:lnSpc>
                <a:spcPct val="160000"/>
              </a:lnSpc>
            </a:pPr>
            <a:r>
              <a:rPr lang="zh-CN" altLang="en-US">
                <a:solidFill>
                  <a:srgbClr val="953735"/>
                </a:solidFill>
                <a:ea typeface="宋体" charset="-122"/>
              </a:rPr>
              <a:t>                 </a:t>
            </a:r>
            <a:r>
              <a:rPr lang="zh-CN" altLang="en-US">
                <a:solidFill>
                  <a:schemeClr val="tx2"/>
                </a:solidFill>
                <a:latin typeface="微软雅黑"/>
                <a:ea typeface="微软雅黑"/>
                <a:cs typeface="微软雅黑"/>
              </a:rPr>
              <a:t>一个强化： 强化教材评估，增强适用性。</a:t>
            </a:r>
          </a:p>
        </p:txBody>
      </p:sp>
      <p:sp>
        <p:nvSpPr>
          <p:cNvPr id="102403"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blinds(horizontal)">
                                      <p:cBhvr>
                                        <p:cTn id="7" dur="1000"/>
                                        <p:tgtEl>
                                          <p:spTgt spid="46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ChangeArrowheads="1"/>
          </p:cNvSpPr>
          <p:nvPr/>
        </p:nvSpPr>
        <p:spPr bwMode="auto">
          <a:xfrm>
            <a:off x="179388" y="1412875"/>
            <a:ext cx="8569325" cy="5324475"/>
          </a:xfrm>
          <a:prstGeom prst="rect">
            <a:avLst/>
          </a:prstGeom>
          <a:noFill/>
          <a:ln w="9525">
            <a:noFill/>
            <a:miter lim="800000"/>
            <a:headEnd/>
            <a:tailEnd/>
          </a:ln>
        </p:spPr>
        <p:txBody>
          <a:bodyPr lIns="0" tIns="0" rIns="0" bIns="0">
            <a:spAutoFit/>
          </a:bodyPr>
          <a:lstStyle/>
          <a:p>
            <a:pPr marL="812800" indent="-812800" defTabSz="449263">
              <a:lnSpc>
                <a:spcPct val="150000"/>
              </a:lnSpc>
            </a:pPr>
            <a:r>
              <a:rPr lang="zh-CN" altLang="en-US" sz="2400">
                <a:solidFill>
                  <a:srgbClr val="800000"/>
                </a:solidFill>
              </a:rPr>
              <a:t>                    </a:t>
            </a:r>
            <a:r>
              <a:rPr lang="zh-CN" altLang="en-US" sz="2400">
                <a:solidFill>
                  <a:srgbClr val="800000"/>
                </a:solidFill>
                <a:latin typeface="微软雅黑"/>
                <a:ea typeface="微软雅黑"/>
                <a:cs typeface="微软雅黑"/>
              </a:rPr>
              <a:t>    </a:t>
            </a:r>
            <a:r>
              <a:rPr lang="zh-CN" altLang="en-US" sz="2600">
                <a:solidFill>
                  <a:srgbClr val="800000"/>
                </a:solidFill>
                <a:latin typeface="微软雅黑"/>
                <a:ea typeface="微软雅黑"/>
                <a:cs typeface="微软雅黑"/>
              </a:rPr>
              <a:t>实践教学</a:t>
            </a:r>
            <a:endParaRPr lang="en-GB" altLang="en-US" sz="2600">
              <a:solidFill>
                <a:srgbClr val="800000"/>
              </a:solidFill>
              <a:latin typeface="微软雅黑"/>
              <a:ea typeface="微软雅黑"/>
              <a:cs typeface="微软雅黑"/>
            </a:endParaRPr>
          </a:p>
          <a:p>
            <a:pPr marL="812800" indent="-812800" defTabSz="449263" eaLnBrk="0" hangingPunct="0">
              <a:lnSpc>
                <a:spcPct val="170000"/>
              </a:lnSpc>
              <a:spcBef>
                <a:spcPct val="50000"/>
              </a:spcBef>
            </a:pPr>
            <a:r>
              <a:rPr lang="zh-CN" altLang="en-US">
                <a:solidFill>
                  <a:schemeClr val="tx1"/>
                </a:solidFill>
              </a:rPr>
              <a:t>   </a:t>
            </a:r>
            <a:r>
              <a:rPr lang="zh-CN" altLang="en-US">
                <a:solidFill>
                  <a:schemeClr val="tx1"/>
                </a:solidFill>
                <a:latin typeface="微软雅黑"/>
                <a:ea typeface="微软雅黑"/>
                <a:cs typeface="微软雅黑"/>
              </a:rPr>
              <a:t> </a:t>
            </a:r>
            <a:r>
              <a:rPr lang="zh-CN" altLang="en-US">
                <a:solidFill>
                  <a:srgbClr val="800000"/>
                </a:solidFill>
                <a:latin typeface="微软雅黑"/>
                <a:ea typeface="微软雅黑"/>
                <a:cs typeface="微软雅黑"/>
              </a:rPr>
              <a:t>主要问题：</a:t>
            </a:r>
            <a:r>
              <a:rPr lang="zh-CN" altLang="en-US">
                <a:solidFill>
                  <a:schemeClr val="tx2"/>
                </a:solidFill>
                <a:latin typeface="微软雅黑"/>
                <a:ea typeface="微软雅黑"/>
                <a:cs typeface="微软雅黑"/>
              </a:rPr>
              <a:t>环节不少，目的不明；学分不少，效果不好。</a:t>
            </a:r>
            <a:r>
              <a:rPr lang="zh-CN" altLang="en-US">
                <a:solidFill>
                  <a:schemeClr val="tx1"/>
                </a:solidFill>
                <a:latin typeface="微软雅黑"/>
                <a:ea typeface="微软雅黑"/>
                <a:cs typeface="微软雅黑"/>
              </a:rPr>
              <a:t> </a:t>
            </a:r>
          </a:p>
          <a:p>
            <a:pPr marL="812800" indent="-812800" defTabSz="449263" eaLnBrk="0" hangingPunct="0">
              <a:lnSpc>
                <a:spcPct val="170000"/>
              </a:lnSpc>
              <a:spcBef>
                <a:spcPct val="50000"/>
              </a:spcBef>
            </a:pPr>
            <a:r>
              <a:rPr lang="zh-CN" altLang="en-US">
                <a:solidFill>
                  <a:srgbClr val="800000"/>
                </a:solidFill>
                <a:latin typeface="微软雅黑"/>
                <a:ea typeface="微软雅黑"/>
                <a:cs typeface="微软雅黑"/>
              </a:rPr>
              <a:t>      改革思路：</a:t>
            </a:r>
            <a:r>
              <a:rPr lang="zh-CN" altLang="en-US">
                <a:solidFill>
                  <a:schemeClr val="tx2"/>
                </a:solidFill>
                <a:latin typeface="微软雅黑"/>
                <a:ea typeface="微软雅黑"/>
                <a:cs typeface="微软雅黑"/>
              </a:rPr>
              <a:t>系统性、全程性、综合性、创新性</a:t>
            </a:r>
          </a:p>
          <a:p>
            <a:pPr marL="812800" indent="-812800" defTabSz="449263" eaLnBrk="0" hangingPunct="0">
              <a:lnSpc>
                <a:spcPct val="170000"/>
              </a:lnSpc>
              <a:spcBef>
                <a:spcPct val="50000"/>
              </a:spcBef>
            </a:pPr>
            <a:r>
              <a:rPr lang="zh-CN" altLang="en-US">
                <a:solidFill>
                  <a:srgbClr val="800000"/>
                </a:solidFill>
                <a:latin typeface="微软雅黑"/>
                <a:ea typeface="微软雅黑"/>
                <a:cs typeface="微软雅黑"/>
              </a:rPr>
              <a:t>      建设内容</a:t>
            </a:r>
            <a:r>
              <a:rPr lang="zh-CN" altLang="en-US">
                <a:solidFill>
                  <a:schemeClr val="tx2"/>
                </a:solidFill>
                <a:latin typeface="微软雅黑"/>
                <a:ea typeface="微软雅黑"/>
                <a:cs typeface="微软雅黑"/>
              </a:rPr>
              <a:t>：教学体系设计；教学条件建设</a:t>
            </a:r>
          </a:p>
          <a:p>
            <a:pPr marL="812800" indent="-812800" defTabSz="449263" eaLnBrk="0" hangingPunct="0">
              <a:lnSpc>
                <a:spcPct val="135000"/>
              </a:lnSpc>
              <a:spcBef>
                <a:spcPct val="50000"/>
              </a:spcBef>
            </a:pPr>
            <a:r>
              <a:rPr lang="zh-CN" altLang="en-US">
                <a:solidFill>
                  <a:schemeClr val="tx2"/>
                </a:solidFill>
                <a:latin typeface="微软雅黑"/>
                <a:ea typeface="微软雅黑"/>
                <a:cs typeface="微软雅黑"/>
              </a:rPr>
              <a:t>                       指导队伍建设；教学过程管理</a:t>
            </a:r>
          </a:p>
          <a:p>
            <a:pPr marL="812800" indent="-812800" defTabSz="449263" eaLnBrk="0" hangingPunct="0">
              <a:lnSpc>
                <a:spcPct val="135000"/>
              </a:lnSpc>
              <a:spcBef>
                <a:spcPct val="50000"/>
              </a:spcBef>
            </a:pPr>
            <a:r>
              <a:rPr lang="zh-CN" altLang="en-US">
                <a:solidFill>
                  <a:schemeClr val="tx2"/>
                </a:solidFill>
                <a:latin typeface="微软雅黑"/>
                <a:ea typeface="微软雅黑"/>
                <a:cs typeface="微软雅黑"/>
              </a:rPr>
              <a:t>                       考试方法改革；教学质量评估</a:t>
            </a:r>
            <a:endParaRPr lang="en-US" altLang="zh-CN">
              <a:solidFill>
                <a:schemeClr val="tx2"/>
              </a:solidFill>
              <a:latin typeface="微软雅黑"/>
              <a:ea typeface="微软雅黑"/>
              <a:cs typeface="微软雅黑"/>
            </a:endParaRPr>
          </a:p>
          <a:p>
            <a:pPr marL="812800" indent="-812800" defTabSz="449263" eaLnBrk="0" hangingPunct="0">
              <a:lnSpc>
                <a:spcPct val="135000"/>
              </a:lnSpc>
              <a:spcBef>
                <a:spcPct val="50000"/>
              </a:spcBef>
            </a:pPr>
            <a:endParaRPr lang="zh-CN" altLang="en-US" sz="2400" b="0">
              <a:solidFill>
                <a:schemeClr val="tx2"/>
              </a:solidFill>
              <a:latin typeface="微软雅黑"/>
              <a:ea typeface="微软雅黑"/>
              <a:cs typeface="微软雅黑"/>
            </a:endParaRPr>
          </a:p>
          <a:p>
            <a:pPr marL="812800" indent="-812800" defTabSz="449263">
              <a:lnSpc>
                <a:spcPct val="150000"/>
              </a:lnSpc>
            </a:pPr>
            <a:r>
              <a:rPr lang="zh-CN" altLang="en-US" sz="2400">
                <a:solidFill>
                  <a:schemeClr val="tx2"/>
                </a:solidFill>
              </a:rPr>
              <a:t>              </a:t>
            </a:r>
            <a:r>
              <a:rPr lang="zh-CN" altLang="en-US" sz="2400" b="0">
                <a:solidFill>
                  <a:schemeClr val="tx2"/>
                </a:solidFill>
              </a:rPr>
              <a:t>       </a:t>
            </a:r>
          </a:p>
        </p:txBody>
      </p:sp>
      <p:sp>
        <p:nvSpPr>
          <p:cNvPr id="103426"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103427"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blinds(horizontal)">
                                      <p:cBhvr>
                                        <p:cTn id="7" dur="10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ChangeArrowheads="1"/>
          </p:cNvSpPr>
          <p:nvPr/>
        </p:nvSpPr>
        <p:spPr bwMode="auto">
          <a:xfrm>
            <a:off x="204788" y="1349375"/>
            <a:ext cx="8569325" cy="3098800"/>
          </a:xfrm>
          <a:prstGeom prst="rect">
            <a:avLst/>
          </a:prstGeom>
          <a:noFill/>
          <a:ln w="9525">
            <a:noFill/>
            <a:miter lim="800000"/>
            <a:headEnd/>
            <a:tailEnd/>
          </a:ln>
        </p:spPr>
        <p:txBody>
          <a:bodyPr lIns="0" tIns="0" rIns="0" bIns="0">
            <a:spAutoFit/>
          </a:bodyPr>
          <a:lstStyle/>
          <a:p>
            <a:pPr marL="812800" indent="-812800" defTabSz="449263">
              <a:lnSpc>
                <a:spcPct val="150000"/>
              </a:lnSpc>
            </a:pPr>
            <a:r>
              <a:rPr lang="zh-CN" altLang="en-US" sz="2400" b="0">
                <a:solidFill>
                  <a:srgbClr val="800000"/>
                </a:solidFill>
                <a:latin typeface="微软雅黑"/>
                <a:ea typeface="微软雅黑"/>
                <a:cs typeface="微软雅黑"/>
              </a:rPr>
              <a:t>                                      </a:t>
            </a:r>
            <a:r>
              <a:rPr lang="zh-CN" altLang="en-US" sz="2600">
                <a:solidFill>
                  <a:srgbClr val="800000"/>
                </a:solidFill>
                <a:latin typeface="微软雅黑"/>
                <a:ea typeface="微软雅黑"/>
                <a:cs typeface="微软雅黑"/>
              </a:rPr>
              <a:t>  实践条件建设</a:t>
            </a:r>
          </a:p>
          <a:p>
            <a:pPr marL="812800" indent="-812800" defTabSz="449263">
              <a:lnSpc>
                <a:spcPct val="150000"/>
              </a:lnSpc>
            </a:pPr>
            <a:r>
              <a:rPr lang="en-GB" altLang="en-US" sz="2800" b="0">
                <a:solidFill>
                  <a:schemeClr val="tx2"/>
                </a:solidFill>
                <a:latin typeface="微软雅黑"/>
                <a:ea typeface="微软雅黑"/>
                <a:cs typeface="微软雅黑"/>
              </a:rPr>
              <a:t>    </a:t>
            </a:r>
            <a:r>
              <a:rPr lang="zh-CN" altLang="en-US">
                <a:solidFill>
                  <a:srgbClr val="800000"/>
                </a:solidFill>
                <a:latin typeface="微软雅黑"/>
                <a:ea typeface="微软雅黑"/>
                <a:cs typeface="微软雅黑"/>
              </a:rPr>
              <a:t>思路</a:t>
            </a:r>
            <a:r>
              <a:rPr lang="zh-CN" altLang="en-US">
                <a:solidFill>
                  <a:schemeClr val="tx2"/>
                </a:solidFill>
                <a:latin typeface="微软雅黑"/>
                <a:ea typeface="微软雅黑"/>
                <a:cs typeface="微软雅黑"/>
              </a:rPr>
              <a:t>：广泛利用社会有效教育资源，借力发展。</a:t>
            </a:r>
          </a:p>
          <a:p>
            <a:pPr marL="812800" indent="-812800" defTabSz="449263">
              <a:lnSpc>
                <a:spcPct val="150000"/>
              </a:lnSpc>
            </a:pPr>
            <a:r>
              <a:rPr lang="zh-CN" altLang="en-US">
                <a:solidFill>
                  <a:schemeClr val="tx2"/>
                </a:solidFill>
                <a:latin typeface="微软雅黑"/>
                <a:ea typeface="微软雅黑"/>
                <a:cs typeface="微软雅黑"/>
              </a:rPr>
              <a:t>     </a:t>
            </a:r>
            <a:r>
              <a:rPr lang="zh-CN" altLang="en-US">
                <a:solidFill>
                  <a:srgbClr val="800000"/>
                </a:solidFill>
                <a:latin typeface="微软雅黑"/>
                <a:ea typeface="微软雅黑"/>
                <a:cs typeface="微软雅黑"/>
              </a:rPr>
              <a:t>措施</a:t>
            </a:r>
            <a:r>
              <a:rPr lang="zh-CN" altLang="en-US">
                <a:solidFill>
                  <a:schemeClr val="tx2"/>
                </a:solidFill>
                <a:latin typeface="微软雅黑"/>
                <a:ea typeface="微软雅黑"/>
                <a:cs typeface="微软雅黑"/>
              </a:rPr>
              <a:t>：校企合作、校际合作、国际合作。</a:t>
            </a:r>
          </a:p>
          <a:p>
            <a:pPr marL="812800" indent="-812800" defTabSz="449263" eaLnBrk="0" hangingPunct="0">
              <a:lnSpc>
                <a:spcPct val="170000"/>
              </a:lnSpc>
              <a:spcBef>
                <a:spcPct val="50000"/>
              </a:spcBef>
            </a:pPr>
            <a:r>
              <a:rPr lang="zh-CN" altLang="en-US" b="0">
                <a:solidFill>
                  <a:schemeClr val="tx1"/>
                </a:solidFill>
                <a:latin typeface="微软雅黑"/>
                <a:ea typeface="微软雅黑"/>
                <a:cs typeface="微软雅黑"/>
              </a:rPr>
              <a:t>         </a:t>
            </a:r>
            <a:endParaRPr lang="zh-CN" altLang="en-US" b="0">
              <a:solidFill>
                <a:schemeClr val="tx2"/>
              </a:solidFill>
              <a:latin typeface="微软雅黑"/>
              <a:ea typeface="微软雅黑"/>
              <a:cs typeface="微软雅黑"/>
            </a:endParaRPr>
          </a:p>
          <a:p>
            <a:pPr marL="812800" indent="-812800" defTabSz="449263">
              <a:lnSpc>
                <a:spcPct val="150000"/>
              </a:lnSpc>
            </a:pPr>
            <a:r>
              <a:rPr lang="zh-CN" altLang="en-US" sz="2400" b="0">
                <a:solidFill>
                  <a:schemeClr val="tx2"/>
                </a:solidFill>
                <a:latin typeface="微软雅黑"/>
                <a:ea typeface="微软雅黑"/>
                <a:cs typeface="微软雅黑"/>
              </a:rPr>
              <a:t>                     </a:t>
            </a:r>
          </a:p>
        </p:txBody>
      </p:sp>
      <p:sp>
        <p:nvSpPr>
          <p:cNvPr id="104450"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48132" name="AutoShape 4"/>
          <p:cNvSpPr>
            <a:spLocks noChangeArrowheads="1"/>
          </p:cNvSpPr>
          <p:nvPr/>
        </p:nvSpPr>
        <p:spPr bwMode="auto">
          <a:xfrm>
            <a:off x="482600" y="4716463"/>
            <a:ext cx="2336800" cy="569912"/>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headEnd/>
            <a:tailEnd/>
          </a:ln>
          <a:effectLst/>
        </p:spPr>
        <p:txBody>
          <a:bodyPr wrap="none" anchor="ctr"/>
          <a:lstStyle/>
          <a:p>
            <a:pPr algn="ctr">
              <a:defRPr/>
            </a:pPr>
            <a:endParaRPr lang="zh-CN" altLang="en-US"/>
          </a:p>
        </p:txBody>
      </p:sp>
      <p:sp>
        <p:nvSpPr>
          <p:cNvPr id="48133" name="AutoShape 5"/>
          <p:cNvSpPr>
            <a:spLocks noChangeArrowheads="1"/>
          </p:cNvSpPr>
          <p:nvPr/>
        </p:nvSpPr>
        <p:spPr bwMode="auto">
          <a:xfrm>
            <a:off x="482600" y="4216400"/>
            <a:ext cx="2336800" cy="571500"/>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headEnd/>
            <a:tailEnd/>
          </a:ln>
          <a:effectLst/>
        </p:spPr>
        <p:txBody>
          <a:bodyPr wrap="none" anchor="ctr"/>
          <a:lstStyle/>
          <a:p>
            <a:pPr algn="ctr">
              <a:defRPr/>
            </a:pPr>
            <a:endParaRPr lang="zh-CN" altLang="en-US"/>
          </a:p>
        </p:txBody>
      </p:sp>
      <p:sp>
        <p:nvSpPr>
          <p:cNvPr id="48134" name="AutoShape 6"/>
          <p:cNvSpPr>
            <a:spLocks noChangeArrowheads="1"/>
          </p:cNvSpPr>
          <p:nvPr/>
        </p:nvSpPr>
        <p:spPr bwMode="auto">
          <a:xfrm>
            <a:off x="482600" y="3717925"/>
            <a:ext cx="2336800" cy="569913"/>
          </a:xfrm>
          <a:prstGeom prst="can">
            <a:avLst>
              <a:gd name="adj" fmla="val 25000"/>
            </a:avLst>
          </a:prstGeom>
          <a:gradFill rotWithShape="1">
            <a:gsLst>
              <a:gs pos="0">
                <a:schemeClr val="folHlink">
                  <a:gamma/>
                  <a:shade val="46275"/>
                  <a:invGamma/>
                </a:schemeClr>
              </a:gs>
              <a:gs pos="50000">
                <a:schemeClr val="folHlink"/>
              </a:gs>
              <a:gs pos="100000">
                <a:schemeClr val="folHlink">
                  <a:gamma/>
                  <a:shade val="46275"/>
                  <a:invGamma/>
                </a:schemeClr>
              </a:gs>
            </a:gsLst>
            <a:lin ang="0" scaled="1"/>
          </a:gradFill>
          <a:ln w="9525">
            <a:noFill/>
            <a:round/>
            <a:headEnd/>
            <a:tailEnd/>
          </a:ln>
          <a:effectLst/>
        </p:spPr>
        <p:txBody>
          <a:bodyPr wrap="none" anchor="ctr"/>
          <a:lstStyle/>
          <a:p>
            <a:pPr algn="ctr">
              <a:defRPr/>
            </a:pPr>
            <a:endParaRPr lang="zh-CN" altLang="en-US"/>
          </a:p>
        </p:txBody>
      </p:sp>
      <p:sp>
        <p:nvSpPr>
          <p:cNvPr id="104454" name="Text Box 7"/>
          <p:cNvSpPr txBox="1">
            <a:spLocks noChangeArrowheads="1"/>
          </p:cNvSpPr>
          <p:nvPr/>
        </p:nvSpPr>
        <p:spPr bwMode="auto">
          <a:xfrm>
            <a:off x="942975" y="4851400"/>
            <a:ext cx="1200150" cy="396875"/>
          </a:xfrm>
          <a:prstGeom prst="rect">
            <a:avLst/>
          </a:prstGeom>
          <a:noFill/>
          <a:ln w="9525">
            <a:noFill/>
            <a:miter lim="800000"/>
            <a:headEnd/>
            <a:tailEnd/>
          </a:ln>
        </p:spPr>
        <p:txBody>
          <a:bodyPr wrap="none">
            <a:spAutoFit/>
          </a:bodyPr>
          <a:lstStyle/>
          <a:p>
            <a:pPr algn="ctr" eaLnBrk="0" hangingPunct="0"/>
            <a:r>
              <a:rPr lang="zh-CN" altLang="en-US" sz="2000" b="0">
                <a:solidFill>
                  <a:schemeClr val="bg1"/>
                </a:solidFill>
                <a:latin typeface="Arial" charset="0"/>
                <a:ea typeface="微软雅黑"/>
                <a:cs typeface="微软雅黑"/>
              </a:rPr>
              <a:t>校内实践</a:t>
            </a:r>
          </a:p>
        </p:txBody>
      </p:sp>
      <p:sp>
        <p:nvSpPr>
          <p:cNvPr id="104455" name="Text Box 8"/>
          <p:cNvSpPr txBox="1">
            <a:spLocks noChangeArrowheads="1"/>
          </p:cNvSpPr>
          <p:nvPr/>
        </p:nvSpPr>
        <p:spPr bwMode="auto">
          <a:xfrm>
            <a:off x="942975" y="4375150"/>
            <a:ext cx="1211263" cy="400050"/>
          </a:xfrm>
          <a:prstGeom prst="rect">
            <a:avLst/>
          </a:prstGeom>
          <a:noFill/>
          <a:ln w="9525">
            <a:noFill/>
            <a:miter lim="800000"/>
            <a:headEnd/>
            <a:tailEnd/>
          </a:ln>
        </p:spPr>
        <p:txBody>
          <a:bodyPr wrap="none">
            <a:spAutoFit/>
          </a:bodyPr>
          <a:lstStyle/>
          <a:p>
            <a:pPr algn="ctr" eaLnBrk="0" hangingPunct="0"/>
            <a:r>
              <a:rPr lang="zh-CN" altLang="en-US" sz="2000" b="0">
                <a:solidFill>
                  <a:schemeClr val="bg1"/>
                </a:solidFill>
                <a:latin typeface="Arial" charset="0"/>
                <a:ea typeface="微软雅黑"/>
                <a:cs typeface="微软雅黑"/>
              </a:rPr>
              <a:t>课外实践</a:t>
            </a:r>
          </a:p>
        </p:txBody>
      </p:sp>
      <p:sp>
        <p:nvSpPr>
          <p:cNvPr id="104456" name="Text Box 9"/>
          <p:cNvSpPr txBox="1">
            <a:spLocks noChangeArrowheads="1"/>
          </p:cNvSpPr>
          <p:nvPr/>
        </p:nvSpPr>
        <p:spPr bwMode="auto">
          <a:xfrm>
            <a:off x="942975" y="3875088"/>
            <a:ext cx="1211263" cy="400050"/>
          </a:xfrm>
          <a:prstGeom prst="rect">
            <a:avLst/>
          </a:prstGeom>
          <a:noFill/>
          <a:ln w="9525">
            <a:noFill/>
            <a:miter lim="800000"/>
            <a:headEnd/>
            <a:tailEnd/>
          </a:ln>
        </p:spPr>
        <p:txBody>
          <a:bodyPr wrap="none">
            <a:spAutoFit/>
          </a:bodyPr>
          <a:lstStyle/>
          <a:p>
            <a:pPr algn="ctr" eaLnBrk="0" hangingPunct="0"/>
            <a:r>
              <a:rPr lang="zh-CN" altLang="en-US" sz="2000" b="0">
                <a:solidFill>
                  <a:schemeClr val="bg1"/>
                </a:solidFill>
                <a:latin typeface="Arial" charset="0"/>
                <a:ea typeface="微软雅黑"/>
                <a:cs typeface="微软雅黑"/>
              </a:rPr>
              <a:t>行业实践</a:t>
            </a:r>
          </a:p>
        </p:txBody>
      </p:sp>
      <p:sp>
        <p:nvSpPr>
          <p:cNvPr id="48138" name="AutoShape 10"/>
          <p:cNvSpPr>
            <a:spLocks noChangeArrowheads="1"/>
          </p:cNvSpPr>
          <p:nvPr/>
        </p:nvSpPr>
        <p:spPr bwMode="auto">
          <a:xfrm>
            <a:off x="3624263" y="4732338"/>
            <a:ext cx="2435225" cy="569912"/>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endParaRPr lang="zh-CN" altLang="en-US"/>
          </a:p>
        </p:txBody>
      </p:sp>
      <p:sp>
        <p:nvSpPr>
          <p:cNvPr id="48139" name="AutoShape 11"/>
          <p:cNvSpPr>
            <a:spLocks noChangeArrowheads="1"/>
          </p:cNvSpPr>
          <p:nvPr/>
        </p:nvSpPr>
        <p:spPr bwMode="auto">
          <a:xfrm>
            <a:off x="3624263" y="4232275"/>
            <a:ext cx="2435225" cy="571500"/>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endParaRPr lang="zh-CN" altLang="en-US"/>
          </a:p>
        </p:txBody>
      </p:sp>
      <p:sp>
        <p:nvSpPr>
          <p:cNvPr id="48140" name="AutoShape 12"/>
          <p:cNvSpPr>
            <a:spLocks noChangeArrowheads="1"/>
          </p:cNvSpPr>
          <p:nvPr/>
        </p:nvSpPr>
        <p:spPr bwMode="auto">
          <a:xfrm>
            <a:off x="3624263" y="3733800"/>
            <a:ext cx="2435225" cy="569913"/>
          </a:xfrm>
          <a:prstGeom prst="can">
            <a:avLst>
              <a:gd name="adj" fmla="val 25000"/>
            </a:avLst>
          </a:prstGeom>
          <a:gradFill rotWithShape="1">
            <a:gsLst>
              <a:gs pos="0">
                <a:schemeClr val="accent1">
                  <a:gamma/>
                  <a:shade val="46275"/>
                  <a:invGamma/>
                </a:schemeClr>
              </a:gs>
              <a:gs pos="50000">
                <a:schemeClr val="accent1"/>
              </a:gs>
              <a:gs pos="100000">
                <a:schemeClr val="accent1">
                  <a:gamma/>
                  <a:shade val="46275"/>
                  <a:invGamma/>
                </a:schemeClr>
              </a:gs>
            </a:gsLst>
            <a:lin ang="0" scaled="1"/>
          </a:gradFill>
          <a:ln w="9525">
            <a:noFill/>
            <a:round/>
            <a:headEnd/>
            <a:tailEnd/>
          </a:ln>
          <a:effectLst/>
        </p:spPr>
        <p:txBody>
          <a:bodyPr wrap="none" anchor="ctr"/>
          <a:lstStyle/>
          <a:p>
            <a:pPr algn="ctr">
              <a:defRPr/>
            </a:pPr>
            <a:endParaRPr lang="zh-CN" altLang="en-US"/>
          </a:p>
        </p:txBody>
      </p:sp>
      <p:sp>
        <p:nvSpPr>
          <p:cNvPr id="104460" name="Text Box 13"/>
          <p:cNvSpPr txBox="1">
            <a:spLocks noChangeArrowheads="1"/>
          </p:cNvSpPr>
          <p:nvPr/>
        </p:nvSpPr>
        <p:spPr bwMode="auto">
          <a:xfrm>
            <a:off x="4191000" y="3879850"/>
            <a:ext cx="1200150" cy="396875"/>
          </a:xfrm>
          <a:prstGeom prst="rect">
            <a:avLst/>
          </a:prstGeom>
          <a:noFill/>
          <a:ln w="9525">
            <a:noFill/>
            <a:miter lim="800000"/>
            <a:headEnd/>
            <a:tailEnd/>
          </a:ln>
        </p:spPr>
        <p:txBody>
          <a:bodyPr wrap="none">
            <a:spAutoFit/>
          </a:bodyPr>
          <a:lstStyle/>
          <a:p>
            <a:pPr algn="ctr" eaLnBrk="0" hangingPunct="0"/>
            <a:r>
              <a:rPr lang="zh-CN" altLang="en-US" sz="2000" b="0">
                <a:solidFill>
                  <a:schemeClr val="bg1"/>
                </a:solidFill>
                <a:latin typeface="Arial" charset="0"/>
                <a:ea typeface="微软雅黑"/>
                <a:cs typeface="微软雅黑"/>
              </a:rPr>
              <a:t>用人单位</a:t>
            </a:r>
          </a:p>
        </p:txBody>
      </p:sp>
      <p:sp>
        <p:nvSpPr>
          <p:cNvPr id="104461" name="Text Box 14"/>
          <p:cNvSpPr txBox="1">
            <a:spLocks noChangeArrowheads="1"/>
          </p:cNvSpPr>
          <p:nvPr/>
        </p:nvSpPr>
        <p:spPr bwMode="auto">
          <a:xfrm>
            <a:off x="4210050" y="4346575"/>
            <a:ext cx="1198563" cy="396875"/>
          </a:xfrm>
          <a:prstGeom prst="rect">
            <a:avLst/>
          </a:prstGeom>
          <a:noFill/>
          <a:ln w="9525">
            <a:noFill/>
            <a:miter lim="800000"/>
            <a:headEnd/>
            <a:tailEnd/>
          </a:ln>
        </p:spPr>
        <p:txBody>
          <a:bodyPr wrap="none">
            <a:spAutoFit/>
          </a:bodyPr>
          <a:lstStyle/>
          <a:p>
            <a:pPr algn="ctr" eaLnBrk="0" hangingPunct="0"/>
            <a:r>
              <a:rPr lang="zh-CN" altLang="en-US" sz="2000" b="0">
                <a:solidFill>
                  <a:schemeClr val="bg1"/>
                </a:solidFill>
                <a:latin typeface="Arial" charset="0"/>
                <a:ea typeface="微软雅黑"/>
                <a:cs typeface="微软雅黑"/>
              </a:rPr>
              <a:t>外校资源</a:t>
            </a:r>
          </a:p>
        </p:txBody>
      </p:sp>
      <p:sp>
        <p:nvSpPr>
          <p:cNvPr id="104462" name="Text Box 15"/>
          <p:cNvSpPr txBox="1">
            <a:spLocks noChangeArrowheads="1"/>
          </p:cNvSpPr>
          <p:nvPr/>
        </p:nvSpPr>
        <p:spPr bwMode="auto">
          <a:xfrm>
            <a:off x="4210050" y="4851400"/>
            <a:ext cx="1198563" cy="396875"/>
          </a:xfrm>
          <a:prstGeom prst="rect">
            <a:avLst/>
          </a:prstGeom>
          <a:noFill/>
          <a:ln w="9525">
            <a:noFill/>
            <a:miter lim="800000"/>
            <a:headEnd/>
            <a:tailEnd/>
          </a:ln>
        </p:spPr>
        <p:txBody>
          <a:bodyPr wrap="none">
            <a:spAutoFit/>
          </a:bodyPr>
          <a:lstStyle/>
          <a:p>
            <a:pPr algn="ctr" eaLnBrk="0" hangingPunct="0"/>
            <a:r>
              <a:rPr lang="zh-CN" altLang="en-US" sz="2000" b="0">
                <a:solidFill>
                  <a:schemeClr val="bg1"/>
                </a:solidFill>
                <a:latin typeface="Arial" charset="0"/>
                <a:ea typeface="微软雅黑"/>
                <a:cs typeface="微软雅黑"/>
              </a:rPr>
              <a:t>校内资源</a:t>
            </a:r>
          </a:p>
        </p:txBody>
      </p:sp>
      <p:sp>
        <p:nvSpPr>
          <p:cNvPr id="104463" name="Text Box 16"/>
          <p:cNvSpPr txBox="1">
            <a:spLocks noChangeArrowheads="1"/>
          </p:cNvSpPr>
          <p:nvPr/>
        </p:nvSpPr>
        <p:spPr bwMode="auto">
          <a:xfrm>
            <a:off x="611188" y="5589588"/>
            <a:ext cx="2057400" cy="457200"/>
          </a:xfrm>
          <a:prstGeom prst="rect">
            <a:avLst/>
          </a:prstGeom>
          <a:noFill/>
          <a:ln w="9525">
            <a:noFill/>
            <a:miter lim="800000"/>
            <a:headEnd/>
            <a:tailEnd/>
          </a:ln>
        </p:spPr>
        <p:txBody>
          <a:bodyPr>
            <a:spAutoFit/>
          </a:bodyPr>
          <a:lstStyle/>
          <a:p>
            <a:pPr eaLnBrk="0" hangingPunct="0">
              <a:spcBef>
                <a:spcPct val="50000"/>
              </a:spcBef>
            </a:pPr>
            <a:r>
              <a:rPr lang="zh-CN" altLang="en-US" sz="2400" b="0">
                <a:solidFill>
                  <a:schemeClr val="tx2"/>
                </a:solidFill>
                <a:ea typeface="微软雅黑"/>
                <a:cs typeface="微软雅黑"/>
              </a:rPr>
              <a:t>设计三类项目</a:t>
            </a:r>
          </a:p>
        </p:txBody>
      </p:sp>
      <p:sp>
        <p:nvSpPr>
          <p:cNvPr id="104464" name="Text Box 17"/>
          <p:cNvSpPr txBox="1">
            <a:spLocks noChangeArrowheads="1"/>
          </p:cNvSpPr>
          <p:nvPr/>
        </p:nvSpPr>
        <p:spPr bwMode="auto">
          <a:xfrm>
            <a:off x="3735388" y="5584825"/>
            <a:ext cx="2057400" cy="457200"/>
          </a:xfrm>
          <a:prstGeom prst="rect">
            <a:avLst/>
          </a:prstGeom>
          <a:noFill/>
          <a:ln w="9525">
            <a:noFill/>
            <a:miter lim="800000"/>
            <a:headEnd/>
            <a:tailEnd/>
          </a:ln>
        </p:spPr>
        <p:txBody>
          <a:bodyPr>
            <a:spAutoFit/>
          </a:bodyPr>
          <a:lstStyle/>
          <a:p>
            <a:pPr eaLnBrk="0" hangingPunct="0">
              <a:spcBef>
                <a:spcPct val="50000"/>
              </a:spcBef>
            </a:pPr>
            <a:r>
              <a:rPr lang="zh-CN" altLang="en-US" sz="2400" b="0">
                <a:solidFill>
                  <a:schemeClr val="tx2"/>
                </a:solidFill>
                <a:ea typeface="微软雅黑"/>
                <a:cs typeface="微软雅黑"/>
              </a:rPr>
              <a:t>建设三个平台</a:t>
            </a:r>
          </a:p>
        </p:txBody>
      </p:sp>
      <p:sp>
        <p:nvSpPr>
          <p:cNvPr id="104465" name="Text Box 18"/>
          <p:cNvSpPr txBox="1">
            <a:spLocks noChangeArrowheads="1"/>
          </p:cNvSpPr>
          <p:nvPr/>
        </p:nvSpPr>
        <p:spPr bwMode="auto">
          <a:xfrm>
            <a:off x="2825750" y="3765550"/>
            <a:ext cx="762000" cy="1311275"/>
          </a:xfrm>
          <a:prstGeom prst="rect">
            <a:avLst/>
          </a:prstGeom>
          <a:noFill/>
          <a:ln w="9525">
            <a:noFill/>
            <a:miter lim="800000"/>
            <a:headEnd/>
            <a:tailEnd/>
          </a:ln>
        </p:spPr>
        <p:txBody>
          <a:bodyPr>
            <a:spAutoFit/>
          </a:bodyPr>
          <a:lstStyle/>
          <a:p>
            <a:pPr eaLnBrk="0" hangingPunct="0">
              <a:spcBef>
                <a:spcPct val="50000"/>
              </a:spcBef>
            </a:pPr>
            <a:r>
              <a:rPr lang="en-US" altLang="zh-CN" sz="8000" b="0">
                <a:solidFill>
                  <a:schemeClr val="tx2"/>
                </a:solidFill>
                <a:latin typeface="微软雅黑"/>
                <a:ea typeface="微软雅黑"/>
                <a:cs typeface="微软雅黑"/>
              </a:rPr>
              <a:t>+</a:t>
            </a:r>
          </a:p>
        </p:txBody>
      </p:sp>
      <p:sp>
        <p:nvSpPr>
          <p:cNvPr id="48147" name="AutoShape 7"/>
          <p:cNvSpPr>
            <a:spLocks noChangeArrowheads="1"/>
          </p:cNvSpPr>
          <p:nvPr/>
        </p:nvSpPr>
        <p:spPr bwMode="auto">
          <a:xfrm>
            <a:off x="6802438" y="3703638"/>
            <a:ext cx="1981200" cy="1600200"/>
          </a:xfrm>
          <a:prstGeom prst="roundRect">
            <a:avLst>
              <a:gd name="adj" fmla="val 13745"/>
            </a:avLst>
          </a:prstGeom>
          <a:gradFill rotWithShape="1">
            <a:gsLst>
              <a:gs pos="0">
                <a:srgbClr val="082F6F"/>
              </a:gs>
              <a:gs pos="100000">
                <a:srgbClr val="1166EF"/>
              </a:gs>
            </a:gsLst>
            <a:lin ang="2700000" scaled="1"/>
          </a:gradFill>
          <a:ln w="38100" cmpd="sng">
            <a:solidFill>
              <a:schemeClr val="folHlink"/>
            </a:solidFill>
            <a:round/>
            <a:headEnd/>
            <a:tailEnd/>
          </a:ln>
        </p:spPr>
        <p:txBody>
          <a:bodyPr wrap="none" anchor="ctr"/>
          <a:lstStyle/>
          <a:p>
            <a:pPr algn="ctr" eaLnBrk="0" hangingPunct="0">
              <a:defRPr/>
            </a:pPr>
            <a:endParaRPr lang="zh-CN" altLang="en-US" sz="1800" b="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104467" name="Rectangle 32"/>
          <p:cNvSpPr>
            <a:spLocks noChangeArrowheads="1"/>
          </p:cNvSpPr>
          <p:nvPr/>
        </p:nvSpPr>
        <p:spPr bwMode="auto">
          <a:xfrm>
            <a:off x="6811963" y="4070350"/>
            <a:ext cx="2028825" cy="914400"/>
          </a:xfrm>
          <a:prstGeom prst="rect">
            <a:avLst/>
          </a:prstGeom>
          <a:noFill/>
          <a:ln w="9525">
            <a:noFill/>
            <a:miter lim="800000"/>
            <a:headEnd/>
            <a:tailEnd/>
          </a:ln>
        </p:spPr>
        <p:txBody>
          <a:bodyPr wrap="none">
            <a:spAutoFit/>
          </a:bodyPr>
          <a:lstStyle/>
          <a:p>
            <a:pPr algn="ctr">
              <a:lnSpc>
                <a:spcPct val="135000"/>
              </a:lnSpc>
            </a:pPr>
            <a:r>
              <a:rPr lang="zh-CN" altLang="en-US" sz="2000" b="0">
                <a:solidFill>
                  <a:schemeClr val="bg1"/>
                </a:solidFill>
                <a:latin typeface="微软雅黑"/>
                <a:ea typeface="微软雅黑"/>
                <a:cs typeface="微软雅黑"/>
              </a:rPr>
              <a:t>较强的</a:t>
            </a:r>
          </a:p>
          <a:p>
            <a:pPr algn="ctr">
              <a:lnSpc>
                <a:spcPct val="135000"/>
              </a:lnSpc>
            </a:pPr>
            <a:r>
              <a:rPr lang="zh-CN" altLang="en-US" sz="2000" b="0">
                <a:solidFill>
                  <a:schemeClr val="bg1"/>
                </a:solidFill>
                <a:latin typeface="微软雅黑"/>
                <a:ea typeface="微软雅黑"/>
                <a:cs typeface="微软雅黑"/>
              </a:rPr>
              <a:t>实践与创新能力</a:t>
            </a:r>
            <a:r>
              <a:rPr lang="zh-CN" altLang="en-US" sz="1800" b="0">
                <a:solidFill>
                  <a:schemeClr val="tx1"/>
                </a:solidFill>
                <a:latin typeface="微软雅黑"/>
                <a:ea typeface="微软雅黑"/>
                <a:cs typeface="微软雅黑"/>
              </a:rPr>
              <a:t> </a:t>
            </a:r>
          </a:p>
        </p:txBody>
      </p:sp>
      <p:sp>
        <p:nvSpPr>
          <p:cNvPr id="104468" name="Text Box 21"/>
          <p:cNvSpPr txBox="1">
            <a:spLocks noChangeArrowheads="1"/>
          </p:cNvSpPr>
          <p:nvPr/>
        </p:nvSpPr>
        <p:spPr bwMode="auto">
          <a:xfrm>
            <a:off x="6064250" y="3865563"/>
            <a:ext cx="762000" cy="1096962"/>
          </a:xfrm>
          <a:prstGeom prst="rect">
            <a:avLst/>
          </a:prstGeom>
          <a:noFill/>
          <a:ln w="9525">
            <a:noFill/>
            <a:miter lim="800000"/>
            <a:headEnd/>
            <a:tailEnd/>
          </a:ln>
        </p:spPr>
        <p:txBody>
          <a:bodyPr>
            <a:spAutoFit/>
          </a:bodyPr>
          <a:lstStyle/>
          <a:p>
            <a:pPr eaLnBrk="0" hangingPunct="0">
              <a:spcBef>
                <a:spcPct val="50000"/>
              </a:spcBef>
            </a:pPr>
            <a:r>
              <a:rPr lang="en-US" altLang="zh-CN" sz="6600" b="0">
                <a:solidFill>
                  <a:schemeClr val="tx2"/>
                </a:solidFill>
                <a:latin typeface="微软雅黑"/>
                <a:ea typeface="微软雅黑"/>
                <a:cs typeface="微软雅黑"/>
              </a:rPr>
              <a:t>=</a:t>
            </a:r>
          </a:p>
        </p:txBody>
      </p:sp>
      <p:sp>
        <p:nvSpPr>
          <p:cNvPr id="104469" name="Text Box 22"/>
          <p:cNvSpPr txBox="1">
            <a:spLocks noChangeArrowheads="1"/>
          </p:cNvSpPr>
          <p:nvPr/>
        </p:nvSpPr>
        <p:spPr bwMode="auto">
          <a:xfrm>
            <a:off x="6635750" y="5564188"/>
            <a:ext cx="2057400" cy="457200"/>
          </a:xfrm>
          <a:prstGeom prst="rect">
            <a:avLst/>
          </a:prstGeom>
          <a:noFill/>
          <a:ln w="9525">
            <a:noFill/>
            <a:miter lim="800000"/>
            <a:headEnd/>
            <a:tailEnd/>
          </a:ln>
        </p:spPr>
        <p:txBody>
          <a:bodyPr>
            <a:spAutoFit/>
          </a:bodyPr>
          <a:lstStyle/>
          <a:p>
            <a:pPr eaLnBrk="0" hangingPunct="0">
              <a:spcBef>
                <a:spcPct val="50000"/>
              </a:spcBef>
            </a:pPr>
            <a:r>
              <a:rPr lang="zh-CN" altLang="en-US" sz="2400" b="0">
                <a:solidFill>
                  <a:schemeClr val="tx2"/>
                </a:solidFill>
                <a:ea typeface="微软雅黑"/>
                <a:cs typeface="微软雅黑"/>
              </a:rPr>
              <a:t>强化实践能力</a:t>
            </a:r>
          </a:p>
        </p:txBody>
      </p:sp>
      <p:sp>
        <p:nvSpPr>
          <p:cNvPr id="104470"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blinds(horizontal)">
                                      <p:cBhvr>
                                        <p:cTn id="7" dur="1000"/>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应用型本科教育的发展过程</a:t>
            </a:r>
          </a:p>
        </p:txBody>
      </p:sp>
      <p:sp>
        <p:nvSpPr>
          <p:cNvPr id="16399" name="Text Box 15"/>
          <p:cNvSpPr txBox="1">
            <a:spLocks noChangeArrowheads="1"/>
          </p:cNvSpPr>
          <p:nvPr/>
        </p:nvSpPr>
        <p:spPr bwMode="auto">
          <a:xfrm>
            <a:off x="777875" y="1738313"/>
            <a:ext cx="6553200" cy="4889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n-US" altLang="zh-CN" sz="2600" b="0" dirty="0">
                <a:solidFill>
                  <a:srgbClr val="800000"/>
                </a:solidFill>
                <a:latin typeface="Times New Roman" pitchFamily="18" charset="0"/>
                <a:ea typeface="微软雅黑" pitchFamily="34" charset="-122"/>
                <a:cs typeface="Times New Roman" pitchFamily="18" charset="0"/>
              </a:rPr>
              <a:t>1</a:t>
            </a:r>
            <a:r>
              <a:rPr lang="zh-CN" altLang="en-US" sz="2600" b="0" dirty="0">
                <a:solidFill>
                  <a:srgbClr val="800000"/>
                </a:solidFill>
                <a:latin typeface="Times New Roman" pitchFamily="18" charset="0"/>
                <a:ea typeface="微软雅黑" pitchFamily="34" charset="-122"/>
                <a:cs typeface="Times New Roman" pitchFamily="18" charset="0"/>
              </a:rPr>
              <a:t>、</a:t>
            </a:r>
            <a:r>
              <a:rPr lang="zh-CN" altLang="en-US" sz="2600" b="0" dirty="0">
                <a:solidFill>
                  <a:srgbClr val="800000"/>
                </a:solidFill>
                <a:latin typeface="Calibri" pitchFamily="34" charset="0"/>
                <a:ea typeface="微软雅黑" pitchFamily="34" charset="-122"/>
              </a:rPr>
              <a:t>我国高等教育发展主要阶段</a:t>
            </a:r>
            <a:endParaRPr lang="zh-CN" altLang="en-US" sz="2600" b="0" dirty="0">
              <a:solidFill>
                <a:srgbClr val="800000"/>
              </a:solidFill>
              <a:latin typeface="Calibri" pitchFamily="34" charset="0"/>
              <a:ea typeface="微软雅黑" pitchFamily="34" charset="-122"/>
            </a:endParaRPr>
          </a:p>
        </p:txBody>
      </p:sp>
      <p:grpSp>
        <p:nvGrpSpPr>
          <p:cNvPr id="66563" name="组合 23"/>
          <p:cNvGrpSpPr>
            <a:grpSpLocks/>
          </p:cNvGrpSpPr>
          <p:nvPr/>
        </p:nvGrpSpPr>
        <p:grpSpPr bwMode="auto">
          <a:xfrm>
            <a:off x="819150" y="2633663"/>
            <a:ext cx="7573963" cy="3462337"/>
            <a:chOff x="355600" y="2466975"/>
            <a:chExt cx="8131175" cy="3951288"/>
          </a:xfrm>
        </p:grpSpPr>
        <p:sp>
          <p:nvSpPr>
            <p:cNvPr id="11327" name="Rectangle 63"/>
            <p:cNvSpPr>
              <a:spLocks noChangeArrowheads="1"/>
            </p:cNvSpPr>
            <p:nvPr/>
          </p:nvSpPr>
          <p:spPr bwMode="gray">
            <a:xfrm rot="3419336">
              <a:off x="865065" y="3360912"/>
              <a:ext cx="923960" cy="1002123"/>
            </a:xfrm>
            <a:prstGeom prst="rect">
              <a:avLst/>
            </a:prstGeom>
            <a:solidFill>
              <a:srgbClr val="99CCFF"/>
            </a:solidFill>
            <a:ln w="38100">
              <a:solidFill>
                <a:srgbClr val="FFFFFF"/>
              </a:solidFill>
              <a:miter lim="800000"/>
              <a:headEnd/>
              <a:tailEnd/>
            </a:ln>
            <a:effectLst>
              <a:outerShdw dist="179605" dir="487806" algn="ctr" rotWithShape="0">
                <a:srgbClr val="000000">
                  <a:alpha val="50000"/>
                </a:srgbClr>
              </a:outerShdw>
            </a:effectLst>
          </p:spPr>
          <p:txBody>
            <a:bodyPr wrap="none" anchor="ctr"/>
            <a:lstStyle/>
            <a:p>
              <a:pPr algn="ctr">
                <a:defRPr/>
              </a:pPr>
              <a:endParaRPr lang="zh-CN" altLang="en-US"/>
            </a:p>
          </p:txBody>
        </p:sp>
        <p:sp>
          <p:nvSpPr>
            <p:cNvPr id="66565" name="Text Box 64"/>
            <p:cNvSpPr txBox="1">
              <a:spLocks noChangeArrowheads="1"/>
            </p:cNvSpPr>
            <p:nvPr/>
          </p:nvSpPr>
          <p:spPr bwMode="gray">
            <a:xfrm>
              <a:off x="752475" y="3681413"/>
              <a:ext cx="1103313" cy="336550"/>
            </a:xfrm>
            <a:prstGeom prst="rect">
              <a:avLst/>
            </a:prstGeom>
            <a:noFill/>
            <a:ln w="9525" algn="ctr">
              <a:noFill/>
              <a:miter lim="800000"/>
              <a:headEnd/>
              <a:tailEnd/>
            </a:ln>
          </p:spPr>
          <p:txBody>
            <a:bodyPr wrap="none">
              <a:spAutoFit/>
            </a:bodyPr>
            <a:lstStyle/>
            <a:p>
              <a:pPr algn="ctr" eaLnBrk="0" hangingPunct="0"/>
              <a:r>
                <a:rPr lang="en-US" altLang="zh-CN" sz="1600">
                  <a:solidFill>
                    <a:srgbClr val="FFFFFF"/>
                  </a:solidFill>
                  <a:latin typeface="Times New Roman" pitchFamily="18" charset="0"/>
                  <a:ea typeface="宋体" charset="-122"/>
                </a:rPr>
                <a:t>1949~1965</a:t>
              </a:r>
            </a:p>
          </p:txBody>
        </p:sp>
        <p:sp>
          <p:nvSpPr>
            <p:cNvPr id="11329" name="Rectangle 65"/>
            <p:cNvSpPr>
              <a:spLocks noChangeArrowheads="1"/>
            </p:cNvSpPr>
            <p:nvPr/>
          </p:nvSpPr>
          <p:spPr bwMode="gray">
            <a:xfrm rot="3419336">
              <a:off x="2300079" y="5266806"/>
              <a:ext cx="923960" cy="1002123"/>
            </a:xfrm>
            <a:prstGeom prst="rect">
              <a:avLst/>
            </a:prstGeom>
            <a:solidFill>
              <a:srgbClr val="FF0000"/>
            </a:solidFill>
            <a:ln w="38100">
              <a:solidFill>
                <a:srgbClr val="FFFFFF"/>
              </a:solidFill>
              <a:miter lim="800000"/>
              <a:headEnd/>
              <a:tailEnd/>
            </a:ln>
            <a:effectLst>
              <a:outerShdw dist="179605" dir="487806" algn="ctr" rotWithShape="0">
                <a:srgbClr val="000000">
                  <a:alpha val="50000"/>
                </a:srgbClr>
              </a:outerShdw>
            </a:effectLst>
          </p:spPr>
          <p:txBody>
            <a:bodyPr wrap="none" anchor="ctr"/>
            <a:lstStyle/>
            <a:p>
              <a:pPr algn="ctr">
                <a:defRPr/>
              </a:pPr>
              <a:endParaRPr lang="zh-CN" altLang="en-US"/>
            </a:p>
          </p:txBody>
        </p:sp>
        <p:sp>
          <p:nvSpPr>
            <p:cNvPr id="66567" name="Text Box 66"/>
            <p:cNvSpPr txBox="1">
              <a:spLocks noChangeArrowheads="1"/>
            </p:cNvSpPr>
            <p:nvPr/>
          </p:nvSpPr>
          <p:spPr bwMode="gray">
            <a:xfrm>
              <a:off x="2212975" y="5599113"/>
              <a:ext cx="1103313" cy="336550"/>
            </a:xfrm>
            <a:prstGeom prst="rect">
              <a:avLst/>
            </a:prstGeom>
            <a:noFill/>
            <a:ln w="9525" algn="ctr">
              <a:noFill/>
              <a:miter lim="800000"/>
              <a:headEnd/>
              <a:tailEnd/>
            </a:ln>
          </p:spPr>
          <p:txBody>
            <a:bodyPr wrap="none">
              <a:spAutoFit/>
            </a:bodyPr>
            <a:lstStyle/>
            <a:p>
              <a:pPr algn="ctr" eaLnBrk="0" hangingPunct="0"/>
              <a:r>
                <a:rPr lang="en-US" altLang="zh-CN" sz="1600">
                  <a:solidFill>
                    <a:srgbClr val="FFFFFF"/>
                  </a:solidFill>
                  <a:latin typeface="Times New Roman" pitchFamily="18" charset="0"/>
                  <a:ea typeface="宋体" charset="-122"/>
                </a:rPr>
                <a:t>1966~1976</a:t>
              </a:r>
            </a:p>
          </p:txBody>
        </p:sp>
        <p:sp>
          <p:nvSpPr>
            <p:cNvPr id="11331" name="Rectangle 67"/>
            <p:cNvSpPr>
              <a:spLocks noChangeArrowheads="1"/>
            </p:cNvSpPr>
            <p:nvPr/>
          </p:nvSpPr>
          <p:spPr bwMode="gray">
            <a:xfrm rot="3419336">
              <a:off x="3925973" y="4292119"/>
              <a:ext cx="923960" cy="1002123"/>
            </a:xfrm>
            <a:prstGeom prst="rect">
              <a:avLst/>
            </a:prstGeom>
            <a:gradFill rotWithShape="1">
              <a:gsLst>
                <a:gs pos="0">
                  <a:schemeClr val="hlink"/>
                </a:gs>
                <a:gs pos="100000">
                  <a:schemeClr val="hlink">
                    <a:gamma/>
                    <a:shade val="46275"/>
                    <a:invGamma/>
                  </a:schemeClr>
                </a:gs>
              </a:gsLst>
              <a:lin ang="5400000" scaled="1"/>
            </a:gradFill>
            <a:ln w="38100">
              <a:solidFill>
                <a:srgbClr val="FFFFFF"/>
              </a:solidFill>
              <a:miter lim="800000"/>
              <a:headEnd/>
              <a:tailEnd/>
            </a:ln>
            <a:effectLst>
              <a:outerShdw dist="179605" dir="487806" algn="ctr" rotWithShape="0">
                <a:srgbClr val="000000">
                  <a:alpha val="50000"/>
                </a:srgbClr>
              </a:outerShdw>
            </a:effectLst>
          </p:spPr>
          <p:txBody>
            <a:bodyPr wrap="none" anchor="ctr"/>
            <a:lstStyle/>
            <a:p>
              <a:pPr algn="ctr">
                <a:defRPr/>
              </a:pPr>
              <a:endParaRPr lang="zh-CN" altLang="en-US"/>
            </a:p>
          </p:txBody>
        </p:sp>
        <p:sp>
          <p:nvSpPr>
            <p:cNvPr id="66569" name="Text Box 68"/>
            <p:cNvSpPr txBox="1">
              <a:spLocks noChangeArrowheads="1"/>
            </p:cNvSpPr>
            <p:nvPr/>
          </p:nvSpPr>
          <p:spPr bwMode="gray">
            <a:xfrm>
              <a:off x="3813175" y="4598988"/>
              <a:ext cx="1103313" cy="336550"/>
            </a:xfrm>
            <a:prstGeom prst="rect">
              <a:avLst/>
            </a:prstGeom>
            <a:noFill/>
            <a:ln w="9525" algn="ctr">
              <a:noFill/>
              <a:miter lim="800000"/>
              <a:headEnd/>
              <a:tailEnd/>
            </a:ln>
          </p:spPr>
          <p:txBody>
            <a:bodyPr wrap="none">
              <a:spAutoFit/>
            </a:bodyPr>
            <a:lstStyle/>
            <a:p>
              <a:pPr algn="ctr" eaLnBrk="0" hangingPunct="0"/>
              <a:r>
                <a:rPr lang="en-US" altLang="zh-CN" sz="1600">
                  <a:solidFill>
                    <a:srgbClr val="FFFFFF"/>
                  </a:solidFill>
                  <a:latin typeface="Times New Roman" pitchFamily="18" charset="0"/>
                  <a:ea typeface="宋体" charset="-122"/>
                </a:rPr>
                <a:t>1977~1998</a:t>
              </a:r>
            </a:p>
          </p:txBody>
        </p:sp>
        <p:sp>
          <p:nvSpPr>
            <p:cNvPr id="66570" name="Line 70"/>
            <p:cNvSpPr>
              <a:spLocks noChangeShapeType="1"/>
            </p:cNvSpPr>
            <p:nvPr/>
          </p:nvSpPr>
          <p:spPr bwMode="auto">
            <a:xfrm>
              <a:off x="1663700" y="4314825"/>
              <a:ext cx="762000" cy="1066800"/>
            </a:xfrm>
            <a:prstGeom prst="line">
              <a:avLst/>
            </a:prstGeom>
            <a:noFill/>
            <a:ln w="57150" cap="rnd">
              <a:solidFill>
                <a:srgbClr val="808080"/>
              </a:solidFill>
              <a:prstDash val="sysDot"/>
              <a:round/>
              <a:headEnd/>
              <a:tailEnd/>
            </a:ln>
          </p:spPr>
          <p:txBody>
            <a:bodyPr wrap="none" anchor="ctr"/>
            <a:lstStyle/>
            <a:p>
              <a:endParaRPr lang="zh-CN" altLang="en-US"/>
            </a:p>
          </p:txBody>
        </p:sp>
        <p:sp>
          <p:nvSpPr>
            <p:cNvPr id="66571" name="Line 71"/>
            <p:cNvSpPr>
              <a:spLocks noChangeShapeType="1"/>
            </p:cNvSpPr>
            <p:nvPr/>
          </p:nvSpPr>
          <p:spPr bwMode="auto">
            <a:xfrm flipV="1">
              <a:off x="3263900" y="5013325"/>
              <a:ext cx="731838" cy="444500"/>
            </a:xfrm>
            <a:prstGeom prst="line">
              <a:avLst/>
            </a:prstGeom>
            <a:noFill/>
            <a:ln w="57150" cap="rnd">
              <a:solidFill>
                <a:srgbClr val="808080"/>
              </a:solidFill>
              <a:prstDash val="sysDot"/>
              <a:round/>
              <a:headEnd/>
              <a:tailEnd/>
            </a:ln>
          </p:spPr>
          <p:txBody>
            <a:bodyPr wrap="none" anchor="ctr"/>
            <a:lstStyle/>
            <a:p>
              <a:endParaRPr lang="zh-CN" altLang="en-US"/>
            </a:p>
          </p:txBody>
        </p:sp>
        <p:sp>
          <p:nvSpPr>
            <p:cNvPr id="66572" name="Line 72"/>
            <p:cNvSpPr>
              <a:spLocks noChangeShapeType="1"/>
            </p:cNvSpPr>
            <p:nvPr/>
          </p:nvSpPr>
          <p:spPr bwMode="auto">
            <a:xfrm flipV="1">
              <a:off x="5008563" y="4081463"/>
              <a:ext cx="576262" cy="360362"/>
            </a:xfrm>
            <a:prstGeom prst="line">
              <a:avLst/>
            </a:prstGeom>
            <a:noFill/>
            <a:ln w="57150" cap="rnd">
              <a:solidFill>
                <a:srgbClr val="808080"/>
              </a:solidFill>
              <a:prstDash val="sysDot"/>
              <a:round/>
              <a:headEnd/>
              <a:tailEnd/>
            </a:ln>
          </p:spPr>
          <p:txBody>
            <a:bodyPr wrap="none" anchor="ctr"/>
            <a:lstStyle/>
            <a:p>
              <a:endParaRPr lang="zh-CN" altLang="en-US"/>
            </a:p>
          </p:txBody>
        </p:sp>
        <p:sp>
          <p:nvSpPr>
            <p:cNvPr id="66573" name="Text Box 76"/>
            <p:cNvSpPr txBox="1">
              <a:spLocks noChangeArrowheads="1"/>
            </p:cNvSpPr>
            <p:nvPr/>
          </p:nvSpPr>
          <p:spPr bwMode="auto">
            <a:xfrm>
              <a:off x="355600" y="4610100"/>
              <a:ext cx="1454150" cy="396875"/>
            </a:xfrm>
            <a:prstGeom prst="rect">
              <a:avLst/>
            </a:prstGeom>
            <a:noFill/>
            <a:ln w="9525">
              <a:noFill/>
              <a:miter lim="800000"/>
              <a:headEnd/>
              <a:tailEnd/>
            </a:ln>
          </p:spPr>
          <p:txBody>
            <a:bodyPr wrap="none">
              <a:spAutoFit/>
            </a:bodyPr>
            <a:lstStyle/>
            <a:p>
              <a:pPr eaLnBrk="0" hangingPunct="0"/>
              <a:r>
                <a:rPr lang="zh-CN" altLang="en-US" sz="2000" b="0">
                  <a:solidFill>
                    <a:srgbClr val="800000"/>
                  </a:solidFill>
                  <a:latin typeface="Arial" charset="0"/>
                  <a:ea typeface="微软雅黑"/>
                  <a:cs typeface="微软雅黑"/>
                </a:rPr>
                <a:t>奠定基础期</a:t>
              </a:r>
            </a:p>
          </p:txBody>
        </p:sp>
        <p:sp>
          <p:nvSpPr>
            <p:cNvPr id="11341" name="Rectangle 77"/>
            <p:cNvSpPr>
              <a:spLocks noChangeArrowheads="1"/>
            </p:cNvSpPr>
            <p:nvPr/>
          </p:nvSpPr>
          <p:spPr bwMode="gray">
            <a:xfrm rot="3419336">
              <a:off x="5487956" y="3325638"/>
              <a:ext cx="923960" cy="1003828"/>
            </a:xfrm>
            <a:prstGeom prst="rect">
              <a:avLst/>
            </a:prstGeom>
            <a:solidFill>
              <a:srgbClr val="993366"/>
            </a:solidFill>
            <a:ln w="38100">
              <a:solidFill>
                <a:srgbClr val="FFFFFF"/>
              </a:solidFill>
              <a:miter lim="800000"/>
              <a:headEnd/>
              <a:tailEnd/>
            </a:ln>
            <a:effectLst>
              <a:outerShdw dist="179605" dir="487806" algn="ctr" rotWithShape="0">
                <a:srgbClr val="000000">
                  <a:alpha val="50000"/>
                </a:srgbClr>
              </a:outerShdw>
            </a:effectLst>
          </p:spPr>
          <p:txBody>
            <a:bodyPr wrap="none" anchor="ctr"/>
            <a:lstStyle/>
            <a:p>
              <a:pPr algn="ctr">
                <a:defRPr/>
              </a:pPr>
              <a:endParaRPr lang="zh-CN" altLang="en-US"/>
            </a:p>
          </p:txBody>
        </p:sp>
        <p:sp>
          <p:nvSpPr>
            <p:cNvPr id="66575" name="Text Box 78"/>
            <p:cNvSpPr txBox="1">
              <a:spLocks noChangeArrowheads="1"/>
            </p:cNvSpPr>
            <p:nvPr/>
          </p:nvSpPr>
          <p:spPr bwMode="gray">
            <a:xfrm>
              <a:off x="5426075" y="3709988"/>
              <a:ext cx="1103313" cy="336550"/>
            </a:xfrm>
            <a:prstGeom prst="rect">
              <a:avLst/>
            </a:prstGeom>
            <a:noFill/>
            <a:ln w="9525" algn="ctr">
              <a:noFill/>
              <a:miter lim="800000"/>
              <a:headEnd/>
              <a:tailEnd/>
            </a:ln>
          </p:spPr>
          <p:txBody>
            <a:bodyPr wrap="none">
              <a:spAutoFit/>
            </a:bodyPr>
            <a:lstStyle/>
            <a:p>
              <a:pPr algn="ctr" eaLnBrk="0" hangingPunct="0"/>
              <a:r>
                <a:rPr lang="en-US" altLang="zh-CN" sz="1600">
                  <a:solidFill>
                    <a:srgbClr val="FFFFFF"/>
                  </a:solidFill>
                  <a:latin typeface="Times New Roman" pitchFamily="18" charset="0"/>
                  <a:ea typeface="宋体" charset="-122"/>
                </a:rPr>
                <a:t>1999~2010</a:t>
              </a:r>
            </a:p>
          </p:txBody>
        </p:sp>
        <p:sp>
          <p:nvSpPr>
            <p:cNvPr id="11343" name="Rectangle 79"/>
            <p:cNvSpPr>
              <a:spLocks noChangeArrowheads="1"/>
            </p:cNvSpPr>
            <p:nvPr/>
          </p:nvSpPr>
          <p:spPr bwMode="gray">
            <a:xfrm rot="3419336">
              <a:off x="6945126" y="2427042"/>
              <a:ext cx="923960" cy="1003827"/>
            </a:xfrm>
            <a:prstGeom prst="rect">
              <a:avLst/>
            </a:prstGeom>
            <a:solidFill>
              <a:schemeClr val="tx2"/>
            </a:solidFill>
            <a:ln w="38100">
              <a:solidFill>
                <a:srgbClr val="FFFFFF"/>
              </a:solidFill>
              <a:miter lim="800000"/>
              <a:headEnd/>
              <a:tailEnd/>
            </a:ln>
            <a:effectLst>
              <a:outerShdw dist="179605" dir="487806" algn="ctr" rotWithShape="0">
                <a:srgbClr val="000000">
                  <a:alpha val="50000"/>
                </a:srgbClr>
              </a:outerShdw>
            </a:effectLst>
          </p:spPr>
          <p:txBody>
            <a:bodyPr wrap="none" anchor="ctr"/>
            <a:lstStyle/>
            <a:p>
              <a:pPr algn="ctr">
                <a:defRPr/>
              </a:pPr>
              <a:endParaRPr lang="zh-CN" altLang="en-US"/>
            </a:p>
          </p:txBody>
        </p:sp>
        <p:sp>
          <p:nvSpPr>
            <p:cNvPr id="66577" name="Text Box 80"/>
            <p:cNvSpPr txBox="1">
              <a:spLocks noChangeArrowheads="1"/>
            </p:cNvSpPr>
            <p:nvPr/>
          </p:nvSpPr>
          <p:spPr bwMode="gray">
            <a:xfrm>
              <a:off x="7023100" y="2735263"/>
              <a:ext cx="696913" cy="336550"/>
            </a:xfrm>
            <a:prstGeom prst="rect">
              <a:avLst/>
            </a:prstGeom>
            <a:noFill/>
            <a:ln w="9525" algn="ctr">
              <a:noFill/>
              <a:miter lim="800000"/>
              <a:headEnd/>
              <a:tailEnd/>
            </a:ln>
          </p:spPr>
          <p:txBody>
            <a:bodyPr wrap="none">
              <a:spAutoFit/>
            </a:bodyPr>
            <a:lstStyle/>
            <a:p>
              <a:pPr algn="ctr" eaLnBrk="0" hangingPunct="0"/>
              <a:r>
                <a:rPr lang="en-US" altLang="zh-CN" sz="1600">
                  <a:solidFill>
                    <a:srgbClr val="FFFFFF"/>
                  </a:solidFill>
                  <a:latin typeface="Times New Roman" pitchFamily="18" charset="0"/>
                  <a:ea typeface="宋体" charset="-122"/>
                </a:rPr>
                <a:t>2010~</a:t>
              </a:r>
            </a:p>
          </p:txBody>
        </p:sp>
        <p:sp>
          <p:nvSpPr>
            <p:cNvPr id="66578" name="Line 81"/>
            <p:cNvSpPr>
              <a:spLocks noChangeShapeType="1"/>
            </p:cNvSpPr>
            <p:nvPr/>
          </p:nvSpPr>
          <p:spPr bwMode="auto">
            <a:xfrm flipV="1">
              <a:off x="6372225" y="3213100"/>
              <a:ext cx="576263" cy="360363"/>
            </a:xfrm>
            <a:prstGeom prst="line">
              <a:avLst/>
            </a:prstGeom>
            <a:noFill/>
            <a:ln w="57150" cap="rnd">
              <a:solidFill>
                <a:srgbClr val="808080"/>
              </a:solidFill>
              <a:prstDash val="sysDot"/>
              <a:round/>
              <a:headEnd/>
              <a:tailEnd/>
            </a:ln>
          </p:spPr>
          <p:txBody>
            <a:bodyPr wrap="none" anchor="ctr"/>
            <a:lstStyle/>
            <a:p>
              <a:endParaRPr lang="zh-CN" altLang="en-US"/>
            </a:p>
          </p:txBody>
        </p:sp>
        <p:sp>
          <p:nvSpPr>
            <p:cNvPr id="66579" name="Text Box 82"/>
            <p:cNvSpPr txBox="1">
              <a:spLocks noChangeArrowheads="1"/>
            </p:cNvSpPr>
            <p:nvPr/>
          </p:nvSpPr>
          <p:spPr bwMode="auto">
            <a:xfrm>
              <a:off x="3908425" y="5462588"/>
              <a:ext cx="1454150" cy="396875"/>
            </a:xfrm>
            <a:prstGeom prst="rect">
              <a:avLst/>
            </a:prstGeom>
            <a:noFill/>
            <a:ln w="9525">
              <a:noFill/>
              <a:miter lim="800000"/>
              <a:headEnd/>
              <a:tailEnd/>
            </a:ln>
          </p:spPr>
          <p:txBody>
            <a:bodyPr wrap="none">
              <a:spAutoFit/>
            </a:bodyPr>
            <a:lstStyle/>
            <a:p>
              <a:pPr eaLnBrk="0" hangingPunct="0"/>
              <a:r>
                <a:rPr lang="zh-CN" altLang="en-US" sz="2000" b="0">
                  <a:solidFill>
                    <a:srgbClr val="800000"/>
                  </a:solidFill>
                  <a:latin typeface="Arial" charset="0"/>
                  <a:ea typeface="微软雅黑"/>
                  <a:cs typeface="微软雅黑"/>
                </a:rPr>
                <a:t>恢复振兴期</a:t>
              </a:r>
            </a:p>
          </p:txBody>
        </p:sp>
        <p:sp>
          <p:nvSpPr>
            <p:cNvPr id="66580" name="Text Box 83"/>
            <p:cNvSpPr txBox="1">
              <a:spLocks noChangeArrowheads="1"/>
            </p:cNvSpPr>
            <p:nvPr/>
          </p:nvSpPr>
          <p:spPr bwMode="auto">
            <a:xfrm>
              <a:off x="950913" y="6021388"/>
              <a:ext cx="1454150" cy="396875"/>
            </a:xfrm>
            <a:prstGeom prst="rect">
              <a:avLst/>
            </a:prstGeom>
            <a:noFill/>
            <a:ln w="9525">
              <a:noFill/>
              <a:miter lim="800000"/>
              <a:headEnd/>
              <a:tailEnd/>
            </a:ln>
          </p:spPr>
          <p:txBody>
            <a:bodyPr wrap="none">
              <a:spAutoFit/>
            </a:bodyPr>
            <a:lstStyle/>
            <a:p>
              <a:pPr eaLnBrk="0" hangingPunct="0"/>
              <a:r>
                <a:rPr lang="zh-CN" altLang="en-US" sz="2000" b="0">
                  <a:solidFill>
                    <a:srgbClr val="800000"/>
                  </a:solidFill>
                  <a:latin typeface="Arial" charset="0"/>
                  <a:ea typeface="微软雅黑"/>
                  <a:cs typeface="微软雅黑"/>
                </a:rPr>
                <a:t>停滞困顿期</a:t>
              </a:r>
            </a:p>
          </p:txBody>
        </p:sp>
        <p:sp>
          <p:nvSpPr>
            <p:cNvPr id="66581" name="Text Box 84"/>
            <p:cNvSpPr txBox="1">
              <a:spLocks noChangeArrowheads="1"/>
            </p:cNvSpPr>
            <p:nvPr/>
          </p:nvSpPr>
          <p:spPr bwMode="auto">
            <a:xfrm>
              <a:off x="5508625" y="4581525"/>
              <a:ext cx="1574995" cy="456611"/>
            </a:xfrm>
            <a:prstGeom prst="rect">
              <a:avLst/>
            </a:prstGeom>
            <a:noFill/>
            <a:ln w="9525">
              <a:noFill/>
              <a:miter lim="800000"/>
              <a:headEnd/>
              <a:tailEnd/>
            </a:ln>
          </p:spPr>
          <p:txBody>
            <a:bodyPr wrap="none">
              <a:spAutoFit/>
            </a:bodyPr>
            <a:lstStyle/>
            <a:p>
              <a:pPr eaLnBrk="0" hangingPunct="0"/>
              <a:r>
                <a:rPr lang="zh-CN" altLang="en-US" sz="2000" b="0">
                  <a:solidFill>
                    <a:srgbClr val="800000"/>
                  </a:solidFill>
                  <a:latin typeface="Arial" charset="0"/>
                  <a:ea typeface="微软雅黑"/>
                  <a:cs typeface="微软雅黑"/>
                </a:rPr>
                <a:t>规模扩张期</a:t>
              </a:r>
            </a:p>
          </p:txBody>
        </p:sp>
        <p:sp>
          <p:nvSpPr>
            <p:cNvPr id="66582" name="Text Box 85"/>
            <p:cNvSpPr txBox="1">
              <a:spLocks noChangeArrowheads="1"/>
            </p:cNvSpPr>
            <p:nvPr/>
          </p:nvSpPr>
          <p:spPr bwMode="auto">
            <a:xfrm>
              <a:off x="7032625" y="3644900"/>
              <a:ext cx="1454150" cy="396875"/>
            </a:xfrm>
            <a:prstGeom prst="rect">
              <a:avLst/>
            </a:prstGeom>
            <a:noFill/>
            <a:ln w="9525">
              <a:noFill/>
              <a:miter lim="800000"/>
              <a:headEnd/>
              <a:tailEnd/>
            </a:ln>
          </p:spPr>
          <p:txBody>
            <a:bodyPr wrap="none">
              <a:spAutoFit/>
            </a:bodyPr>
            <a:lstStyle/>
            <a:p>
              <a:pPr eaLnBrk="0" hangingPunct="0"/>
              <a:r>
                <a:rPr lang="zh-CN" altLang="en-US" sz="2000" b="0">
                  <a:solidFill>
                    <a:srgbClr val="800000"/>
                  </a:solidFill>
                  <a:latin typeface="Arial" charset="0"/>
                  <a:ea typeface="微软雅黑"/>
                  <a:cs typeface="微软雅黑"/>
                </a:rPr>
                <a:t>内涵提升期</a:t>
              </a:r>
            </a:p>
          </p:txBody>
        </p:sp>
      </p:gr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ChangeArrowheads="1"/>
          </p:cNvSpPr>
          <p:nvPr/>
        </p:nvSpPr>
        <p:spPr bwMode="auto">
          <a:xfrm>
            <a:off x="-539750" y="1341438"/>
            <a:ext cx="8567738" cy="1830387"/>
          </a:xfrm>
          <a:prstGeom prst="rect">
            <a:avLst/>
          </a:prstGeom>
          <a:noFill/>
          <a:ln w="9525">
            <a:noFill/>
            <a:miter lim="800000"/>
            <a:headEnd/>
            <a:tailEnd/>
          </a:ln>
        </p:spPr>
        <p:txBody>
          <a:bodyPr lIns="0" tIns="0" rIns="0" bIns="0">
            <a:spAutoFit/>
          </a:bodyPr>
          <a:lstStyle/>
          <a:p>
            <a:pPr marL="812800" indent="-812800" defTabSz="449263">
              <a:lnSpc>
                <a:spcPct val="150000"/>
              </a:lnSpc>
              <a:defRPr/>
            </a:pPr>
            <a:r>
              <a:rPr lang="zh-CN" altLang="en-US" sz="2800" dirty="0">
                <a:solidFill>
                  <a:srgbClr val="800000"/>
                </a:solidFill>
                <a:latin typeface="黑体" pitchFamily="49" charset="-122"/>
                <a:ea typeface="黑体" pitchFamily="49" charset="-122"/>
              </a:rPr>
              <a:t>                      </a:t>
            </a:r>
            <a:r>
              <a:rPr lang="zh-CN" altLang="en-US" sz="2600" dirty="0">
                <a:solidFill>
                  <a:srgbClr val="800000"/>
                </a:solidFill>
                <a:latin typeface="+mj-ea"/>
                <a:ea typeface="+mj-ea"/>
              </a:rPr>
              <a:t>实践教学指导队伍</a:t>
            </a:r>
          </a:p>
          <a:p>
            <a:pPr marL="812800" indent="-812800" defTabSz="449263">
              <a:lnSpc>
                <a:spcPct val="150000"/>
              </a:lnSpc>
              <a:defRPr/>
            </a:pPr>
            <a:r>
              <a:rPr lang="en-GB" altLang="en-US" sz="2800" dirty="0">
                <a:solidFill>
                  <a:schemeClr val="tx2"/>
                </a:solidFill>
                <a:latin typeface="黑体" pitchFamily="49" charset="-122"/>
                <a:ea typeface="黑体" pitchFamily="49" charset="-122"/>
              </a:rPr>
              <a:t>    </a:t>
            </a:r>
            <a:r>
              <a:rPr lang="zh-CN" altLang="en-US" sz="2800" dirty="0">
                <a:solidFill>
                  <a:schemeClr val="tx1"/>
                </a:solidFill>
                <a:latin typeface="黑体" pitchFamily="49" charset="-122"/>
                <a:ea typeface="黑体" pitchFamily="49" charset="-122"/>
              </a:rPr>
              <a:t>         </a:t>
            </a:r>
            <a:endParaRPr lang="zh-CN" altLang="en-US" sz="2800" b="0" dirty="0">
              <a:solidFill>
                <a:schemeClr val="tx2"/>
              </a:solidFill>
              <a:latin typeface="黑体" pitchFamily="49" charset="-122"/>
              <a:ea typeface="黑体" pitchFamily="49" charset="-122"/>
            </a:endParaRPr>
          </a:p>
          <a:p>
            <a:pPr marL="812800" indent="-812800" defTabSz="449263">
              <a:lnSpc>
                <a:spcPct val="150000"/>
              </a:lnSpc>
              <a:defRPr/>
            </a:pPr>
            <a:r>
              <a:rPr lang="zh-CN" altLang="en-US" sz="2400" dirty="0">
                <a:solidFill>
                  <a:schemeClr val="tx2"/>
                </a:solidFill>
                <a:latin typeface="黑体" pitchFamily="49" charset="-122"/>
                <a:ea typeface="黑体" pitchFamily="49" charset="-122"/>
              </a:rPr>
              <a:t>              </a:t>
            </a:r>
            <a:r>
              <a:rPr lang="zh-CN" altLang="en-US" sz="2400" b="0" dirty="0">
                <a:solidFill>
                  <a:schemeClr val="tx2"/>
                </a:solidFill>
                <a:latin typeface="黑体" pitchFamily="49" charset="-122"/>
                <a:ea typeface="黑体" pitchFamily="49" charset="-122"/>
              </a:rPr>
              <a:t>       </a:t>
            </a:r>
          </a:p>
        </p:txBody>
      </p:sp>
      <p:sp>
        <p:nvSpPr>
          <p:cNvPr id="105474"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49156" name="AutoShape 70"/>
          <p:cNvSpPr>
            <a:spLocks noChangeArrowheads="1"/>
          </p:cNvSpPr>
          <p:nvPr/>
        </p:nvSpPr>
        <p:spPr bwMode="auto">
          <a:xfrm>
            <a:off x="441325" y="2127250"/>
            <a:ext cx="6324600" cy="4495800"/>
          </a:xfrm>
          <a:prstGeom prst="rightArrow">
            <a:avLst>
              <a:gd name="adj1" fmla="val 79306"/>
              <a:gd name="adj2" fmla="val 34844"/>
            </a:avLst>
          </a:prstGeom>
          <a:gradFill rotWithShape="1">
            <a:gsLst>
              <a:gs pos="0">
                <a:schemeClr val="bg1"/>
              </a:gs>
              <a:gs pos="100000">
                <a:schemeClr val="accent1"/>
              </a:gs>
            </a:gsLst>
            <a:lin ang="0" scaled="1"/>
          </a:gradFill>
          <a:ln w="9525">
            <a:noFill/>
            <a:miter lim="800000"/>
            <a:headEnd/>
            <a:tailEnd/>
          </a:ln>
        </p:spPr>
        <p:txBody>
          <a:bodyPr wrap="none" anchor="ctr"/>
          <a:lstStyle/>
          <a:p>
            <a:pPr algn="ctr" eaLnBrk="0" hangingPunct="0">
              <a:defRPr/>
            </a:pPr>
            <a:endParaRPr lang="zh-CN" altLang="en-US" sz="1800" b="0">
              <a:solidFill>
                <a:schemeClr val="tx1"/>
              </a:solidFill>
              <a:effectLst>
                <a:outerShdw blurRad="38100" dist="38100" dir="2700000" algn="tl">
                  <a:srgbClr val="C0C0C0"/>
                </a:outerShdw>
              </a:effectLst>
              <a:latin typeface="微软雅黑" pitchFamily="34" charset="-122"/>
              <a:ea typeface="微软雅黑" pitchFamily="34" charset="-122"/>
            </a:endParaRPr>
          </a:p>
        </p:txBody>
      </p:sp>
      <p:sp>
        <p:nvSpPr>
          <p:cNvPr id="105476" name="AutoShape 71"/>
          <p:cNvSpPr>
            <a:spLocks noChangeArrowheads="1"/>
          </p:cNvSpPr>
          <p:nvPr/>
        </p:nvSpPr>
        <p:spPr bwMode="auto">
          <a:xfrm>
            <a:off x="1120775" y="2760663"/>
            <a:ext cx="4038600" cy="719137"/>
          </a:xfrm>
          <a:prstGeom prst="roundRect">
            <a:avLst>
              <a:gd name="adj" fmla="val 9106"/>
            </a:avLst>
          </a:prstGeom>
          <a:gradFill rotWithShape="1">
            <a:gsLst>
              <a:gs pos="0">
                <a:srgbClr val="0099CC"/>
              </a:gs>
              <a:gs pos="100000">
                <a:srgbClr val="5CBEDE"/>
              </a:gs>
            </a:gsLst>
            <a:lin ang="5400000" scaled="1"/>
          </a:gradFill>
          <a:ln w="25400">
            <a:solidFill>
              <a:srgbClr val="FFFFFF"/>
            </a:solidFill>
            <a:round/>
            <a:headEnd/>
            <a:tailEnd/>
          </a:ln>
        </p:spPr>
        <p:txBody>
          <a:bodyPr wrap="none" anchor="ctr"/>
          <a:lstStyle/>
          <a:p>
            <a:pPr algn="ctr" eaLnBrk="0" hangingPunct="0"/>
            <a:r>
              <a:rPr lang="zh-CN" altLang="en-US" sz="2000">
                <a:solidFill>
                  <a:srgbClr val="800000"/>
                </a:solidFill>
                <a:ea typeface="微软雅黑"/>
                <a:cs typeface="微软雅黑"/>
              </a:rPr>
              <a:t>建设专职指导教师队伍</a:t>
            </a:r>
          </a:p>
        </p:txBody>
      </p:sp>
      <p:sp>
        <p:nvSpPr>
          <p:cNvPr id="105477" name="AutoShape 72"/>
          <p:cNvSpPr>
            <a:spLocks noChangeArrowheads="1"/>
          </p:cNvSpPr>
          <p:nvPr/>
        </p:nvSpPr>
        <p:spPr bwMode="auto">
          <a:xfrm>
            <a:off x="1120775" y="3575050"/>
            <a:ext cx="4038600" cy="719138"/>
          </a:xfrm>
          <a:prstGeom prst="roundRect">
            <a:avLst>
              <a:gd name="adj" fmla="val 9106"/>
            </a:avLst>
          </a:prstGeom>
          <a:gradFill rotWithShape="1">
            <a:gsLst>
              <a:gs pos="0">
                <a:srgbClr val="699D5F"/>
              </a:gs>
              <a:gs pos="100000">
                <a:srgbClr val="96BB8F"/>
              </a:gs>
            </a:gsLst>
            <a:lin ang="5400000" scaled="1"/>
          </a:gradFill>
          <a:ln w="25400">
            <a:solidFill>
              <a:srgbClr val="FFFFFF"/>
            </a:solidFill>
            <a:round/>
            <a:headEnd/>
            <a:tailEnd/>
          </a:ln>
        </p:spPr>
        <p:txBody>
          <a:bodyPr wrap="none" anchor="ctr"/>
          <a:lstStyle/>
          <a:p>
            <a:pPr algn="ctr" eaLnBrk="0" hangingPunct="0"/>
            <a:r>
              <a:rPr lang="zh-CN" altLang="en-US" sz="2000">
                <a:solidFill>
                  <a:srgbClr val="800000"/>
                </a:solidFill>
                <a:ea typeface="微软雅黑"/>
                <a:cs typeface="微软雅黑"/>
              </a:rPr>
              <a:t>强化教师专业实践能力</a:t>
            </a:r>
          </a:p>
        </p:txBody>
      </p:sp>
      <p:sp>
        <p:nvSpPr>
          <p:cNvPr id="105478" name="AutoShape 73"/>
          <p:cNvSpPr>
            <a:spLocks noChangeArrowheads="1"/>
          </p:cNvSpPr>
          <p:nvPr/>
        </p:nvSpPr>
        <p:spPr bwMode="auto">
          <a:xfrm>
            <a:off x="1120775" y="4413250"/>
            <a:ext cx="4038600" cy="719138"/>
          </a:xfrm>
          <a:prstGeom prst="roundRect">
            <a:avLst>
              <a:gd name="adj" fmla="val 9106"/>
            </a:avLst>
          </a:prstGeom>
          <a:gradFill rotWithShape="1">
            <a:gsLst>
              <a:gs pos="0">
                <a:schemeClr val="hlink"/>
              </a:gs>
              <a:gs pos="100000">
                <a:srgbClr val="94B8FF"/>
              </a:gs>
            </a:gsLst>
            <a:lin ang="5400000" scaled="1"/>
          </a:gradFill>
          <a:ln w="25400">
            <a:solidFill>
              <a:srgbClr val="FFFFFF"/>
            </a:solidFill>
            <a:round/>
            <a:headEnd/>
            <a:tailEnd/>
          </a:ln>
        </p:spPr>
        <p:txBody>
          <a:bodyPr wrap="none" anchor="ctr"/>
          <a:lstStyle/>
          <a:p>
            <a:pPr algn="ctr" eaLnBrk="0" hangingPunct="0"/>
            <a:r>
              <a:rPr lang="zh-CN" altLang="en-US" sz="2000">
                <a:solidFill>
                  <a:srgbClr val="800000"/>
                </a:solidFill>
                <a:latin typeface="微软雅黑"/>
                <a:ea typeface="微软雅黑"/>
                <a:cs typeface="微软雅黑"/>
              </a:rPr>
              <a:t>实行实训双指导、毕业设计双导师 </a:t>
            </a:r>
          </a:p>
        </p:txBody>
      </p:sp>
      <p:sp>
        <p:nvSpPr>
          <p:cNvPr id="105479" name="AutoShape 71"/>
          <p:cNvSpPr>
            <a:spLocks noChangeArrowheads="1"/>
          </p:cNvSpPr>
          <p:nvPr/>
        </p:nvSpPr>
        <p:spPr bwMode="auto">
          <a:xfrm>
            <a:off x="1127125" y="5294313"/>
            <a:ext cx="4038600" cy="719137"/>
          </a:xfrm>
          <a:prstGeom prst="roundRect">
            <a:avLst>
              <a:gd name="adj" fmla="val 9106"/>
            </a:avLst>
          </a:prstGeom>
          <a:gradFill rotWithShape="1">
            <a:gsLst>
              <a:gs pos="0">
                <a:srgbClr val="339966"/>
              </a:gs>
              <a:gs pos="100000">
                <a:srgbClr val="91C8AD"/>
              </a:gs>
            </a:gsLst>
            <a:lin ang="5400000" scaled="1"/>
          </a:gradFill>
          <a:ln w="25400">
            <a:solidFill>
              <a:srgbClr val="FFFFFF"/>
            </a:solidFill>
            <a:round/>
            <a:headEnd/>
            <a:tailEnd/>
          </a:ln>
        </p:spPr>
        <p:txBody>
          <a:bodyPr wrap="none" anchor="ctr"/>
          <a:lstStyle/>
          <a:p>
            <a:pPr algn="ctr" eaLnBrk="0" hangingPunct="0"/>
            <a:r>
              <a:rPr lang="zh-CN" altLang="en-US" sz="2000">
                <a:solidFill>
                  <a:srgbClr val="800000"/>
                </a:solidFill>
                <a:ea typeface="微软雅黑"/>
                <a:cs typeface="微软雅黑"/>
              </a:rPr>
              <a:t>现场教学、实习、实训</a:t>
            </a:r>
          </a:p>
        </p:txBody>
      </p:sp>
      <p:sp>
        <p:nvSpPr>
          <p:cNvPr id="49161" name="AutoShape 9"/>
          <p:cNvSpPr>
            <a:spLocks noChangeArrowheads="1"/>
          </p:cNvSpPr>
          <p:nvPr/>
        </p:nvSpPr>
        <p:spPr bwMode="auto">
          <a:xfrm>
            <a:off x="7280275" y="2625725"/>
            <a:ext cx="696913" cy="3505200"/>
          </a:xfrm>
          <a:prstGeom prst="roundRect">
            <a:avLst>
              <a:gd name="adj" fmla="val 50000"/>
            </a:avLst>
          </a:prstGeom>
          <a:gradFill rotWithShape="1">
            <a:gsLst>
              <a:gs pos="0">
                <a:srgbClr val="33CCCC">
                  <a:gamma/>
                  <a:shade val="86275"/>
                  <a:invGamma/>
                </a:srgbClr>
              </a:gs>
              <a:gs pos="100000">
                <a:srgbClr val="33CCCC"/>
              </a:gs>
            </a:gsLst>
            <a:lin ang="0" scaled="1"/>
          </a:gradFill>
          <a:ln w="38100" cmpd="sng">
            <a:solidFill>
              <a:schemeClr val="folHlink"/>
            </a:solidFill>
            <a:round/>
            <a:headEnd/>
            <a:tailEnd/>
          </a:ln>
          <a:effectLst>
            <a:outerShdw dist="63500" dir="3187806" algn="ctr" rotWithShape="0">
              <a:srgbClr val="001D3A"/>
            </a:outerShdw>
          </a:effectLst>
        </p:spPr>
        <p:txBody>
          <a:bodyPr wrap="none" anchor="ctr"/>
          <a:lstStyle/>
          <a:p>
            <a:pPr algn="ctr" eaLnBrk="0" hangingPunct="0">
              <a:defRPr/>
            </a:pPr>
            <a:r>
              <a:rPr lang="zh-CN" altLang="en-US" sz="2400" b="0">
                <a:solidFill>
                  <a:srgbClr val="800000"/>
                </a:solidFill>
                <a:latin typeface="Arial" pitchFamily="34" charset="0"/>
                <a:ea typeface="微软雅黑" pitchFamily="34" charset="-122"/>
              </a:rPr>
              <a:t>优</a:t>
            </a:r>
          </a:p>
          <a:p>
            <a:pPr algn="ctr" eaLnBrk="0" hangingPunct="0">
              <a:defRPr/>
            </a:pPr>
            <a:r>
              <a:rPr lang="zh-CN" altLang="en-US" sz="2400" b="0">
                <a:solidFill>
                  <a:srgbClr val="800000"/>
                </a:solidFill>
                <a:latin typeface="Arial" pitchFamily="34" charset="0"/>
                <a:ea typeface="微软雅黑" pitchFamily="34" charset="-122"/>
              </a:rPr>
              <a:t>势</a:t>
            </a:r>
          </a:p>
          <a:p>
            <a:pPr algn="ctr" eaLnBrk="0" hangingPunct="0">
              <a:defRPr/>
            </a:pPr>
            <a:r>
              <a:rPr lang="zh-CN" altLang="en-US" sz="2400" b="0">
                <a:solidFill>
                  <a:srgbClr val="800000"/>
                </a:solidFill>
                <a:latin typeface="Arial" pitchFamily="34" charset="0"/>
                <a:ea typeface="微软雅黑" pitchFamily="34" charset="-122"/>
              </a:rPr>
              <a:t>互</a:t>
            </a:r>
          </a:p>
          <a:p>
            <a:pPr algn="ctr" eaLnBrk="0" hangingPunct="0">
              <a:defRPr/>
            </a:pPr>
            <a:r>
              <a:rPr lang="zh-CN" altLang="en-US" sz="2400" b="0">
                <a:solidFill>
                  <a:srgbClr val="800000"/>
                </a:solidFill>
                <a:latin typeface="Arial" pitchFamily="34" charset="0"/>
                <a:ea typeface="微软雅黑" pitchFamily="34" charset="-122"/>
              </a:rPr>
              <a:t>补</a:t>
            </a:r>
          </a:p>
          <a:p>
            <a:pPr algn="ctr" eaLnBrk="0" hangingPunct="0">
              <a:defRPr/>
            </a:pPr>
            <a:r>
              <a:rPr lang="zh-CN" altLang="en-US" sz="2400" b="0">
                <a:solidFill>
                  <a:srgbClr val="800000"/>
                </a:solidFill>
                <a:latin typeface="Arial" pitchFamily="34" charset="0"/>
                <a:ea typeface="微软雅黑" pitchFamily="34" charset="-122"/>
              </a:rPr>
              <a:t>的</a:t>
            </a:r>
          </a:p>
          <a:p>
            <a:pPr algn="ctr" eaLnBrk="0" hangingPunct="0">
              <a:defRPr/>
            </a:pPr>
            <a:r>
              <a:rPr lang="zh-CN" altLang="en-US" sz="2400" b="0">
                <a:solidFill>
                  <a:srgbClr val="800000"/>
                </a:solidFill>
                <a:latin typeface="Arial" pitchFamily="34" charset="0"/>
                <a:ea typeface="微软雅黑" pitchFamily="34" charset="-122"/>
              </a:rPr>
              <a:t>指</a:t>
            </a:r>
          </a:p>
          <a:p>
            <a:pPr algn="ctr" eaLnBrk="0" hangingPunct="0">
              <a:defRPr/>
            </a:pPr>
            <a:r>
              <a:rPr lang="zh-CN" altLang="en-US" sz="2400" b="0">
                <a:solidFill>
                  <a:srgbClr val="800000"/>
                </a:solidFill>
                <a:latin typeface="Arial" pitchFamily="34" charset="0"/>
                <a:ea typeface="微软雅黑" pitchFamily="34" charset="-122"/>
              </a:rPr>
              <a:t>导</a:t>
            </a:r>
          </a:p>
          <a:p>
            <a:pPr algn="ctr" eaLnBrk="0" hangingPunct="0">
              <a:defRPr/>
            </a:pPr>
            <a:r>
              <a:rPr lang="zh-CN" altLang="en-US" sz="2400" b="0">
                <a:solidFill>
                  <a:srgbClr val="800000"/>
                </a:solidFill>
                <a:latin typeface="Arial" pitchFamily="34" charset="0"/>
                <a:ea typeface="微软雅黑" pitchFamily="34" charset="-122"/>
              </a:rPr>
              <a:t>团</a:t>
            </a:r>
          </a:p>
          <a:p>
            <a:pPr algn="ctr" eaLnBrk="0" hangingPunct="0">
              <a:defRPr/>
            </a:pPr>
            <a:r>
              <a:rPr lang="zh-CN" altLang="en-US" sz="2400" b="0">
                <a:solidFill>
                  <a:srgbClr val="800000"/>
                </a:solidFill>
                <a:latin typeface="Arial" pitchFamily="34" charset="0"/>
                <a:ea typeface="微软雅黑" pitchFamily="34" charset="-122"/>
              </a:rPr>
              <a:t>队</a:t>
            </a:r>
          </a:p>
        </p:txBody>
      </p:sp>
      <p:sp>
        <p:nvSpPr>
          <p:cNvPr id="105481"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blinds(horizontal)">
                                      <p:cBhvr>
                                        <p:cTn id="7" dur="1000"/>
                                        <p:tgtEl>
                                          <p:spTgt spid="4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ChangeArrowheads="1"/>
          </p:cNvSpPr>
          <p:nvPr/>
        </p:nvSpPr>
        <p:spPr bwMode="auto">
          <a:xfrm>
            <a:off x="204788" y="1349375"/>
            <a:ext cx="8569325" cy="1828800"/>
          </a:xfrm>
          <a:prstGeom prst="rect">
            <a:avLst/>
          </a:prstGeom>
          <a:noFill/>
          <a:ln w="9525">
            <a:noFill/>
            <a:miter lim="800000"/>
            <a:headEnd/>
            <a:tailEnd/>
          </a:ln>
        </p:spPr>
        <p:txBody>
          <a:bodyPr lIns="0" tIns="0" rIns="0" bIns="0">
            <a:spAutoFit/>
          </a:bodyPr>
          <a:lstStyle/>
          <a:p>
            <a:pPr marL="812800" indent="-812800" defTabSz="449263">
              <a:lnSpc>
                <a:spcPct val="150000"/>
              </a:lnSpc>
              <a:defRPr/>
            </a:pPr>
            <a:r>
              <a:rPr lang="zh-CN" altLang="en-US" sz="2800" dirty="0">
                <a:solidFill>
                  <a:schemeClr val="tx2"/>
                </a:solidFill>
                <a:latin typeface="黑体" pitchFamily="49" charset="-122"/>
                <a:ea typeface="黑体" pitchFamily="49" charset="-122"/>
              </a:rPr>
              <a:t>                 </a:t>
            </a:r>
            <a:r>
              <a:rPr lang="zh-CN" altLang="en-US" sz="2600" dirty="0">
                <a:solidFill>
                  <a:srgbClr val="800000"/>
                </a:solidFill>
                <a:latin typeface="+mj-ea"/>
                <a:ea typeface="+mj-ea"/>
              </a:rPr>
              <a:t>实践</a:t>
            </a:r>
            <a:r>
              <a:rPr lang="zh-CN" altLang="en-US" sz="2600" dirty="0">
                <a:solidFill>
                  <a:srgbClr val="800000"/>
                </a:solidFill>
                <a:latin typeface="+mj-ea"/>
                <a:ea typeface="+mj-ea"/>
              </a:rPr>
              <a:t>教学过程管理</a:t>
            </a:r>
            <a:endParaRPr lang="zh-CN" altLang="en-US" sz="2600" dirty="0">
              <a:solidFill>
                <a:srgbClr val="800000"/>
              </a:solidFill>
              <a:latin typeface="+mj-ea"/>
              <a:ea typeface="+mj-ea"/>
            </a:endParaRPr>
          </a:p>
          <a:p>
            <a:pPr marL="812800" indent="-812800" defTabSz="449263">
              <a:lnSpc>
                <a:spcPct val="150000"/>
              </a:lnSpc>
              <a:defRPr/>
            </a:pPr>
            <a:r>
              <a:rPr lang="en-GB" altLang="en-US" sz="2800" dirty="0">
                <a:solidFill>
                  <a:schemeClr val="tx2"/>
                </a:solidFill>
                <a:latin typeface="黑体" pitchFamily="49" charset="-122"/>
                <a:ea typeface="黑体" pitchFamily="49" charset="-122"/>
              </a:rPr>
              <a:t>    </a:t>
            </a:r>
            <a:r>
              <a:rPr lang="zh-CN" altLang="en-US" sz="2800" dirty="0">
                <a:solidFill>
                  <a:schemeClr val="tx1"/>
                </a:solidFill>
                <a:latin typeface="黑体" pitchFamily="49" charset="-122"/>
                <a:ea typeface="黑体" pitchFamily="49" charset="-122"/>
              </a:rPr>
              <a:t>         </a:t>
            </a:r>
            <a:endParaRPr lang="zh-CN" altLang="en-US" sz="2800" b="0" dirty="0">
              <a:solidFill>
                <a:schemeClr val="tx2"/>
              </a:solidFill>
              <a:latin typeface="黑体" pitchFamily="49" charset="-122"/>
              <a:ea typeface="黑体" pitchFamily="49" charset="-122"/>
            </a:endParaRPr>
          </a:p>
          <a:p>
            <a:pPr marL="812800" indent="-812800" defTabSz="449263">
              <a:lnSpc>
                <a:spcPct val="150000"/>
              </a:lnSpc>
              <a:defRPr/>
            </a:pPr>
            <a:r>
              <a:rPr lang="zh-CN" altLang="en-US" sz="2400" dirty="0">
                <a:solidFill>
                  <a:schemeClr val="tx2"/>
                </a:solidFill>
                <a:latin typeface="黑体" pitchFamily="49" charset="-122"/>
                <a:ea typeface="黑体" pitchFamily="49" charset="-122"/>
              </a:rPr>
              <a:t>              </a:t>
            </a:r>
            <a:r>
              <a:rPr lang="zh-CN" altLang="en-US" sz="2400" b="0" dirty="0">
                <a:solidFill>
                  <a:schemeClr val="tx2"/>
                </a:solidFill>
                <a:latin typeface="黑体" pitchFamily="49" charset="-122"/>
                <a:ea typeface="黑体" pitchFamily="49" charset="-122"/>
              </a:rPr>
              <a:t>       </a:t>
            </a:r>
          </a:p>
        </p:txBody>
      </p:sp>
      <p:sp>
        <p:nvSpPr>
          <p:cNvPr id="106498"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106499" name="AutoShape 4"/>
          <p:cNvSpPr>
            <a:spLocks noChangeArrowheads="1"/>
          </p:cNvSpPr>
          <p:nvPr/>
        </p:nvSpPr>
        <p:spPr bwMode="auto">
          <a:xfrm>
            <a:off x="1143000" y="2584450"/>
            <a:ext cx="2163763" cy="2857500"/>
          </a:xfrm>
          <a:prstGeom prst="roundRect">
            <a:avLst>
              <a:gd name="adj" fmla="val 17509"/>
            </a:avLst>
          </a:prstGeom>
          <a:gradFill rotWithShape="1">
            <a:gsLst>
              <a:gs pos="0">
                <a:srgbClr val="4E91D4"/>
              </a:gs>
              <a:gs pos="100000">
                <a:srgbClr val="3477A4"/>
              </a:gs>
            </a:gsLst>
            <a:lin ang="2700000" scaled="1"/>
          </a:gradFill>
          <a:ln w="9525">
            <a:noFill/>
            <a:round/>
            <a:headEnd/>
            <a:tailEnd/>
          </a:ln>
        </p:spPr>
        <p:txBody>
          <a:bodyPr wrap="none" anchor="ctr"/>
          <a:lstStyle/>
          <a:p>
            <a:pPr algn="ctr"/>
            <a:endParaRPr lang="zh-CN" altLang="en-US"/>
          </a:p>
        </p:txBody>
      </p:sp>
      <p:sp>
        <p:nvSpPr>
          <p:cNvPr id="106500" name="AutoShape 5"/>
          <p:cNvSpPr>
            <a:spLocks noChangeArrowheads="1"/>
          </p:cNvSpPr>
          <p:nvPr/>
        </p:nvSpPr>
        <p:spPr bwMode="auto">
          <a:xfrm>
            <a:off x="1176338" y="2592388"/>
            <a:ext cx="2098675" cy="2803525"/>
          </a:xfrm>
          <a:prstGeom prst="roundRect">
            <a:avLst>
              <a:gd name="adj" fmla="val 16667"/>
            </a:avLst>
          </a:prstGeom>
          <a:solidFill>
            <a:srgbClr val="3CA1E6"/>
          </a:solidFill>
          <a:ln w="9525">
            <a:noFill/>
            <a:round/>
            <a:headEnd/>
            <a:tailEnd/>
          </a:ln>
        </p:spPr>
        <p:txBody>
          <a:bodyPr wrap="none" anchor="ctr"/>
          <a:lstStyle/>
          <a:p>
            <a:pPr algn="ctr"/>
            <a:endParaRPr lang="zh-CN" altLang="en-US"/>
          </a:p>
        </p:txBody>
      </p:sp>
      <p:sp>
        <p:nvSpPr>
          <p:cNvPr id="106501" name="AutoShape 6"/>
          <p:cNvSpPr>
            <a:spLocks noChangeArrowheads="1"/>
          </p:cNvSpPr>
          <p:nvPr/>
        </p:nvSpPr>
        <p:spPr bwMode="auto">
          <a:xfrm>
            <a:off x="1193800" y="4656138"/>
            <a:ext cx="2070100" cy="709612"/>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pPr algn="ctr"/>
            <a:endParaRPr lang="zh-CN" altLang="en-US"/>
          </a:p>
        </p:txBody>
      </p:sp>
      <p:sp>
        <p:nvSpPr>
          <p:cNvPr id="106502" name="AutoShape 7"/>
          <p:cNvSpPr>
            <a:spLocks noChangeArrowheads="1"/>
          </p:cNvSpPr>
          <p:nvPr/>
        </p:nvSpPr>
        <p:spPr bwMode="auto">
          <a:xfrm>
            <a:off x="1193800" y="2614613"/>
            <a:ext cx="2070100" cy="708025"/>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pPr algn="ctr"/>
            <a:endParaRPr lang="zh-CN" altLang="en-US"/>
          </a:p>
        </p:txBody>
      </p:sp>
      <p:sp>
        <p:nvSpPr>
          <p:cNvPr id="106503" name="AutoShape 8"/>
          <p:cNvSpPr>
            <a:spLocks noChangeArrowheads="1"/>
          </p:cNvSpPr>
          <p:nvPr/>
        </p:nvSpPr>
        <p:spPr bwMode="auto">
          <a:xfrm>
            <a:off x="1149350" y="5441950"/>
            <a:ext cx="2163763" cy="869950"/>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pPr algn="ctr"/>
            <a:endParaRPr lang="zh-CN" altLang="en-US"/>
          </a:p>
        </p:txBody>
      </p:sp>
      <p:sp>
        <p:nvSpPr>
          <p:cNvPr id="106504" name="AutoShape 9"/>
          <p:cNvSpPr>
            <a:spLocks noChangeArrowheads="1"/>
          </p:cNvSpPr>
          <p:nvPr/>
        </p:nvSpPr>
        <p:spPr bwMode="auto">
          <a:xfrm>
            <a:off x="1193800" y="5465763"/>
            <a:ext cx="2070100" cy="773112"/>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pPr algn="ctr"/>
            <a:endParaRPr lang="zh-CN" altLang="en-US"/>
          </a:p>
        </p:txBody>
      </p:sp>
      <p:grpSp>
        <p:nvGrpSpPr>
          <p:cNvPr id="106505" name="Group 10"/>
          <p:cNvGrpSpPr>
            <a:grpSpLocks/>
          </p:cNvGrpSpPr>
          <p:nvPr/>
        </p:nvGrpSpPr>
        <p:grpSpPr bwMode="auto">
          <a:xfrm>
            <a:off x="1887538" y="2276475"/>
            <a:ext cx="642937" cy="642938"/>
            <a:chOff x="0" y="0"/>
            <a:chExt cx="668" cy="668"/>
          </a:xfrm>
        </p:grpSpPr>
        <p:sp>
          <p:nvSpPr>
            <p:cNvPr id="106536" name="Oval 11"/>
            <p:cNvSpPr>
              <a:spLocks noChangeArrowheads="1"/>
            </p:cNvSpPr>
            <p:nvPr/>
          </p:nvSpPr>
          <p:spPr bwMode="auto">
            <a:xfrm>
              <a:off x="0" y="0"/>
              <a:ext cx="668" cy="668"/>
            </a:xfrm>
            <a:prstGeom prst="ellipse">
              <a:avLst/>
            </a:prstGeom>
            <a:solidFill>
              <a:srgbClr val="333333"/>
            </a:solidFill>
            <a:ln w="9525">
              <a:noFill/>
              <a:round/>
              <a:headEnd/>
              <a:tailEnd/>
            </a:ln>
          </p:spPr>
          <p:txBody>
            <a:bodyPr anchor="ctr">
              <a:spAutoFit/>
            </a:bodyPr>
            <a:lstStyle/>
            <a:p>
              <a:pPr algn="ctr"/>
              <a:endParaRPr lang="zh-CN" altLang="en-US"/>
            </a:p>
          </p:txBody>
        </p:sp>
        <p:sp>
          <p:nvSpPr>
            <p:cNvPr id="106537" name="Oval 12"/>
            <p:cNvSpPr>
              <a:spLocks noChangeArrowheads="1"/>
            </p:cNvSpPr>
            <p:nvPr/>
          </p:nvSpPr>
          <p:spPr bwMode="auto">
            <a:xfrm>
              <a:off x="7" y="5"/>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pPr algn="ctr"/>
              <a:endParaRPr lang="zh-CN" altLang="en-US"/>
            </a:p>
          </p:txBody>
        </p:sp>
        <p:sp>
          <p:nvSpPr>
            <p:cNvPr id="106538" name="Oval 13"/>
            <p:cNvSpPr>
              <a:spLocks noChangeArrowheads="1"/>
            </p:cNvSpPr>
            <p:nvPr/>
          </p:nvSpPr>
          <p:spPr bwMode="auto">
            <a:xfrm>
              <a:off x="15" y="9"/>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pPr algn="ctr"/>
              <a:endParaRPr lang="zh-CN" altLang="en-US"/>
            </a:p>
          </p:txBody>
        </p:sp>
        <p:sp>
          <p:nvSpPr>
            <p:cNvPr id="106539" name="Oval 14"/>
            <p:cNvSpPr>
              <a:spLocks noChangeArrowheads="1"/>
            </p:cNvSpPr>
            <p:nvPr/>
          </p:nvSpPr>
          <p:spPr bwMode="auto">
            <a:xfrm>
              <a:off x="22" y="15"/>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pPr algn="ctr"/>
              <a:endParaRPr lang="zh-CN" altLang="en-US"/>
            </a:p>
          </p:txBody>
        </p:sp>
        <p:sp>
          <p:nvSpPr>
            <p:cNvPr id="106540" name="Oval 15"/>
            <p:cNvSpPr>
              <a:spLocks noChangeArrowheads="1"/>
            </p:cNvSpPr>
            <p:nvPr/>
          </p:nvSpPr>
          <p:spPr bwMode="auto">
            <a:xfrm>
              <a:off x="57" y="31"/>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pPr algn="ctr"/>
              <a:endParaRPr lang="zh-CN" altLang="en-US"/>
            </a:p>
          </p:txBody>
        </p:sp>
      </p:grpSp>
      <p:sp>
        <p:nvSpPr>
          <p:cNvPr id="106506" name="Text Box 16"/>
          <p:cNvSpPr txBox="1">
            <a:spLocks noChangeArrowheads="1"/>
          </p:cNvSpPr>
          <p:nvPr/>
        </p:nvSpPr>
        <p:spPr bwMode="auto">
          <a:xfrm>
            <a:off x="2020888" y="2349500"/>
            <a:ext cx="361950" cy="457200"/>
          </a:xfrm>
          <a:prstGeom prst="rect">
            <a:avLst/>
          </a:prstGeom>
          <a:noFill/>
          <a:ln w="9525">
            <a:noFill/>
            <a:miter lim="800000"/>
            <a:headEnd/>
            <a:tailEnd/>
          </a:ln>
        </p:spPr>
        <p:txBody>
          <a:bodyPr wrap="none">
            <a:spAutoFit/>
          </a:bodyPr>
          <a:lstStyle/>
          <a:p>
            <a:pPr algn="ctr"/>
            <a:r>
              <a:rPr lang="en-US" altLang="zh-CN" sz="2400" b="0">
                <a:solidFill>
                  <a:schemeClr val="tx2"/>
                </a:solidFill>
                <a:latin typeface="微软雅黑"/>
                <a:ea typeface="微软雅黑"/>
                <a:cs typeface="微软雅黑"/>
              </a:rPr>
              <a:t>1</a:t>
            </a:r>
          </a:p>
        </p:txBody>
      </p:sp>
      <p:sp>
        <p:nvSpPr>
          <p:cNvPr id="106507" name="Text Box 17"/>
          <p:cNvSpPr txBox="1">
            <a:spLocks noChangeArrowheads="1"/>
          </p:cNvSpPr>
          <p:nvPr/>
        </p:nvSpPr>
        <p:spPr bwMode="auto">
          <a:xfrm>
            <a:off x="1219200" y="3117850"/>
            <a:ext cx="2057400" cy="1516063"/>
          </a:xfrm>
          <a:prstGeom prst="rect">
            <a:avLst/>
          </a:prstGeom>
          <a:noFill/>
          <a:ln w="9525">
            <a:noFill/>
            <a:miter lim="800000"/>
            <a:headEnd/>
            <a:tailEnd/>
          </a:ln>
        </p:spPr>
        <p:txBody>
          <a:bodyPr>
            <a:spAutoFit/>
          </a:bodyPr>
          <a:lstStyle/>
          <a:p>
            <a:pPr>
              <a:lnSpc>
                <a:spcPct val="130000"/>
              </a:lnSpc>
            </a:pPr>
            <a:r>
              <a:rPr lang="zh-CN" altLang="en-US" sz="2400" b="0">
                <a:solidFill>
                  <a:schemeClr val="bg1"/>
                </a:solidFill>
                <a:ea typeface="微软雅黑"/>
                <a:cs typeface="微软雅黑"/>
              </a:rPr>
              <a:t>实验室安排统筹化，充分利用资源</a:t>
            </a:r>
          </a:p>
        </p:txBody>
      </p:sp>
      <p:sp>
        <p:nvSpPr>
          <p:cNvPr id="106508" name="AutoShape 18"/>
          <p:cNvSpPr>
            <a:spLocks noChangeArrowheads="1"/>
          </p:cNvSpPr>
          <p:nvPr/>
        </p:nvSpPr>
        <p:spPr bwMode="auto">
          <a:xfrm>
            <a:off x="3505200" y="2584450"/>
            <a:ext cx="2163763" cy="2857500"/>
          </a:xfrm>
          <a:prstGeom prst="roundRect">
            <a:avLst>
              <a:gd name="adj" fmla="val 17509"/>
            </a:avLst>
          </a:prstGeom>
          <a:gradFill rotWithShape="1">
            <a:gsLst>
              <a:gs pos="0">
                <a:srgbClr val="34B034"/>
              </a:gs>
              <a:gs pos="100000">
                <a:srgbClr val="3F8B4A"/>
              </a:gs>
            </a:gsLst>
            <a:lin ang="2700000" scaled="1"/>
          </a:gradFill>
          <a:ln w="9525">
            <a:noFill/>
            <a:round/>
            <a:headEnd/>
            <a:tailEnd/>
          </a:ln>
        </p:spPr>
        <p:txBody>
          <a:bodyPr wrap="none" anchor="ctr"/>
          <a:lstStyle/>
          <a:p>
            <a:pPr algn="ctr"/>
            <a:endParaRPr lang="zh-CN" altLang="en-US"/>
          </a:p>
        </p:txBody>
      </p:sp>
      <p:sp>
        <p:nvSpPr>
          <p:cNvPr id="106509" name="AutoShape 19"/>
          <p:cNvSpPr>
            <a:spLocks noChangeArrowheads="1"/>
          </p:cNvSpPr>
          <p:nvPr/>
        </p:nvSpPr>
        <p:spPr bwMode="auto">
          <a:xfrm>
            <a:off x="3538538" y="2592388"/>
            <a:ext cx="2098675" cy="2803525"/>
          </a:xfrm>
          <a:prstGeom prst="roundRect">
            <a:avLst>
              <a:gd name="adj" fmla="val 16667"/>
            </a:avLst>
          </a:prstGeom>
          <a:solidFill>
            <a:srgbClr val="73E77E"/>
          </a:solidFill>
          <a:ln w="9525">
            <a:noFill/>
            <a:round/>
            <a:headEnd/>
            <a:tailEnd/>
          </a:ln>
        </p:spPr>
        <p:txBody>
          <a:bodyPr wrap="none" anchor="ctr"/>
          <a:lstStyle/>
          <a:p>
            <a:pPr algn="ctr"/>
            <a:endParaRPr lang="zh-CN" altLang="en-US"/>
          </a:p>
        </p:txBody>
      </p:sp>
      <p:sp>
        <p:nvSpPr>
          <p:cNvPr id="106510" name="AutoShape 20"/>
          <p:cNvSpPr>
            <a:spLocks noChangeArrowheads="1"/>
          </p:cNvSpPr>
          <p:nvPr/>
        </p:nvSpPr>
        <p:spPr bwMode="auto">
          <a:xfrm>
            <a:off x="3556000" y="4656138"/>
            <a:ext cx="2070100" cy="709612"/>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pPr algn="ctr"/>
            <a:endParaRPr lang="zh-CN" altLang="en-US"/>
          </a:p>
        </p:txBody>
      </p:sp>
      <p:sp>
        <p:nvSpPr>
          <p:cNvPr id="106511" name="AutoShape 21"/>
          <p:cNvSpPr>
            <a:spLocks noChangeArrowheads="1"/>
          </p:cNvSpPr>
          <p:nvPr/>
        </p:nvSpPr>
        <p:spPr bwMode="auto">
          <a:xfrm>
            <a:off x="3556000" y="2614613"/>
            <a:ext cx="2070100" cy="708025"/>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pPr algn="ctr"/>
            <a:endParaRPr lang="zh-CN" altLang="en-US"/>
          </a:p>
        </p:txBody>
      </p:sp>
      <p:sp>
        <p:nvSpPr>
          <p:cNvPr id="106512" name="Oval 22"/>
          <p:cNvSpPr>
            <a:spLocks noChangeArrowheads="1"/>
          </p:cNvSpPr>
          <p:nvPr/>
        </p:nvSpPr>
        <p:spPr bwMode="auto">
          <a:xfrm>
            <a:off x="4249738" y="2276475"/>
            <a:ext cx="642937" cy="642938"/>
          </a:xfrm>
          <a:prstGeom prst="ellipse">
            <a:avLst/>
          </a:prstGeom>
          <a:solidFill>
            <a:srgbClr val="333333"/>
          </a:solidFill>
          <a:ln w="9525">
            <a:noFill/>
            <a:round/>
            <a:headEnd/>
            <a:tailEnd/>
          </a:ln>
        </p:spPr>
        <p:txBody>
          <a:bodyPr anchor="ctr">
            <a:spAutoFit/>
          </a:bodyPr>
          <a:lstStyle/>
          <a:p>
            <a:pPr algn="ctr"/>
            <a:endParaRPr lang="zh-CN" altLang="en-US"/>
          </a:p>
        </p:txBody>
      </p:sp>
      <p:sp>
        <p:nvSpPr>
          <p:cNvPr id="106513" name="Oval 23"/>
          <p:cNvSpPr>
            <a:spLocks noChangeArrowheads="1"/>
          </p:cNvSpPr>
          <p:nvPr/>
        </p:nvSpPr>
        <p:spPr bwMode="auto">
          <a:xfrm>
            <a:off x="4256088" y="2281238"/>
            <a:ext cx="622300" cy="622300"/>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pPr algn="ctr"/>
            <a:endParaRPr lang="zh-CN" altLang="en-US"/>
          </a:p>
        </p:txBody>
      </p:sp>
      <p:sp>
        <p:nvSpPr>
          <p:cNvPr id="106514" name="Oval 24"/>
          <p:cNvSpPr>
            <a:spLocks noChangeArrowheads="1"/>
          </p:cNvSpPr>
          <p:nvPr/>
        </p:nvSpPr>
        <p:spPr bwMode="auto">
          <a:xfrm>
            <a:off x="4264025" y="2284413"/>
            <a:ext cx="608013" cy="608012"/>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pPr algn="ctr"/>
            <a:endParaRPr lang="zh-CN" altLang="en-US"/>
          </a:p>
        </p:txBody>
      </p:sp>
      <p:sp>
        <p:nvSpPr>
          <p:cNvPr id="106515" name="Oval 25"/>
          <p:cNvSpPr>
            <a:spLocks noChangeArrowheads="1"/>
          </p:cNvSpPr>
          <p:nvPr/>
        </p:nvSpPr>
        <p:spPr bwMode="auto">
          <a:xfrm>
            <a:off x="4270375" y="2290763"/>
            <a:ext cx="577850" cy="566737"/>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pPr algn="ctr"/>
            <a:endParaRPr lang="zh-CN" altLang="en-US"/>
          </a:p>
        </p:txBody>
      </p:sp>
      <p:sp>
        <p:nvSpPr>
          <p:cNvPr id="106516" name="Oval 26"/>
          <p:cNvSpPr>
            <a:spLocks noChangeArrowheads="1"/>
          </p:cNvSpPr>
          <p:nvPr/>
        </p:nvSpPr>
        <p:spPr bwMode="auto">
          <a:xfrm>
            <a:off x="4305300" y="2306638"/>
            <a:ext cx="512763" cy="460375"/>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pPr algn="ctr"/>
            <a:endParaRPr lang="zh-CN" altLang="en-US"/>
          </a:p>
        </p:txBody>
      </p:sp>
      <p:sp>
        <p:nvSpPr>
          <p:cNvPr id="106517" name="Text Box 27"/>
          <p:cNvSpPr txBox="1">
            <a:spLocks noChangeArrowheads="1"/>
          </p:cNvSpPr>
          <p:nvPr/>
        </p:nvSpPr>
        <p:spPr bwMode="auto">
          <a:xfrm>
            <a:off x="4383088" y="2349500"/>
            <a:ext cx="361950" cy="457200"/>
          </a:xfrm>
          <a:prstGeom prst="rect">
            <a:avLst/>
          </a:prstGeom>
          <a:noFill/>
          <a:ln w="9525">
            <a:noFill/>
            <a:miter lim="800000"/>
            <a:headEnd/>
            <a:tailEnd/>
          </a:ln>
        </p:spPr>
        <p:txBody>
          <a:bodyPr wrap="none">
            <a:spAutoFit/>
          </a:bodyPr>
          <a:lstStyle/>
          <a:p>
            <a:pPr algn="ctr"/>
            <a:r>
              <a:rPr lang="en-US" altLang="zh-CN" sz="2400" b="0">
                <a:solidFill>
                  <a:schemeClr val="tx2"/>
                </a:solidFill>
                <a:latin typeface="微软雅黑"/>
                <a:ea typeface="微软雅黑"/>
                <a:cs typeface="微软雅黑"/>
              </a:rPr>
              <a:t>2</a:t>
            </a:r>
          </a:p>
        </p:txBody>
      </p:sp>
      <p:sp>
        <p:nvSpPr>
          <p:cNvPr id="106518" name="Text Box 28"/>
          <p:cNvSpPr txBox="1">
            <a:spLocks noChangeArrowheads="1"/>
          </p:cNvSpPr>
          <p:nvPr/>
        </p:nvSpPr>
        <p:spPr bwMode="auto">
          <a:xfrm>
            <a:off x="3581400" y="3117850"/>
            <a:ext cx="2057400" cy="1408113"/>
          </a:xfrm>
          <a:prstGeom prst="rect">
            <a:avLst/>
          </a:prstGeom>
          <a:noFill/>
          <a:ln w="9525">
            <a:noFill/>
            <a:miter lim="800000"/>
            <a:headEnd/>
            <a:tailEnd/>
          </a:ln>
        </p:spPr>
        <p:txBody>
          <a:bodyPr>
            <a:spAutoFit/>
          </a:bodyPr>
          <a:lstStyle/>
          <a:p>
            <a:pPr>
              <a:lnSpc>
                <a:spcPct val="120000"/>
              </a:lnSpc>
            </a:pPr>
            <a:r>
              <a:rPr lang="zh-CN" altLang="en-US" sz="2400" b="0">
                <a:solidFill>
                  <a:srgbClr val="800000"/>
                </a:solidFill>
                <a:ea typeface="微软雅黑"/>
                <a:cs typeface="微软雅黑"/>
              </a:rPr>
              <a:t>实验安排课表化，杜绝实验教学的随意性</a:t>
            </a:r>
          </a:p>
        </p:txBody>
      </p:sp>
      <p:sp>
        <p:nvSpPr>
          <p:cNvPr id="106519" name="AutoShape 29"/>
          <p:cNvSpPr>
            <a:spLocks noChangeArrowheads="1"/>
          </p:cNvSpPr>
          <p:nvPr/>
        </p:nvSpPr>
        <p:spPr bwMode="auto">
          <a:xfrm>
            <a:off x="3508375" y="5441950"/>
            <a:ext cx="2163763" cy="869950"/>
          </a:xfrm>
          <a:prstGeom prst="roundRect">
            <a:avLst>
              <a:gd name="adj" fmla="val 40389"/>
            </a:avLst>
          </a:prstGeom>
          <a:gradFill rotWithShape="1">
            <a:gsLst>
              <a:gs pos="0">
                <a:srgbClr val="58A4AE"/>
              </a:gs>
              <a:gs pos="100000">
                <a:schemeClr val="bg1"/>
              </a:gs>
            </a:gsLst>
            <a:lin ang="5400000" scaled="1"/>
          </a:gradFill>
          <a:ln w="9525">
            <a:noFill/>
            <a:round/>
            <a:headEnd/>
            <a:tailEnd/>
          </a:ln>
        </p:spPr>
        <p:txBody>
          <a:bodyPr wrap="none" anchor="ctr"/>
          <a:lstStyle/>
          <a:p>
            <a:pPr algn="ctr"/>
            <a:endParaRPr lang="zh-CN" altLang="en-US"/>
          </a:p>
        </p:txBody>
      </p:sp>
      <p:sp>
        <p:nvSpPr>
          <p:cNvPr id="106520" name="AutoShape 30"/>
          <p:cNvSpPr>
            <a:spLocks noChangeArrowheads="1"/>
          </p:cNvSpPr>
          <p:nvPr/>
        </p:nvSpPr>
        <p:spPr bwMode="auto">
          <a:xfrm>
            <a:off x="3552825" y="5465763"/>
            <a:ext cx="2070100" cy="773112"/>
          </a:xfrm>
          <a:prstGeom prst="roundRect">
            <a:avLst>
              <a:gd name="adj" fmla="val 50000"/>
            </a:avLst>
          </a:prstGeom>
          <a:gradFill rotWithShape="1">
            <a:gsLst>
              <a:gs pos="0">
                <a:srgbClr val="72B2BB"/>
              </a:gs>
              <a:gs pos="100000">
                <a:schemeClr val="bg1"/>
              </a:gs>
            </a:gsLst>
            <a:lin ang="5400000" scaled="1"/>
          </a:gradFill>
          <a:ln w="9525">
            <a:noFill/>
            <a:round/>
            <a:headEnd/>
            <a:tailEnd/>
          </a:ln>
        </p:spPr>
        <p:txBody>
          <a:bodyPr wrap="none" anchor="ctr"/>
          <a:lstStyle/>
          <a:p>
            <a:pPr algn="ctr"/>
            <a:endParaRPr lang="zh-CN" altLang="en-US"/>
          </a:p>
        </p:txBody>
      </p:sp>
      <p:sp>
        <p:nvSpPr>
          <p:cNvPr id="106521" name="AutoShape 31"/>
          <p:cNvSpPr>
            <a:spLocks noChangeArrowheads="1"/>
          </p:cNvSpPr>
          <p:nvPr/>
        </p:nvSpPr>
        <p:spPr bwMode="auto">
          <a:xfrm>
            <a:off x="5867400" y="2584450"/>
            <a:ext cx="2163763" cy="2857500"/>
          </a:xfrm>
          <a:prstGeom prst="roundRect">
            <a:avLst>
              <a:gd name="adj" fmla="val 17509"/>
            </a:avLst>
          </a:prstGeom>
          <a:gradFill rotWithShape="1">
            <a:gsLst>
              <a:gs pos="0">
                <a:srgbClr val="B59F43"/>
              </a:gs>
              <a:gs pos="100000">
                <a:srgbClr val="8F8849"/>
              </a:gs>
            </a:gsLst>
            <a:lin ang="2700000" scaled="1"/>
          </a:gradFill>
          <a:ln w="9525">
            <a:noFill/>
            <a:round/>
            <a:headEnd/>
            <a:tailEnd/>
          </a:ln>
        </p:spPr>
        <p:txBody>
          <a:bodyPr wrap="none" anchor="ctr"/>
          <a:lstStyle/>
          <a:p>
            <a:pPr algn="ctr"/>
            <a:endParaRPr lang="zh-CN" altLang="en-US"/>
          </a:p>
        </p:txBody>
      </p:sp>
      <p:sp>
        <p:nvSpPr>
          <p:cNvPr id="106522" name="AutoShape 32"/>
          <p:cNvSpPr>
            <a:spLocks noChangeArrowheads="1"/>
          </p:cNvSpPr>
          <p:nvPr/>
        </p:nvSpPr>
        <p:spPr bwMode="auto">
          <a:xfrm>
            <a:off x="5900738" y="2592388"/>
            <a:ext cx="2098675" cy="2803525"/>
          </a:xfrm>
          <a:prstGeom prst="roundRect">
            <a:avLst>
              <a:gd name="adj" fmla="val 16667"/>
            </a:avLst>
          </a:prstGeom>
          <a:solidFill>
            <a:srgbClr val="E9E065"/>
          </a:solidFill>
          <a:ln w="9525">
            <a:noFill/>
            <a:round/>
            <a:headEnd/>
            <a:tailEnd/>
          </a:ln>
        </p:spPr>
        <p:txBody>
          <a:bodyPr wrap="none" anchor="ctr"/>
          <a:lstStyle/>
          <a:p>
            <a:pPr algn="ctr"/>
            <a:endParaRPr lang="zh-CN" altLang="en-US"/>
          </a:p>
        </p:txBody>
      </p:sp>
      <p:sp>
        <p:nvSpPr>
          <p:cNvPr id="106523" name="AutoShape 33"/>
          <p:cNvSpPr>
            <a:spLocks noChangeArrowheads="1"/>
          </p:cNvSpPr>
          <p:nvPr/>
        </p:nvSpPr>
        <p:spPr bwMode="auto">
          <a:xfrm>
            <a:off x="5918200" y="4656138"/>
            <a:ext cx="2070100" cy="709612"/>
          </a:xfrm>
          <a:prstGeom prst="roundRect">
            <a:avLst>
              <a:gd name="adj" fmla="val 50000"/>
            </a:avLst>
          </a:prstGeom>
          <a:gradFill rotWithShape="1">
            <a:gsLst>
              <a:gs pos="0">
                <a:srgbClr val="E9E065"/>
              </a:gs>
              <a:gs pos="100000">
                <a:srgbClr val="F2EDA6"/>
              </a:gs>
            </a:gsLst>
            <a:lin ang="5400000" scaled="1"/>
          </a:gradFill>
          <a:ln w="9525">
            <a:noFill/>
            <a:round/>
            <a:headEnd/>
            <a:tailEnd/>
          </a:ln>
        </p:spPr>
        <p:txBody>
          <a:bodyPr wrap="none" anchor="ctr"/>
          <a:lstStyle/>
          <a:p>
            <a:pPr algn="ctr"/>
            <a:endParaRPr lang="zh-CN" altLang="en-US"/>
          </a:p>
        </p:txBody>
      </p:sp>
      <p:sp>
        <p:nvSpPr>
          <p:cNvPr id="106524" name="AutoShape 34"/>
          <p:cNvSpPr>
            <a:spLocks noChangeArrowheads="1"/>
          </p:cNvSpPr>
          <p:nvPr/>
        </p:nvSpPr>
        <p:spPr bwMode="auto">
          <a:xfrm>
            <a:off x="5918200" y="2614613"/>
            <a:ext cx="2070100" cy="708025"/>
          </a:xfrm>
          <a:prstGeom prst="roundRect">
            <a:avLst>
              <a:gd name="adj" fmla="val 50000"/>
            </a:avLst>
          </a:prstGeom>
          <a:gradFill rotWithShape="1">
            <a:gsLst>
              <a:gs pos="0">
                <a:srgbClr val="F8F5CC"/>
              </a:gs>
              <a:gs pos="100000">
                <a:srgbClr val="E9E065"/>
              </a:gs>
            </a:gsLst>
            <a:lin ang="5400000" scaled="1"/>
          </a:gradFill>
          <a:ln w="9525">
            <a:noFill/>
            <a:round/>
            <a:headEnd/>
            <a:tailEnd/>
          </a:ln>
        </p:spPr>
        <p:txBody>
          <a:bodyPr wrap="none" anchor="ctr"/>
          <a:lstStyle/>
          <a:p>
            <a:pPr algn="ctr"/>
            <a:endParaRPr lang="zh-CN" altLang="en-US"/>
          </a:p>
        </p:txBody>
      </p:sp>
      <p:grpSp>
        <p:nvGrpSpPr>
          <p:cNvPr id="106525" name="Group 35"/>
          <p:cNvGrpSpPr>
            <a:grpSpLocks/>
          </p:cNvGrpSpPr>
          <p:nvPr/>
        </p:nvGrpSpPr>
        <p:grpSpPr bwMode="auto">
          <a:xfrm>
            <a:off x="6611938" y="2276475"/>
            <a:ext cx="642937" cy="642938"/>
            <a:chOff x="0" y="0"/>
            <a:chExt cx="668" cy="668"/>
          </a:xfrm>
        </p:grpSpPr>
        <p:sp>
          <p:nvSpPr>
            <p:cNvPr id="106531" name="Oval 36"/>
            <p:cNvSpPr>
              <a:spLocks noChangeArrowheads="1"/>
            </p:cNvSpPr>
            <p:nvPr/>
          </p:nvSpPr>
          <p:spPr bwMode="auto">
            <a:xfrm>
              <a:off x="0" y="0"/>
              <a:ext cx="668" cy="668"/>
            </a:xfrm>
            <a:prstGeom prst="ellipse">
              <a:avLst/>
            </a:prstGeom>
            <a:solidFill>
              <a:srgbClr val="333333"/>
            </a:solidFill>
            <a:ln w="9525">
              <a:noFill/>
              <a:round/>
              <a:headEnd/>
              <a:tailEnd/>
            </a:ln>
          </p:spPr>
          <p:txBody>
            <a:bodyPr anchor="ctr">
              <a:spAutoFit/>
            </a:bodyPr>
            <a:lstStyle/>
            <a:p>
              <a:pPr algn="ctr"/>
              <a:endParaRPr lang="zh-CN" altLang="en-US"/>
            </a:p>
          </p:txBody>
        </p:sp>
        <p:sp>
          <p:nvSpPr>
            <p:cNvPr id="106532" name="Oval 37"/>
            <p:cNvSpPr>
              <a:spLocks noChangeArrowheads="1"/>
            </p:cNvSpPr>
            <p:nvPr/>
          </p:nvSpPr>
          <p:spPr bwMode="auto">
            <a:xfrm>
              <a:off x="7" y="5"/>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pPr algn="ctr"/>
              <a:endParaRPr lang="zh-CN" altLang="en-US"/>
            </a:p>
          </p:txBody>
        </p:sp>
        <p:sp>
          <p:nvSpPr>
            <p:cNvPr id="106533" name="Oval 38"/>
            <p:cNvSpPr>
              <a:spLocks noChangeArrowheads="1"/>
            </p:cNvSpPr>
            <p:nvPr/>
          </p:nvSpPr>
          <p:spPr bwMode="auto">
            <a:xfrm>
              <a:off x="15" y="9"/>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pPr algn="ctr"/>
              <a:endParaRPr lang="zh-CN" altLang="en-US"/>
            </a:p>
          </p:txBody>
        </p:sp>
        <p:sp>
          <p:nvSpPr>
            <p:cNvPr id="106534" name="Oval 39"/>
            <p:cNvSpPr>
              <a:spLocks noChangeArrowheads="1"/>
            </p:cNvSpPr>
            <p:nvPr/>
          </p:nvSpPr>
          <p:spPr bwMode="auto">
            <a:xfrm>
              <a:off x="22" y="15"/>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pPr algn="ctr"/>
              <a:endParaRPr lang="zh-CN" altLang="en-US"/>
            </a:p>
          </p:txBody>
        </p:sp>
        <p:sp>
          <p:nvSpPr>
            <p:cNvPr id="106535" name="Oval 40"/>
            <p:cNvSpPr>
              <a:spLocks noChangeArrowheads="1"/>
            </p:cNvSpPr>
            <p:nvPr/>
          </p:nvSpPr>
          <p:spPr bwMode="auto">
            <a:xfrm>
              <a:off x="57" y="31"/>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pPr algn="ctr"/>
              <a:endParaRPr lang="zh-CN" altLang="en-US"/>
            </a:p>
          </p:txBody>
        </p:sp>
      </p:grpSp>
      <p:sp>
        <p:nvSpPr>
          <p:cNvPr id="106526" name="Text Box 41"/>
          <p:cNvSpPr txBox="1">
            <a:spLocks noChangeArrowheads="1"/>
          </p:cNvSpPr>
          <p:nvPr/>
        </p:nvSpPr>
        <p:spPr bwMode="auto">
          <a:xfrm>
            <a:off x="6745288" y="2349500"/>
            <a:ext cx="361950" cy="457200"/>
          </a:xfrm>
          <a:prstGeom prst="rect">
            <a:avLst/>
          </a:prstGeom>
          <a:noFill/>
          <a:ln w="9525">
            <a:noFill/>
            <a:miter lim="800000"/>
            <a:headEnd/>
            <a:tailEnd/>
          </a:ln>
        </p:spPr>
        <p:txBody>
          <a:bodyPr wrap="none">
            <a:spAutoFit/>
          </a:bodyPr>
          <a:lstStyle/>
          <a:p>
            <a:pPr algn="ctr"/>
            <a:r>
              <a:rPr lang="en-US" altLang="zh-CN" sz="2400" b="0">
                <a:solidFill>
                  <a:schemeClr val="tx2"/>
                </a:solidFill>
                <a:latin typeface="微软雅黑"/>
                <a:ea typeface="微软雅黑"/>
                <a:cs typeface="微软雅黑"/>
              </a:rPr>
              <a:t>3</a:t>
            </a:r>
          </a:p>
        </p:txBody>
      </p:sp>
      <p:sp>
        <p:nvSpPr>
          <p:cNvPr id="106527" name="Text Box 42"/>
          <p:cNvSpPr txBox="1">
            <a:spLocks noChangeArrowheads="1"/>
          </p:cNvSpPr>
          <p:nvPr/>
        </p:nvSpPr>
        <p:spPr bwMode="auto">
          <a:xfrm>
            <a:off x="5943600" y="3133725"/>
            <a:ext cx="2057400" cy="1846263"/>
          </a:xfrm>
          <a:prstGeom prst="rect">
            <a:avLst/>
          </a:prstGeom>
          <a:noFill/>
          <a:ln w="9525">
            <a:noFill/>
            <a:miter lim="800000"/>
            <a:headEnd/>
            <a:tailEnd/>
          </a:ln>
        </p:spPr>
        <p:txBody>
          <a:bodyPr>
            <a:spAutoFit/>
          </a:bodyPr>
          <a:lstStyle/>
          <a:p>
            <a:pPr>
              <a:lnSpc>
                <a:spcPct val="120000"/>
              </a:lnSpc>
            </a:pPr>
            <a:r>
              <a:rPr lang="zh-CN" altLang="en-US" sz="2400" b="0">
                <a:solidFill>
                  <a:srgbClr val="800000"/>
                </a:solidFill>
                <a:latin typeface="微软雅黑"/>
                <a:ea typeface="微软雅黑"/>
                <a:cs typeface="微软雅黑"/>
              </a:rPr>
              <a:t>实验室活动公开化 ，吸引学生课外进实验室</a:t>
            </a:r>
          </a:p>
        </p:txBody>
      </p:sp>
      <p:sp>
        <p:nvSpPr>
          <p:cNvPr id="106528" name="AutoShape 43"/>
          <p:cNvSpPr>
            <a:spLocks noChangeArrowheads="1"/>
          </p:cNvSpPr>
          <p:nvPr/>
        </p:nvSpPr>
        <p:spPr bwMode="auto">
          <a:xfrm>
            <a:off x="5861050" y="5441950"/>
            <a:ext cx="2163763" cy="869950"/>
          </a:xfrm>
          <a:prstGeom prst="roundRect">
            <a:avLst>
              <a:gd name="adj" fmla="val 40389"/>
            </a:avLst>
          </a:prstGeom>
          <a:gradFill rotWithShape="1">
            <a:gsLst>
              <a:gs pos="0">
                <a:srgbClr val="99BACC"/>
              </a:gs>
              <a:gs pos="100000">
                <a:schemeClr val="bg1"/>
              </a:gs>
            </a:gsLst>
            <a:lin ang="5400000" scaled="1"/>
          </a:gradFill>
          <a:ln w="9525">
            <a:noFill/>
            <a:round/>
            <a:headEnd/>
            <a:tailEnd/>
          </a:ln>
        </p:spPr>
        <p:txBody>
          <a:bodyPr wrap="none" anchor="ctr"/>
          <a:lstStyle/>
          <a:p>
            <a:pPr algn="ctr"/>
            <a:endParaRPr lang="zh-CN" altLang="en-US"/>
          </a:p>
        </p:txBody>
      </p:sp>
      <p:sp>
        <p:nvSpPr>
          <p:cNvPr id="106529" name="AutoShape 44"/>
          <p:cNvSpPr>
            <a:spLocks noChangeArrowheads="1"/>
          </p:cNvSpPr>
          <p:nvPr/>
        </p:nvSpPr>
        <p:spPr bwMode="auto">
          <a:xfrm>
            <a:off x="5905500" y="5465763"/>
            <a:ext cx="2070100" cy="773112"/>
          </a:xfrm>
          <a:prstGeom prst="roundRect">
            <a:avLst>
              <a:gd name="adj" fmla="val 50000"/>
            </a:avLst>
          </a:prstGeom>
          <a:gradFill rotWithShape="1">
            <a:gsLst>
              <a:gs pos="0">
                <a:srgbClr val="C8DAD4"/>
              </a:gs>
              <a:gs pos="100000">
                <a:srgbClr val="FFFFFF"/>
              </a:gs>
            </a:gsLst>
            <a:lin ang="5400000" scaled="1"/>
          </a:gradFill>
          <a:ln w="9525">
            <a:noFill/>
            <a:round/>
            <a:headEnd/>
            <a:tailEnd/>
          </a:ln>
        </p:spPr>
        <p:txBody>
          <a:bodyPr wrap="none" anchor="ctr"/>
          <a:lstStyle/>
          <a:p>
            <a:pPr algn="ctr"/>
            <a:endParaRPr lang="zh-CN" altLang="en-US"/>
          </a:p>
        </p:txBody>
      </p:sp>
      <p:sp>
        <p:nvSpPr>
          <p:cNvPr id="106530"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blinds(horizontal)">
                                      <p:cBhvr>
                                        <p:cTn id="7" dur="10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1687513" y="1770063"/>
            <a:ext cx="5616575" cy="49371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zh-CN" altLang="en-US" sz="2600" dirty="0">
                <a:solidFill>
                  <a:schemeClr val="tx2"/>
                </a:solidFill>
                <a:latin typeface="+mj-ea"/>
                <a:ea typeface="+mj-ea"/>
              </a:rPr>
              <a:t>                    </a:t>
            </a:r>
            <a:r>
              <a:rPr lang="zh-CN" altLang="en-US" sz="2600" dirty="0">
                <a:solidFill>
                  <a:schemeClr val="tx2"/>
                </a:solidFill>
                <a:latin typeface="+mj-ea"/>
                <a:ea typeface="+mj-ea"/>
              </a:rPr>
              <a:t> </a:t>
            </a:r>
            <a:r>
              <a:rPr lang="zh-CN" altLang="en-US" sz="2600" dirty="0">
                <a:solidFill>
                  <a:srgbClr val="800000"/>
                </a:solidFill>
                <a:latin typeface="+mj-ea"/>
                <a:ea typeface="+mj-ea"/>
              </a:rPr>
              <a:t>教学改革</a:t>
            </a:r>
          </a:p>
        </p:txBody>
      </p:sp>
      <p:sp>
        <p:nvSpPr>
          <p:cNvPr id="52227" name="Rectangle 3"/>
          <p:cNvSpPr>
            <a:spLocks noChangeArrowheads="1"/>
          </p:cNvSpPr>
          <p:nvPr/>
        </p:nvSpPr>
        <p:spPr bwMode="auto">
          <a:xfrm>
            <a:off x="228600" y="2546350"/>
            <a:ext cx="8610600" cy="2970213"/>
          </a:xfrm>
          <a:prstGeom prst="rect">
            <a:avLst/>
          </a:prstGeom>
          <a:noFill/>
          <a:ln w="9525">
            <a:noFill/>
            <a:miter lim="800000"/>
            <a:headEnd/>
            <a:tailEnd/>
          </a:ln>
        </p:spPr>
        <p:txBody>
          <a:bodyPr lIns="0" tIns="0" rIns="0" bIns="0">
            <a:spAutoFit/>
          </a:bodyPr>
          <a:lstStyle/>
          <a:p>
            <a:pPr marL="812800" indent="-812800" defTabSz="449263">
              <a:lnSpc>
                <a:spcPct val="150000"/>
              </a:lnSpc>
            </a:pPr>
            <a:r>
              <a:rPr lang="zh-CN" altLang="zh-CN" sz="2400">
                <a:solidFill>
                  <a:srgbClr val="800000"/>
                </a:solidFill>
              </a:rPr>
              <a:t>    </a:t>
            </a:r>
            <a:r>
              <a:rPr lang="zh-CN" altLang="en-US">
                <a:solidFill>
                  <a:srgbClr val="800000"/>
                </a:solidFill>
                <a:latin typeface="微软雅黑"/>
                <a:ea typeface="微软雅黑"/>
                <a:cs typeface="微软雅黑"/>
              </a:rPr>
              <a:t>基本思路</a:t>
            </a:r>
            <a:r>
              <a:rPr lang="zh-CN" altLang="en-US">
                <a:solidFill>
                  <a:schemeClr val="tx2"/>
                </a:solidFill>
                <a:latin typeface="微软雅黑"/>
                <a:ea typeface="微软雅黑"/>
                <a:cs typeface="微软雅黑"/>
              </a:rPr>
              <a:t>：明确方向，分类立项，重点突破，稳步推进。 </a:t>
            </a:r>
          </a:p>
          <a:p>
            <a:pPr marL="812800" indent="-812800" defTabSz="449263">
              <a:lnSpc>
                <a:spcPct val="150000"/>
              </a:lnSpc>
              <a:spcBef>
                <a:spcPct val="50000"/>
              </a:spcBef>
            </a:pPr>
            <a:r>
              <a:rPr lang="zh-CN" altLang="en-US">
                <a:solidFill>
                  <a:schemeClr val="tx2"/>
                </a:solidFill>
                <a:latin typeface="微软雅黑"/>
                <a:ea typeface="微软雅黑"/>
                <a:cs typeface="微软雅黑"/>
              </a:rPr>
              <a:t>       </a:t>
            </a:r>
            <a:r>
              <a:rPr lang="zh-CN" altLang="en-US">
                <a:solidFill>
                  <a:srgbClr val="800000"/>
                </a:solidFill>
                <a:latin typeface="微软雅黑"/>
                <a:ea typeface="微软雅黑"/>
                <a:cs typeface="微软雅黑"/>
              </a:rPr>
              <a:t>实施策略</a:t>
            </a:r>
            <a:r>
              <a:rPr lang="zh-CN" altLang="en-US">
                <a:solidFill>
                  <a:schemeClr val="tx2"/>
                </a:solidFill>
                <a:latin typeface="微软雅黑"/>
                <a:ea typeface="微软雅黑"/>
                <a:cs typeface="微软雅黑"/>
              </a:rPr>
              <a:t>：小范围，大幅度，敢创新，重包容。</a:t>
            </a:r>
          </a:p>
          <a:p>
            <a:pPr marL="812800" indent="-812800" defTabSz="449263">
              <a:lnSpc>
                <a:spcPct val="150000"/>
              </a:lnSpc>
              <a:spcBef>
                <a:spcPct val="50000"/>
              </a:spcBef>
            </a:pPr>
            <a:r>
              <a:rPr lang="zh-CN" altLang="en-US">
                <a:solidFill>
                  <a:schemeClr val="tx2"/>
                </a:solidFill>
                <a:latin typeface="微软雅黑"/>
                <a:ea typeface="微软雅黑"/>
                <a:cs typeface="微软雅黑"/>
              </a:rPr>
              <a:t>       </a:t>
            </a:r>
            <a:r>
              <a:rPr lang="zh-CN" altLang="en-US">
                <a:solidFill>
                  <a:srgbClr val="800000"/>
                </a:solidFill>
                <a:latin typeface="微软雅黑"/>
                <a:ea typeface="微软雅黑"/>
                <a:cs typeface="微软雅黑"/>
              </a:rPr>
              <a:t>重要前提</a:t>
            </a:r>
            <a:r>
              <a:rPr lang="zh-CN" altLang="en-US">
                <a:solidFill>
                  <a:schemeClr val="tx2"/>
                </a:solidFill>
                <a:latin typeface="微软雅黑"/>
                <a:ea typeface="微软雅黑"/>
                <a:cs typeface="微软雅黑"/>
              </a:rPr>
              <a:t>：转变观念；政策激励。</a:t>
            </a:r>
          </a:p>
          <a:p>
            <a:pPr marL="812800" indent="-812800" defTabSz="449263">
              <a:lnSpc>
                <a:spcPct val="150000"/>
              </a:lnSpc>
            </a:pPr>
            <a:r>
              <a:rPr lang="zh-CN" altLang="en-US">
                <a:solidFill>
                  <a:schemeClr val="tx2"/>
                </a:solidFill>
                <a:latin typeface="微软雅黑"/>
                <a:ea typeface="微软雅黑"/>
                <a:cs typeface="微软雅黑"/>
              </a:rPr>
              <a:t>       </a:t>
            </a:r>
            <a:endParaRPr lang="zh-CN" altLang="en-US" sz="2400" b="0">
              <a:solidFill>
                <a:schemeClr val="tx2"/>
              </a:solidFill>
              <a:latin typeface="微软雅黑"/>
              <a:ea typeface="微软雅黑"/>
              <a:cs typeface="微软雅黑"/>
            </a:endParaRPr>
          </a:p>
          <a:p>
            <a:pPr marL="812800" indent="-812800" defTabSz="449263">
              <a:lnSpc>
                <a:spcPct val="150000"/>
              </a:lnSpc>
            </a:pPr>
            <a:r>
              <a:rPr lang="zh-CN" altLang="en-US" sz="2400">
                <a:solidFill>
                  <a:schemeClr val="tx2"/>
                </a:solidFill>
              </a:rPr>
              <a:t>              </a:t>
            </a:r>
            <a:r>
              <a:rPr lang="zh-CN" altLang="en-US" sz="2400" b="0">
                <a:solidFill>
                  <a:schemeClr val="tx2"/>
                </a:solidFill>
              </a:rPr>
              <a:t>       </a:t>
            </a:r>
            <a:endParaRPr lang="zh-CN" altLang="en-US" sz="2400">
              <a:solidFill>
                <a:schemeClr val="tx2"/>
              </a:solidFill>
            </a:endParaRPr>
          </a:p>
        </p:txBody>
      </p:sp>
      <p:sp>
        <p:nvSpPr>
          <p:cNvPr id="107523"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blinds(horizontal)">
                                      <p:cBhvr>
                                        <p:cTn id="7" dur="10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ChangeArrowheads="1"/>
          </p:cNvSpPr>
          <p:nvPr/>
        </p:nvSpPr>
        <p:spPr bwMode="auto">
          <a:xfrm>
            <a:off x="-68263" y="1285875"/>
            <a:ext cx="8566151" cy="5048250"/>
          </a:xfrm>
          <a:prstGeom prst="rect">
            <a:avLst/>
          </a:prstGeom>
          <a:noFill/>
          <a:ln w="9525">
            <a:noFill/>
            <a:miter lim="800000"/>
            <a:headEnd/>
            <a:tailEnd/>
          </a:ln>
        </p:spPr>
        <p:txBody>
          <a:bodyPr lIns="0" tIns="0" rIns="0" bIns="0">
            <a:spAutoFit/>
          </a:bodyPr>
          <a:lstStyle/>
          <a:p>
            <a:pPr marL="812800" indent="-812800" defTabSz="449263">
              <a:lnSpc>
                <a:spcPct val="200000"/>
              </a:lnSpc>
            </a:pPr>
            <a:r>
              <a:rPr lang="zh-CN" altLang="zh-CN" sz="2400">
                <a:solidFill>
                  <a:srgbClr val="800000"/>
                </a:solidFill>
              </a:rPr>
              <a:t>                     </a:t>
            </a:r>
            <a:r>
              <a:rPr lang="zh-CN" altLang="zh-CN" sz="2600">
                <a:solidFill>
                  <a:srgbClr val="800000"/>
                </a:solidFill>
                <a:latin typeface="微软雅黑"/>
                <a:ea typeface="微软雅黑"/>
                <a:cs typeface="微软雅黑"/>
              </a:rPr>
              <a:t> </a:t>
            </a:r>
            <a:r>
              <a:rPr lang="zh-CN" altLang="en-US" sz="2600">
                <a:solidFill>
                  <a:srgbClr val="800000"/>
                </a:solidFill>
                <a:latin typeface="微软雅黑"/>
                <a:ea typeface="微软雅黑"/>
                <a:cs typeface="微软雅黑"/>
              </a:rPr>
              <a:t>学科专业一体化</a:t>
            </a:r>
          </a:p>
          <a:p>
            <a:pPr marL="812800" indent="-812800" defTabSz="449263">
              <a:lnSpc>
                <a:spcPct val="200000"/>
              </a:lnSpc>
              <a:spcBef>
                <a:spcPct val="50000"/>
              </a:spcBef>
            </a:pPr>
            <a:r>
              <a:rPr lang="zh-CN" altLang="en-US" sz="2400">
                <a:solidFill>
                  <a:schemeClr val="tx2"/>
                </a:solidFill>
                <a:latin typeface="微软雅黑"/>
                <a:ea typeface="微软雅黑"/>
                <a:cs typeface="微软雅黑"/>
              </a:rPr>
              <a:t>               </a:t>
            </a:r>
            <a:r>
              <a:rPr lang="zh-CN" altLang="en-US">
                <a:solidFill>
                  <a:schemeClr val="tx2"/>
                </a:solidFill>
                <a:latin typeface="微软雅黑"/>
                <a:ea typeface="微软雅黑"/>
                <a:cs typeface="微软雅黑"/>
              </a:rPr>
              <a:t>应用型本科教育不能把学科与专业对立、教学与科研对立。应该以专业为主导，以学科为支撑；以应用技术学科为特色，以教研室与研究所合一为组织模式，以成果服务社会转化教学并重为目的，实现学科专业建设一体化。</a:t>
            </a:r>
          </a:p>
          <a:p>
            <a:pPr marL="812800" indent="-812800" defTabSz="449263">
              <a:lnSpc>
                <a:spcPct val="200000"/>
              </a:lnSpc>
            </a:pPr>
            <a:endParaRPr lang="zh-CN" altLang="zh-CN" sz="2400" b="0">
              <a:solidFill>
                <a:schemeClr val="tx2"/>
              </a:solidFill>
              <a:latin typeface="微软雅黑"/>
              <a:ea typeface="微软雅黑"/>
              <a:cs typeface="微软雅黑"/>
            </a:endParaRPr>
          </a:p>
          <a:p>
            <a:pPr marL="812800" indent="-812800" defTabSz="449263">
              <a:lnSpc>
                <a:spcPct val="150000"/>
              </a:lnSpc>
            </a:pPr>
            <a:r>
              <a:rPr lang="zh-CN" altLang="zh-CN" sz="2400">
                <a:solidFill>
                  <a:schemeClr val="tx2"/>
                </a:solidFill>
              </a:rPr>
              <a:t>              </a:t>
            </a:r>
            <a:r>
              <a:rPr lang="zh-CN" altLang="zh-CN" sz="2400" b="0">
                <a:solidFill>
                  <a:schemeClr val="tx2"/>
                </a:solidFill>
              </a:rPr>
              <a:t>       </a:t>
            </a:r>
          </a:p>
        </p:txBody>
      </p:sp>
      <p:sp>
        <p:nvSpPr>
          <p:cNvPr id="108546"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blinds(horizontal)">
                                      <p:cBhvr>
                                        <p:cTn id="7" dur="10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ChangeArrowheads="1"/>
          </p:cNvSpPr>
          <p:nvPr/>
        </p:nvSpPr>
        <p:spPr bwMode="auto">
          <a:xfrm>
            <a:off x="-34925" y="1631950"/>
            <a:ext cx="8566150" cy="4970463"/>
          </a:xfrm>
          <a:prstGeom prst="rect">
            <a:avLst/>
          </a:prstGeom>
          <a:noFill/>
          <a:ln w="9525">
            <a:noFill/>
            <a:miter lim="800000"/>
            <a:headEnd/>
            <a:tailEnd/>
          </a:ln>
        </p:spPr>
        <p:txBody>
          <a:bodyPr lIns="0" tIns="0" rIns="0" bIns="0">
            <a:spAutoFit/>
          </a:bodyPr>
          <a:lstStyle/>
          <a:p>
            <a:pPr marL="812800" indent="-812800" defTabSz="449263">
              <a:lnSpc>
                <a:spcPct val="200000"/>
              </a:lnSpc>
            </a:pPr>
            <a:r>
              <a:rPr lang="zh-CN" altLang="zh-CN" sz="2400">
                <a:solidFill>
                  <a:srgbClr val="800000"/>
                </a:solidFill>
              </a:rPr>
              <a:t>                     </a:t>
            </a:r>
            <a:r>
              <a:rPr lang="zh-CN" altLang="zh-CN" sz="2600">
                <a:solidFill>
                  <a:srgbClr val="800000"/>
                </a:solidFill>
                <a:latin typeface="微软雅黑"/>
                <a:ea typeface="微软雅黑"/>
                <a:cs typeface="微软雅黑"/>
              </a:rPr>
              <a:t> </a:t>
            </a:r>
            <a:r>
              <a:rPr lang="zh-CN" altLang="en-US" sz="2600">
                <a:solidFill>
                  <a:srgbClr val="800000"/>
                </a:solidFill>
                <a:latin typeface="微软雅黑"/>
                <a:ea typeface="微软雅黑"/>
                <a:cs typeface="微软雅黑"/>
              </a:rPr>
              <a:t>课程体系模块化</a:t>
            </a:r>
          </a:p>
          <a:p>
            <a:pPr marL="812800" indent="-812800" defTabSz="449263">
              <a:lnSpc>
                <a:spcPct val="200000"/>
              </a:lnSpc>
              <a:spcBef>
                <a:spcPct val="50000"/>
              </a:spcBef>
            </a:pPr>
            <a:r>
              <a:rPr lang="zh-CN" altLang="zh-CN">
                <a:solidFill>
                  <a:schemeClr val="tx2"/>
                </a:solidFill>
                <a:latin typeface="微软雅黑"/>
                <a:ea typeface="微软雅黑"/>
                <a:cs typeface="微软雅黑"/>
              </a:rPr>
              <a:t>               </a:t>
            </a:r>
            <a:r>
              <a:rPr lang="en-US" altLang="zh-CN">
                <a:solidFill>
                  <a:schemeClr val="tx2"/>
                </a:solidFill>
                <a:latin typeface="微软雅黑"/>
                <a:ea typeface="微软雅黑"/>
                <a:cs typeface="微软雅黑"/>
              </a:rPr>
              <a:t>  </a:t>
            </a:r>
            <a:r>
              <a:rPr lang="zh-CN" altLang="en-US">
                <a:solidFill>
                  <a:schemeClr val="tx2"/>
                </a:solidFill>
                <a:latin typeface="微软雅黑"/>
                <a:ea typeface="微软雅黑"/>
                <a:cs typeface="微软雅黑"/>
              </a:rPr>
              <a:t>改革传统 “三段式”课程体系，消除公共基础、专业基础、专业课各自为政现象。围绕培养规格标准和从业能力要求，按知识结构要求划分课程单元模块。制定教学目标，整合教学内容，</a:t>
            </a:r>
            <a:r>
              <a:rPr lang="zh-CN" altLang="en-US">
                <a:solidFill>
                  <a:srgbClr val="800000"/>
                </a:solidFill>
                <a:latin typeface="微软雅黑"/>
                <a:ea typeface="微软雅黑"/>
                <a:cs typeface="微软雅黑"/>
              </a:rPr>
              <a:t>必须压缩学时</a:t>
            </a:r>
            <a:r>
              <a:rPr lang="zh-CN" altLang="en-US">
                <a:solidFill>
                  <a:schemeClr val="tx2"/>
                </a:solidFill>
                <a:latin typeface="微软雅黑"/>
                <a:ea typeface="微软雅黑"/>
                <a:cs typeface="微软雅黑"/>
              </a:rPr>
              <a:t>。实行按块管理，自主选课。</a:t>
            </a:r>
          </a:p>
          <a:p>
            <a:pPr marL="812800" indent="-812800" defTabSz="449263">
              <a:lnSpc>
                <a:spcPct val="200000"/>
              </a:lnSpc>
            </a:pPr>
            <a:endParaRPr lang="zh-CN" altLang="zh-CN" sz="2400" b="0">
              <a:solidFill>
                <a:schemeClr val="tx2"/>
              </a:solidFill>
              <a:latin typeface="微软雅黑"/>
              <a:ea typeface="微软雅黑"/>
              <a:cs typeface="微软雅黑"/>
            </a:endParaRPr>
          </a:p>
          <a:p>
            <a:pPr marL="812800" indent="-812800" defTabSz="449263">
              <a:lnSpc>
                <a:spcPct val="150000"/>
              </a:lnSpc>
            </a:pPr>
            <a:r>
              <a:rPr lang="zh-CN" altLang="zh-CN" sz="2400">
                <a:solidFill>
                  <a:schemeClr val="tx2"/>
                </a:solidFill>
              </a:rPr>
              <a:t>              </a:t>
            </a:r>
            <a:r>
              <a:rPr lang="zh-CN" altLang="zh-CN" sz="2400" b="0">
                <a:solidFill>
                  <a:schemeClr val="tx2"/>
                </a:solidFill>
              </a:rPr>
              <a:t>       </a:t>
            </a:r>
          </a:p>
        </p:txBody>
      </p:sp>
      <p:sp>
        <p:nvSpPr>
          <p:cNvPr id="109570"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blinds(horizontal)">
                                      <p:cBhvr>
                                        <p:cTn id="7" dur="10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4"/>
          <p:cNvSpPr>
            <a:spLocks noChangeArrowheads="1"/>
          </p:cNvSpPr>
          <p:nvPr/>
        </p:nvSpPr>
        <p:spPr bwMode="auto">
          <a:xfrm>
            <a:off x="0" y="1019175"/>
            <a:ext cx="9144000" cy="0"/>
          </a:xfrm>
          <a:prstGeom prst="rect">
            <a:avLst/>
          </a:prstGeom>
          <a:noFill/>
          <a:ln w="9525">
            <a:noFill/>
            <a:miter lim="800000"/>
            <a:headEnd/>
            <a:tailEnd/>
          </a:ln>
          <a:effectLst>
            <a:prstShdw prst="shdw17" dist="17961" dir="2700000">
              <a:srgbClr val="005C5C">
                <a:alpha val="50000"/>
              </a:srgbClr>
            </a:prstShdw>
          </a:effectLst>
        </p:spPr>
        <p:txBody>
          <a:bodyPr wrap="none" anchor="ctr">
            <a:spAutoFit/>
          </a:bodyPr>
          <a:lstStyle/>
          <a:p>
            <a:pPr algn="ctr" eaLnBrk="0" hangingPunct="0"/>
            <a:endParaRPr lang="zh-CN" altLang="en-US" sz="2000">
              <a:solidFill>
                <a:schemeClr val="bg1"/>
              </a:solidFill>
              <a:latin typeface="Arial" charset="0"/>
              <a:ea typeface="宋体" charset="-122"/>
            </a:endParaRPr>
          </a:p>
        </p:txBody>
      </p:sp>
      <p:sp>
        <p:nvSpPr>
          <p:cNvPr id="1028" name="Rectangle 6"/>
          <p:cNvSpPr>
            <a:spLocks noChangeArrowheads="1"/>
          </p:cNvSpPr>
          <p:nvPr/>
        </p:nvSpPr>
        <p:spPr bwMode="auto">
          <a:xfrm>
            <a:off x="1044575" y="1700213"/>
            <a:ext cx="719138" cy="4894262"/>
          </a:xfrm>
          <a:prstGeom prst="rect">
            <a:avLst/>
          </a:prstGeom>
          <a:noFill/>
          <a:ln w="9525">
            <a:noFill/>
            <a:miter lim="800000"/>
            <a:headEnd/>
            <a:tailEnd/>
          </a:ln>
          <a:effectLst>
            <a:prstShdw prst="shdw17" dist="17961" dir="2700000">
              <a:srgbClr val="005C5C">
                <a:alpha val="50000"/>
              </a:srgbClr>
            </a:prstShdw>
          </a:effectLst>
        </p:spPr>
        <p:txBody>
          <a:bodyPr anchor="ctr">
            <a:spAutoFit/>
          </a:bodyPr>
          <a:lstStyle/>
          <a:p>
            <a:pPr algn="ctr" eaLnBrk="0" hangingPunct="0">
              <a:defRPr/>
            </a:pPr>
            <a:r>
              <a:rPr lang="zh-CN" altLang="en-US" sz="2400" b="0" dirty="0">
                <a:solidFill>
                  <a:srgbClr val="800000"/>
                </a:solidFill>
                <a:latin typeface="+mj-ea"/>
                <a:ea typeface="+mj-ea"/>
              </a:rPr>
              <a:t>围绕核心能力的课程体系设计</a:t>
            </a:r>
          </a:p>
        </p:txBody>
      </p:sp>
      <p:sp>
        <p:nvSpPr>
          <p:cNvPr id="118789" name="Rectangle 8"/>
          <p:cNvSpPr>
            <a:spLocks noChangeArrowheads="1"/>
          </p:cNvSpPr>
          <p:nvPr/>
        </p:nvSpPr>
        <p:spPr bwMode="auto">
          <a:xfrm>
            <a:off x="0" y="1709738"/>
            <a:ext cx="9144000" cy="0"/>
          </a:xfrm>
          <a:prstGeom prst="rect">
            <a:avLst/>
          </a:prstGeom>
          <a:noFill/>
          <a:ln w="9525">
            <a:noFill/>
            <a:miter lim="800000"/>
            <a:headEnd/>
            <a:tailEnd/>
          </a:ln>
          <a:effectLst>
            <a:prstShdw prst="shdw17" dist="17961" dir="2700000">
              <a:srgbClr val="005C5C">
                <a:alpha val="50000"/>
              </a:srgbClr>
            </a:prstShdw>
          </a:effectLst>
        </p:spPr>
        <p:txBody>
          <a:bodyPr wrap="none" anchor="ctr">
            <a:spAutoFit/>
          </a:bodyPr>
          <a:lstStyle/>
          <a:p>
            <a:pPr algn="ctr" eaLnBrk="0" hangingPunct="0"/>
            <a:endParaRPr lang="zh-CN" altLang="en-US" sz="2000">
              <a:solidFill>
                <a:schemeClr val="bg1"/>
              </a:solidFill>
              <a:latin typeface="Arial" charset="0"/>
              <a:ea typeface="宋体" charset="-122"/>
            </a:endParaRPr>
          </a:p>
        </p:txBody>
      </p:sp>
      <p:graphicFrame>
        <p:nvGraphicFramePr>
          <p:cNvPr id="118786" name="Object 7"/>
          <p:cNvGraphicFramePr>
            <a:graphicFrameLocks noChangeAspect="1"/>
          </p:cNvGraphicFramePr>
          <p:nvPr/>
        </p:nvGraphicFramePr>
        <p:xfrm>
          <a:off x="2378075" y="1123950"/>
          <a:ext cx="5743575" cy="5380038"/>
        </p:xfrm>
        <a:graphic>
          <a:graphicData uri="http://schemas.openxmlformats.org/presentationml/2006/ole">
            <p:oleObj spid="_x0000_s118786" r:id="rId3" imgW="4661408" imgH="4648200" progId="">
              <p:embed/>
            </p:oleObj>
          </a:graphicData>
        </a:graphic>
      </p:graphicFrame>
      <p:sp>
        <p:nvSpPr>
          <p:cNvPr id="118790"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Text Box 20"/>
          <p:cNvSpPr txBox="1">
            <a:spLocks noChangeArrowheads="1"/>
          </p:cNvSpPr>
          <p:nvPr/>
        </p:nvSpPr>
        <p:spPr bwMode="auto">
          <a:xfrm>
            <a:off x="5364163" y="0"/>
            <a:ext cx="3492500" cy="579438"/>
          </a:xfrm>
          <a:prstGeom prst="rect">
            <a:avLst/>
          </a:prstGeom>
          <a:noFill/>
          <a:ln w="9525">
            <a:noFill/>
            <a:miter lim="800000"/>
            <a:headEnd/>
            <a:tailEnd/>
          </a:ln>
        </p:spPr>
        <p:txBody>
          <a:bodyPr>
            <a:spAutoFit/>
          </a:bodyPr>
          <a:lstStyle/>
          <a:p>
            <a:pPr>
              <a:spcBef>
                <a:spcPct val="50000"/>
              </a:spcBef>
            </a:pPr>
            <a:endParaRPr lang="zh-CN" altLang="en-US" sz="3200">
              <a:solidFill>
                <a:schemeClr val="bg1"/>
              </a:solidFill>
              <a:latin typeface="Arial" charset="0"/>
              <a:ea typeface="隶书"/>
              <a:cs typeface="隶书"/>
            </a:endParaRPr>
          </a:p>
        </p:txBody>
      </p:sp>
      <p:sp>
        <p:nvSpPr>
          <p:cNvPr id="119812" name="Rectangle 4"/>
          <p:cNvSpPr>
            <a:spLocks noChangeArrowheads="1"/>
          </p:cNvSpPr>
          <p:nvPr/>
        </p:nvSpPr>
        <p:spPr bwMode="auto">
          <a:xfrm>
            <a:off x="0" y="1019175"/>
            <a:ext cx="9144000" cy="0"/>
          </a:xfrm>
          <a:prstGeom prst="rect">
            <a:avLst/>
          </a:prstGeom>
          <a:noFill/>
          <a:ln w="9525">
            <a:noFill/>
            <a:miter lim="800000"/>
            <a:headEnd/>
            <a:tailEnd/>
          </a:ln>
          <a:effectLst>
            <a:prstShdw prst="shdw17" dist="17961" dir="2700000">
              <a:srgbClr val="005C5C">
                <a:alpha val="50000"/>
              </a:srgbClr>
            </a:prstShdw>
          </a:effectLst>
        </p:spPr>
        <p:txBody>
          <a:bodyPr wrap="none" anchor="ctr">
            <a:spAutoFit/>
          </a:bodyPr>
          <a:lstStyle/>
          <a:p>
            <a:pPr algn="ctr" eaLnBrk="0" hangingPunct="0"/>
            <a:endParaRPr lang="zh-CN" altLang="en-US" sz="2000">
              <a:solidFill>
                <a:schemeClr val="bg1"/>
              </a:solidFill>
              <a:latin typeface="Arial" charset="0"/>
              <a:ea typeface="宋体" charset="-122"/>
            </a:endParaRPr>
          </a:p>
        </p:txBody>
      </p:sp>
      <p:sp>
        <p:nvSpPr>
          <p:cNvPr id="119813" name="Rectangle 8"/>
          <p:cNvSpPr>
            <a:spLocks noChangeArrowheads="1"/>
          </p:cNvSpPr>
          <p:nvPr/>
        </p:nvSpPr>
        <p:spPr bwMode="auto">
          <a:xfrm>
            <a:off x="0" y="1795463"/>
            <a:ext cx="9144000" cy="0"/>
          </a:xfrm>
          <a:prstGeom prst="rect">
            <a:avLst/>
          </a:prstGeom>
          <a:noFill/>
          <a:ln w="9525">
            <a:noFill/>
            <a:miter lim="800000"/>
            <a:headEnd/>
            <a:tailEnd/>
          </a:ln>
          <a:effectLst>
            <a:prstShdw prst="shdw17" dist="17961" dir="2700000">
              <a:srgbClr val="005C5C">
                <a:alpha val="50000"/>
              </a:srgbClr>
            </a:prstShdw>
          </a:effectLst>
        </p:spPr>
        <p:txBody>
          <a:bodyPr wrap="none" anchor="ctr">
            <a:spAutoFit/>
          </a:bodyPr>
          <a:lstStyle/>
          <a:p>
            <a:pPr algn="ctr" eaLnBrk="0" hangingPunct="0"/>
            <a:endParaRPr lang="zh-CN" altLang="en-US" sz="2000">
              <a:solidFill>
                <a:schemeClr val="bg1"/>
              </a:solidFill>
              <a:latin typeface="Arial" charset="0"/>
              <a:ea typeface="宋体" charset="-122"/>
            </a:endParaRPr>
          </a:p>
        </p:txBody>
      </p:sp>
      <p:graphicFrame>
        <p:nvGraphicFramePr>
          <p:cNvPr id="119810" name="Object 7"/>
          <p:cNvGraphicFramePr>
            <a:graphicFrameLocks noChangeAspect="1"/>
          </p:cNvGraphicFramePr>
          <p:nvPr/>
        </p:nvGraphicFramePr>
        <p:xfrm>
          <a:off x="611188" y="1662113"/>
          <a:ext cx="7696200" cy="4765675"/>
        </p:xfrm>
        <a:graphic>
          <a:graphicData uri="http://schemas.openxmlformats.org/presentationml/2006/ole">
            <p:oleObj spid="_x0000_s119810" r:id="rId3" imgW="11296294" imgH="6986766" progId="">
              <p:embed/>
            </p:oleObj>
          </a:graphicData>
        </a:graphic>
      </p:graphicFrame>
      <p:sp>
        <p:nvSpPr>
          <p:cNvPr id="119814"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ChangeArrowheads="1"/>
          </p:cNvSpPr>
          <p:nvPr/>
        </p:nvSpPr>
        <p:spPr bwMode="auto">
          <a:xfrm>
            <a:off x="0" y="1484313"/>
            <a:ext cx="8569325" cy="1692275"/>
          </a:xfrm>
          <a:prstGeom prst="rect">
            <a:avLst/>
          </a:prstGeom>
          <a:noFill/>
          <a:ln w="9525">
            <a:noFill/>
            <a:miter lim="800000"/>
            <a:headEnd/>
            <a:tailEnd/>
          </a:ln>
        </p:spPr>
        <p:txBody>
          <a:bodyPr lIns="0" tIns="0" rIns="0" bIns="0">
            <a:spAutoFit/>
          </a:bodyPr>
          <a:lstStyle/>
          <a:p>
            <a:pPr marL="812800" indent="-812800" defTabSz="449263">
              <a:lnSpc>
                <a:spcPct val="150000"/>
              </a:lnSpc>
            </a:pPr>
            <a:r>
              <a:rPr lang="zh-CN" altLang="zh-CN" sz="2400">
                <a:solidFill>
                  <a:srgbClr val="800000"/>
                </a:solidFill>
              </a:rPr>
              <a:t>                      </a:t>
            </a:r>
            <a:r>
              <a:rPr lang="zh-CN" altLang="en-US" sz="2600">
                <a:solidFill>
                  <a:srgbClr val="800000"/>
                </a:solidFill>
                <a:ea typeface="微软雅黑"/>
                <a:cs typeface="微软雅黑"/>
              </a:rPr>
              <a:t>项目教学系列化</a:t>
            </a:r>
          </a:p>
          <a:p>
            <a:pPr marL="812800" indent="-812800" defTabSz="449263">
              <a:lnSpc>
                <a:spcPct val="150000"/>
              </a:lnSpc>
            </a:pPr>
            <a:r>
              <a:rPr lang="zh-CN" altLang="zh-CN" sz="2400">
                <a:solidFill>
                  <a:schemeClr val="tx2"/>
                </a:solidFill>
              </a:rPr>
              <a:t>        </a:t>
            </a:r>
          </a:p>
          <a:p>
            <a:pPr marL="812800" indent="-812800" defTabSz="449263">
              <a:lnSpc>
                <a:spcPct val="150000"/>
              </a:lnSpc>
            </a:pPr>
            <a:r>
              <a:rPr lang="zh-CN" altLang="zh-CN" sz="2400">
                <a:solidFill>
                  <a:schemeClr val="tx2"/>
                </a:solidFill>
              </a:rPr>
              <a:t>              </a:t>
            </a:r>
            <a:r>
              <a:rPr lang="zh-CN" altLang="zh-CN" sz="2400" b="0">
                <a:solidFill>
                  <a:schemeClr val="tx2"/>
                </a:solidFill>
              </a:rPr>
              <a:t>       </a:t>
            </a:r>
          </a:p>
        </p:txBody>
      </p:sp>
      <p:sp>
        <p:nvSpPr>
          <p:cNvPr id="120834"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120835" name="Rectangle 4"/>
          <p:cNvSpPr>
            <a:spLocks noChangeArrowheads="1"/>
          </p:cNvSpPr>
          <p:nvPr/>
        </p:nvSpPr>
        <p:spPr bwMode="auto">
          <a:xfrm>
            <a:off x="250825" y="2276475"/>
            <a:ext cx="8281988" cy="3508375"/>
          </a:xfrm>
          <a:prstGeom prst="rect">
            <a:avLst/>
          </a:prstGeom>
          <a:noFill/>
          <a:ln w="9525">
            <a:noFill/>
            <a:miter lim="800000"/>
            <a:headEnd/>
            <a:tailEnd/>
          </a:ln>
        </p:spPr>
        <p:txBody>
          <a:bodyPr>
            <a:spAutoFit/>
          </a:bodyPr>
          <a:lstStyle/>
          <a:p>
            <a:pPr marL="742950" indent="-285750" eaLnBrk="0" hangingPunct="0">
              <a:lnSpc>
                <a:spcPct val="170000"/>
              </a:lnSpc>
              <a:spcBef>
                <a:spcPct val="50000"/>
              </a:spcBef>
            </a:pPr>
            <a:r>
              <a:rPr lang="zh-CN" altLang="en-US">
                <a:solidFill>
                  <a:schemeClr val="tx1"/>
                </a:solidFill>
              </a:rPr>
              <a:t>      </a:t>
            </a:r>
            <a:r>
              <a:rPr lang="zh-CN" altLang="en-US">
                <a:solidFill>
                  <a:schemeClr val="tx2"/>
                </a:solidFill>
                <a:ea typeface="微软雅黑"/>
                <a:cs typeface="微软雅黑"/>
              </a:rPr>
              <a:t>改革传统实践教学模式，强化知识的综合应用。通过课程模块项目、学期项目、学年项目、企业实训项目和毕业设计等多种形式，构建贯穿整个培养过程，由简单到复杂，从低级到高级，目的明确，循序渐进，能力进阶的项目教学系列，建设各专业项目教学库。通过课内、课外、企业、三个教学平台实施，使学生在校受到从业能力的系统训练。</a:t>
            </a:r>
          </a:p>
        </p:txBody>
      </p:sp>
      <p:sp>
        <p:nvSpPr>
          <p:cNvPr id="120836"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blinds(horizontal)">
                                      <p:cBhvr>
                                        <p:cTn id="7" dur="1000"/>
                                        <p:tgtEl>
                                          <p:spTgt spid="55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ChangeArrowheads="1"/>
          </p:cNvSpPr>
          <p:nvPr/>
        </p:nvSpPr>
        <p:spPr bwMode="auto">
          <a:xfrm>
            <a:off x="0" y="1749425"/>
            <a:ext cx="8569325" cy="4610100"/>
          </a:xfrm>
          <a:prstGeom prst="rect">
            <a:avLst/>
          </a:prstGeom>
          <a:noFill/>
          <a:ln w="9525">
            <a:noFill/>
            <a:miter lim="800000"/>
            <a:headEnd/>
            <a:tailEnd/>
          </a:ln>
        </p:spPr>
        <p:txBody>
          <a:bodyPr lIns="0" tIns="0" rIns="0" bIns="0">
            <a:spAutoFit/>
          </a:bodyPr>
          <a:lstStyle/>
          <a:p>
            <a:pPr marL="812800" indent="-812800" defTabSz="449263">
              <a:lnSpc>
                <a:spcPct val="150000"/>
              </a:lnSpc>
            </a:pPr>
            <a:r>
              <a:rPr lang="zh-CN" altLang="en-US" sz="2400">
                <a:solidFill>
                  <a:srgbClr val="800000"/>
                </a:solidFill>
              </a:rPr>
              <a:t>                     </a:t>
            </a:r>
            <a:r>
              <a:rPr lang="zh-CN" altLang="en-US" sz="2600">
                <a:solidFill>
                  <a:srgbClr val="800000"/>
                </a:solidFill>
              </a:rPr>
              <a:t> </a:t>
            </a:r>
            <a:r>
              <a:rPr lang="zh-CN" altLang="en-US" sz="2600">
                <a:solidFill>
                  <a:srgbClr val="800000"/>
                </a:solidFill>
                <a:ea typeface="微软雅黑"/>
                <a:cs typeface="微软雅黑"/>
              </a:rPr>
              <a:t>科技竞赛普及化</a:t>
            </a:r>
          </a:p>
          <a:p>
            <a:pPr marL="812800" indent="-812800" defTabSz="449263" eaLnBrk="0" hangingPunct="0">
              <a:lnSpc>
                <a:spcPct val="180000"/>
              </a:lnSpc>
              <a:spcBef>
                <a:spcPct val="50000"/>
              </a:spcBef>
            </a:pPr>
            <a:r>
              <a:rPr lang="zh-CN" altLang="en-US">
                <a:solidFill>
                  <a:schemeClr val="tx1"/>
                </a:solidFill>
              </a:rPr>
              <a:t>         </a:t>
            </a:r>
            <a:r>
              <a:rPr lang="zh-CN" altLang="en-US">
                <a:solidFill>
                  <a:schemeClr val="tx2"/>
                </a:solidFill>
                <a:ea typeface="微软雅黑"/>
                <a:cs typeface="微软雅黑"/>
              </a:rPr>
              <a:t>充分利用实践教学资源，广泛开展各级各类专业比赛和科技竞赛，明确学分要求，把科技竞赛从少数人的爱好转变为必要的培养环节，成为学生普遍参与的行为，培养学生实践能力，切实提高学生的创新意识和综合素质。</a:t>
            </a:r>
            <a:endParaRPr lang="en-US">
              <a:solidFill>
                <a:schemeClr val="tx2"/>
              </a:solidFill>
              <a:ea typeface="微软雅黑"/>
              <a:cs typeface="微软雅黑"/>
            </a:endParaRPr>
          </a:p>
          <a:p>
            <a:pPr marL="812800" indent="-812800" defTabSz="449263" eaLnBrk="0" hangingPunct="0">
              <a:lnSpc>
                <a:spcPct val="180000"/>
              </a:lnSpc>
              <a:spcBef>
                <a:spcPct val="50000"/>
              </a:spcBef>
            </a:pPr>
            <a:endParaRPr lang="zh-CN" altLang="en-US" sz="2400" b="0">
              <a:solidFill>
                <a:schemeClr val="tx2"/>
              </a:solidFill>
              <a:ea typeface="微软雅黑"/>
              <a:cs typeface="微软雅黑"/>
            </a:endParaRPr>
          </a:p>
          <a:p>
            <a:pPr marL="812800" indent="-812800" defTabSz="449263">
              <a:lnSpc>
                <a:spcPct val="150000"/>
              </a:lnSpc>
            </a:pPr>
            <a:r>
              <a:rPr lang="zh-CN" altLang="en-US" sz="2400">
                <a:solidFill>
                  <a:schemeClr val="tx2"/>
                </a:solidFill>
              </a:rPr>
              <a:t>              </a:t>
            </a:r>
            <a:r>
              <a:rPr lang="zh-CN" altLang="en-US" sz="2400" b="0">
                <a:solidFill>
                  <a:schemeClr val="tx2"/>
                </a:solidFill>
              </a:rPr>
              <a:t>       </a:t>
            </a:r>
          </a:p>
        </p:txBody>
      </p:sp>
      <p:sp>
        <p:nvSpPr>
          <p:cNvPr id="121858"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121859"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blinds(horizontal)">
                                      <p:cBhvr>
                                        <p:cTn id="7" dur="1000"/>
                                        <p:tgtEl>
                                          <p:spTgt spid="56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ChangeArrowheads="1"/>
          </p:cNvSpPr>
          <p:nvPr/>
        </p:nvSpPr>
        <p:spPr bwMode="auto">
          <a:xfrm>
            <a:off x="0" y="1303338"/>
            <a:ext cx="8893175" cy="5200650"/>
          </a:xfrm>
          <a:prstGeom prst="rect">
            <a:avLst/>
          </a:prstGeom>
          <a:noFill/>
          <a:ln w="9525">
            <a:noFill/>
            <a:miter lim="800000"/>
            <a:headEnd/>
            <a:tailEnd/>
          </a:ln>
        </p:spPr>
        <p:txBody>
          <a:bodyPr lIns="0" tIns="0" rIns="0" bIns="0">
            <a:spAutoFit/>
          </a:bodyPr>
          <a:lstStyle/>
          <a:p>
            <a:pPr marL="812800" indent="-812800" defTabSz="449263">
              <a:lnSpc>
                <a:spcPct val="150000"/>
              </a:lnSpc>
            </a:pPr>
            <a:r>
              <a:rPr lang="zh-CN" altLang="zh-CN" sz="2400">
                <a:solidFill>
                  <a:srgbClr val="800000"/>
                </a:solidFill>
              </a:rPr>
              <a:t>                    </a:t>
            </a:r>
            <a:r>
              <a:rPr lang="zh-CN" altLang="zh-CN" sz="2400">
                <a:solidFill>
                  <a:srgbClr val="800000"/>
                </a:solidFill>
                <a:latin typeface="微软雅黑"/>
                <a:ea typeface="微软雅黑"/>
                <a:cs typeface="微软雅黑"/>
              </a:rPr>
              <a:t>  </a:t>
            </a:r>
            <a:r>
              <a:rPr lang="zh-CN" altLang="en-US" sz="2600">
                <a:solidFill>
                  <a:srgbClr val="800000"/>
                </a:solidFill>
                <a:latin typeface="微软雅黑"/>
                <a:ea typeface="微软雅黑"/>
                <a:cs typeface="微软雅黑"/>
              </a:rPr>
              <a:t>学习评价多样化</a:t>
            </a:r>
            <a:endParaRPr lang="zh-CN" altLang="en-US" sz="2600">
              <a:solidFill>
                <a:schemeClr val="tx2"/>
              </a:solidFill>
              <a:latin typeface="微软雅黑"/>
              <a:ea typeface="微软雅黑"/>
              <a:cs typeface="微软雅黑"/>
            </a:endParaRPr>
          </a:p>
          <a:p>
            <a:pPr marL="812800" indent="-812800" defTabSz="449263" hangingPunct="0">
              <a:spcBef>
                <a:spcPct val="50000"/>
              </a:spcBef>
            </a:pPr>
            <a:r>
              <a:rPr lang="zh-CN" altLang="en-US" sz="2400" b="0">
                <a:solidFill>
                  <a:srgbClr val="953735"/>
                </a:solidFill>
                <a:latin typeface="微软雅黑"/>
                <a:ea typeface="微软雅黑"/>
                <a:cs typeface="微软雅黑"/>
              </a:rPr>
              <a:t>         </a:t>
            </a:r>
            <a:r>
              <a:rPr lang="zh-CN" altLang="en-US">
                <a:solidFill>
                  <a:schemeClr val="tx2"/>
                </a:solidFill>
                <a:latin typeface="微软雅黑"/>
                <a:ea typeface="微软雅黑"/>
                <a:cs typeface="微软雅黑"/>
              </a:rPr>
              <a:t>采取三种措施，促进三个转变：</a:t>
            </a:r>
          </a:p>
          <a:p>
            <a:pPr marL="812800" indent="-812800" defTabSz="449263" hangingPunct="0">
              <a:spcBef>
                <a:spcPct val="50000"/>
              </a:spcBef>
            </a:pPr>
            <a:r>
              <a:rPr lang="zh-CN" altLang="en-US">
                <a:solidFill>
                  <a:schemeClr val="tx2"/>
                </a:solidFill>
                <a:latin typeface="微软雅黑"/>
                <a:ea typeface="微软雅黑"/>
                <a:cs typeface="微软雅黑"/>
              </a:rPr>
              <a:t>          </a:t>
            </a:r>
            <a:r>
              <a:rPr lang="zh-CN" altLang="en-US">
                <a:solidFill>
                  <a:srgbClr val="800000"/>
                </a:solidFill>
                <a:latin typeface="微软雅黑"/>
                <a:ea typeface="微软雅黑"/>
                <a:cs typeface="微软雅黑"/>
              </a:rPr>
              <a:t>三种措施</a:t>
            </a:r>
            <a:r>
              <a:rPr lang="zh-CN" altLang="en-US">
                <a:solidFill>
                  <a:schemeClr val="tx2"/>
                </a:solidFill>
                <a:latin typeface="微软雅黑"/>
                <a:ea typeface="微软雅黑"/>
                <a:cs typeface="微软雅黑"/>
              </a:rPr>
              <a:t>：考试考核方法多样；</a:t>
            </a:r>
          </a:p>
          <a:p>
            <a:pPr marL="812800" indent="-812800" defTabSz="449263" hangingPunct="0">
              <a:spcBef>
                <a:spcPct val="50000"/>
              </a:spcBef>
            </a:pPr>
            <a:r>
              <a:rPr lang="zh-CN" altLang="en-US">
                <a:solidFill>
                  <a:schemeClr val="tx2"/>
                </a:solidFill>
                <a:latin typeface="微软雅黑"/>
                <a:ea typeface="微软雅黑"/>
                <a:cs typeface="微软雅黑"/>
              </a:rPr>
              <a:t>                           成绩评定主体多元；</a:t>
            </a:r>
          </a:p>
          <a:p>
            <a:pPr marL="812800" indent="-812800" defTabSz="449263" hangingPunct="0">
              <a:spcBef>
                <a:spcPct val="50000"/>
              </a:spcBef>
            </a:pPr>
            <a:r>
              <a:rPr lang="zh-CN" altLang="en-US">
                <a:solidFill>
                  <a:schemeClr val="tx2"/>
                </a:solidFill>
                <a:latin typeface="微软雅黑"/>
                <a:ea typeface="微软雅黑"/>
                <a:cs typeface="微软雅黑"/>
              </a:rPr>
              <a:t>                           毕业论文形式多种；</a:t>
            </a:r>
          </a:p>
          <a:p>
            <a:pPr marL="812800" indent="-812800" defTabSz="449263" hangingPunct="0">
              <a:lnSpc>
                <a:spcPct val="110000"/>
              </a:lnSpc>
              <a:spcBef>
                <a:spcPct val="50000"/>
              </a:spcBef>
            </a:pPr>
            <a:r>
              <a:rPr lang="zh-CN" altLang="en-US">
                <a:solidFill>
                  <a:schemeClr val="tx2"/>
                </a:solidFill>
                <a:latin typeface="微软雅黑"/>
                <a:ea typeface="微软雅黑"/>
                <a:cs typeface="微软雅黑"/>
              </a:rPr>
              <a:t>          </a:t>
            </a:r>
            <a:r>
              <a:rPr lang="zh-CN" altLang="en-US">
                <a:solidFill>
                  <a:srgbClr val="800000"/>
                </a:solidFill>
                <a:latin typeface="微软雅黑"/>
                <a:ea typeface="微软雅黑"/>
                <a:cs typeface="微软雅黑"/>
              </a:rPr>
              <a:t>三个转变</a:t>
            </a:r>
            <a:r>
              <a:rPr lang="zh-CN" altLang="en-US">
                <a:solidFill>
                  <a:schemeClr val="tx2"/>
                </a:solidFill>
                <a:latin typeface="微软雅黑"/>
                <a:ea typeface="微软雅黑"/>
                <a:cs typeface="微软雅黑"/>
              </a:rPr>
              <a:t>：</a:t>
            </a:r>
          </a:p>
          <a:p>
            <a:pPr marL="812800" indent="-812800" defTabSz="449263" hangingPunct="0">
              <a:lnSpc>
                <a:spcPct val="110000"/>
              </a:lnSpc>
              <a:spcBef>
                <a:spcPct val="50000"/>
              </a:spcBef>
            </a:pPr>
            <a:r>
              <a:rPr lang="zh-CN" altLang="en-US">
                <a:solidFill>
                  <a:schemeClr val="tx2"/>
                </a:solidFill>
                <a:latin typeface="微软雅黑"/>
                <a:ea typeface="微软雅黑"/>
                <a:cs typeface="微软雅黑"/>
              </a:rPr>
              <a:t>          考试：从学生“学习成绩”向评价学生“学习效果”转变；</a:t>
            </a:r>
          </a:p>
          <a:p>
            <a:pPr marL="812800" indent="-812800" defTabSz="449263" hangingPunct="0">
              <a:lnSpc>
                <a:spcPct val="110000"/>
              </a:lnSpc>
              <a:spcBef>
                <a:spcPct val="50000"/>
              </a:spcBef>
            </a:pPr>
            <a:r>
              <a:rPr lang="zh-CN" altLang="en-US">
                <a:solidFill>
                  <a:schemeClr val="tx2"/>
                </a:solidFill>
                <a:latin typeface="微软雅黑"/>
                <a:ea typeface="微软雅黑"/>
                <a:cs typeface="微软雅黑"/>
              </a:rPr>
              <a:t>          学生：从注重“考试结果”向注重“学习过程”转变；</a:t>
            </a:r>
          </a:p>
          <a:p>
            <a:pPr marL="812800" indent="-812800" defTabSz="449263" hangingPunct="0">
              <a:lnSpc>
                <a:spcPct val="110000"/>
              </a:lnSpc>
              <a:spcBef>
                <a:spcPct val="50000"/>
              </a:spcBef>
            </a:pPr>
            <a:r>
              <a:rPr lang="zh-CN" altLang="en-US">
                <a:solidFill>
                  <a:schemeClr val="tx2"/>
                </a:solidFill>
                <a:latin typeface="微软雅黑"/>
                <a:ea typeface="微软雅黑"/>
                <a:cs typeface="微软雅黑"/>
              </a:rPr>
              <a:t>          毕业论文：从注重“理论研究”向注重“应用创新”转变。</a:t>
            </a:r>
          </a:p>
          <a:p>
            <a:pPr marL="812800" indent="-812800" defTabSz="449263">
              <a:lnSpc>
                <a:spcPct val="110000"/>
              </a:lnSpc>
            </a:pPr>
            <a:r>
              <a:rPr lang="zh-CN" altLang="en-US" sz="2400">
                <a:solidFill>
                  <a:schemeClr val="tx2"/>
                </a:solidFill>
              </a:rPr>
              <a:t>              </a:t>
            </a:r>
            <a:r>
              <a:rPr lang="zh-CN" altLang="en-US" sz="2400" b="0">
                <a:solidFill>
                  <a:schemeClr val="tx2"/>
                </a:solidFill>
              </a:rPr>
              <a:t>       </a:t>
            </a:r>
          </a:p>
        </p:txBody>
      </p:sp>
      <p:sp>
        <p:nvSpPr>
          <p:cNvPr id="122882"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122883"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7346"/>
                                        </p:tgtEl>
                                        <p:attrNameLst>
                                          <p:attrName>style.visibility</p:attrName>
                                        </p:attrNameLst>
                                      </p:cBhvr>
                                      <p:to>
                                        <p:strVal val="visible"/>
                                      </p:to>
                                    </p:set>
                                    <p:animEffect transition="in" filter="blinds(horizontal)">
                                      <p:cBhvr>
                                        <p:cTn id="7" dur="1000"/>
                                        <p:tgtEl>
                                          <p:spTgt spid="57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应用型本科教育的发展过程</a:t>
            </a:r>
          </a:p>
        </p:txBody>
      </p:sp>
      <p:sp>
        <p:nvSpPr>
          <p:cNvPr id="16387" name="AutoShape 19"/>
          <p:cNvSpPr>
            <a:spLocks noChangeArrowheads="1"/>
          </p:cNvSpPr>
          <p:nvPr/>
        </p:nvSpPr>
        <p:spPr bwMode="auto">
          <a:xfrm>
            <a:off x="5467350" y="2260600"/>
            <a:ext cx="3106738" cy="3929063"/>
          </a:xfrm>
          <a:prstGeom prst="chevron">
            <a:avLst>
              <a:gd name="adj" fmla="val 16819"/>
            </a:avLst>
          </a:prstGeom>
          <a:solidFill>
            <a:schemeClr val="accent2"/>
          </a:solidFill>
          <a:ln w="38100" cmpd="sng">
            <a:solidFill>
              <a:srgbClr val="EAEAEA"/>
            </a:solidFill>
            <a:miter lim="800000"/>
            <a:headEnd/>
            <a:tailEnd/>
          </a:ln>
          <a:effectLst>
            <a:outerShdw dist="109250" dir="3267739" algn="ctr" rotWithShape="0">
              <a:srgbClr val="333333">
                <a:alpha val="50000"/>
              </a:srgbClr>
            </a:outerShdw>
          </a:effectLst>
        </p:spPr>
        <p:txBody>
          <a:bodyPr anchor="ctr">
            <a:spAutoFit/>
          </a:bodyPr>
          <a:lstStyle/>
          <a:p>
            <a:pPr eaLnBrk="0" hangingPunct="0">
              <a:defRPr/>
            </a:pPr>
            <a:endParaRPr lang="zh-CN" altLang="en-US" sz="2000">
              <a:solidFill>
                <a:schemeClr val="tx2"/>
              </a:solidFill>
              <a:latin typeface="Arial" pitchFamily="34" charset="0"/>
              <a:ea typeface="宋体" pitchFamily="2" charset="-122"/>
            </a:endParaRPr>
          </a:p>
        </p:txBody>
      </p:sp>
      <p:sp>
        <p:nvSpPr>
          <p:cNvPr id="16388" name="AutoShape 20"/>
          <p:cNvSpPr>
            <a:spLocks noChangeArrowheads="1"/>
          </p:cNvSpPr>
          <p:nvPr/>
        </p:nvSpPr>
        <p:spPr bwMode="auto">
          <a:xfrm>
            <a:off x="2786063" y="2286000"/>
            <a:ext cx="3263900" cy="3929063"/>
          </a:xfrm>
          <a:prstGeom prst="chevron">
            <a:avLst>
              <a:gd name="adj" fmla="val 18657"/>
            </a:avLst>
          </a:prstGeom>
          <a:solidFill>
            <a:schemeClr val="hlink"/>
          </a:solidFill>
          <a:ln w="9525">
            <a:noFill/>
            <a:miter lim="800000"/>
            <a:headEnd/>
            <a:tailEnd/>
          </a:ln>
          <a:effectLst>
            <a:outerShdw dist="109250" dir="3267739" algn="ctr" rotWithShape="0">
              <a:srgbClr val="333333">
                <a:alpha val="50000"/>
              </a:srgbClr>
            </a:outerShdw>
          </a:effectLst>
        </p:spPr>
        <p:txBody>
          <a:bodyPr anchor="ctr">
            <a:spAutoFit/>
          </a:bodyPr>
          <a:lstStyle/>
          <a:p>
            <a:pPr eaLnBrk="0" hangingPunct="0">
              <a:defRPr/>
            </a:pPr>
            <a:endParaRPr lang="zh-CN" altLang="en-US" sz="2000">
              <a:solidFill>
                <a:schemeClr val="tx2"/>
              </a:solidFill>
              <a:latin typeface="Arial" pitchFamily="34" charset="0"/>
              <a:ea typeface="宋体" pitchFamily="2" charset="-122"/>
            </a:endParaRPr>
          </a:p>
        </p:txBody>
      </p:sp>
      <p:sp>
        <p:nvSpPr>
          <p:cNvPr id="16389" name="AutoShape 21"/>
          <p:cNvSpPr>
            <a:spLocks noChangeArrowheads="1"/>
          </p:cNvSpPr>
          <p:nvPr/>
        </p:nvSpPr>
        <p:spPr bwMode="auto">
          <a:xfrm>
            <a:off x="571500" y="2286000"/>
            <a:ext cx="2768600" cy="3929063"/>
          </a:xfrm>
          <a:prstGeom prst="chevron">
            <a:avLst>
              <a:gd name="adj" fmla="val 17384"/>
            </a:avLst>
          </a:prstGeom>
          <a:solidFill>
            <a:schemeClr val="accent1"/>
          </a:solidFill>
          <a:ln w="38100" cmpd="sng">
            <a:solidFill>
              <a:srgbClr val="EAEAEA"/>
            </a:solidFill>
            <a:miter lim="800000"/>
            <a:headEnd/>
            <a:tailEnd/>
          </a:ln>
          <a:effectLst>
            <a:outerShdw dist="109250" dir="3267739" algn="ctr" rotWithShape="0">
              <a:srgbClr val="333333">
                <a:alpha val="50000"/>
              </a:srgbClr>
            </a:outerShdw>
          </a:effectLst>
        </p:spPr>
        <p:txBody>
          <a:bodyPr anchor="ctr">
            <a:spAutoFit/>
          </a:bodyPr>
          <a:lstStyle/>
          <a:p>
            <a:pPr eaLnBrk="0" hangingPunct="0">
              <a:defRPr/>
            </a:pPr>
            <a:endParaRPr lang="zh-CN" altLang="en-US" sz="2000">
              <a:solidFill>
                <a:schemeClr val="tx2"/>
              </a:solidFill>
              <a:latin typeface="Arial" pitchFamily="34" charset="0"/>
              <a:ea typeface="宋体" pitchFamily="2" charset="-122"/>
            </a:endParaRPr>
          </a:p>
        </p:txBody>
      </p:sp>
      <p:sp>
        <p:nvSpPr>
          <p:cNvPr id="67589" name="Text Box 23"/>
          <p:cNvSpPr txBox="1">
            <a:spLocks noChangeArrowheads="1"/>
          </p:cNvSpPr>
          <p:nvPr/>
        </p:nvSpPr>
        <p:spPr bwMode="auto">
          <a:xfrm>
            <a:off x="3071813" y="2597150"/>
            <a:ext cx="2563812" cy="3597275"/>
          </a:xfrm>
          <a:prstGeom prst="rect">
            <a:avLst/>
          </a:prstGeom>
          <a:noFill/>
          <a:ln w="9525">
            <a:noFill/>
            <a:miter lim="800000"/>
            <a:headEnd/>
            <a:tailEnd/>
          </a:ln>
          <a:effectLst>
            <a:prstShdw prst="shdw11">
              <a:schemeClr val="bg2">
                <a:alpha val="50000"/>
              </a:schemeClr>
            </a:prstShdw>
          </a:effectLst>
        </p:spPr>
        <p:txBody>
          <a:bodyPr>
            <a:spAutoFit/>
          </a:bodyPr>
          <a:lstStyle/>
          <a:p>
            <a:pPr marL="342900" indent="-342900" eaLnBrk="0" hangingPunct="0">
              <a:spcBef>
                <a:spcPct val="50000"/>
              </a:spcBef>
            </a:pPr>
            <a:r>
              <a:rPr lang="zh-CN" altLang="en-US" sz="1800">
                <a:solidFill>
                  <a:schemeClr val="bg1"/>
                </a:solidFill>
                <a:latin typeface="Times New Roman" pitchFamily="18" charset="0"/>
                <a:ea typeface="楷体_GB2312" pitchFamily="49" charset="-122"/>
              </a:rPr>
              <a:t>     </a:t>
            </a:r>
            <a:r>
              <a:rPr lang="en-US" altLang="zh-CN" sz="2000" b="0">
                <a:solidFill>
                  <a:schemeClr val="bg1"/>
                </a:solidFill>
                <a:latin typeface="Times New Roman" pitchFamily="18" charset="0"/>
                <a:ea typeface="微软雅黑"/>
                <a:cs typeface="微软雅黑"/>
              </a:rPr>
              <a:t>20</a:t>
            </a:r>
            <a:r>
              <a:rPr lang="zh-CN" altLang="en-US" sz="2000" b="0">
                <a:solidFill>
                  <a:schemeClr val="bg1"/>
                </a:solidFill>
                <a:latin typeface="Times New Roman" pitchFamily="18" charset="0"/>
                <a:ea typeface="微软雅黑"/>
                <a:cs typeface="微软雅黑"/>
              </a:rPr>
              <a:t>世纪</a:t>
            </a:r>
            <a:r>
              <a:rPr lang="en-US" altLang="zh-CN" sz="2000" b="0">
                <a:solidFill>
                  <a:schemeClr val="bg1"/>
                </a:solidFill>
                <a:latin typeface="Times New Roman" pitchFamily="18" charset="0"/>
                <a:ea typeface="微软雅黑"/>
                <a:cs typeface="微软雅黑"/>
              </a:rPr>
              <a:t>80</a:t>
            </a:r>
            <a:r>
              <a:rPr lang="zh-CN" altLang="en-US" sz="2000" b="0">
                <a:solidFill>
                  <a:schemeClr val="bg1"/>
                </a:solidFill>
                <a:latin typeface="Times New Roman" pitchFamily="18" charset="0"/>
                <a:ea typeface="微软雅黑"/>
                <a:cs typeface="微软雅黑"/>
              </a:rPr>
              <a:t>年代起</a:t>
            </a:r>
            <a:endParaRPr lang="en-US" sz="2000" b="0">
              <a:solidFill>
                <a:schemeClr val="bg1"/>
              </a:solidFill>
              <a:latin typeface="Times New Roman" pitchFamily="18" charset="0"/>
              <a:ea typeface="微软雅黑"/>
              <a:cs typeface="微软雅黑"/>
            </a:endParaRPr>
          </a:p>
          <a:p>
            <a:pPr marL="342900" indent="-342900" eaLnBrk="0" hangingPunct="0">
              <a:spcBef>
                <a:spcPct val="50000"/>
              </a:spcBef>
            </a:pPr>
            <a:endParaRPr lang="en-US" sz="2000">
              <a:solidFill>
                <a:schemeClr val="tx2"/>
              </a:solidFill>
            </a:endParaRPr>
          </a:p>
          <a:p>
            <a:pPr marL="342900" indent="-342900" eaLnBrk="0" hangingPunct="0">
              <a:spcBef>
                <a:spcPct val="50000"/>
              </a:spcBef>
            </a:pPr>
            <a:r>
              <a:rPr lang="zh-CN" altLang="en-US" sz="2000">
                <a:solidFill>
                  <a:schemeClr val="bg1"/>
                </a:solidFill>
              </a:rPr>
              <a:t>     </a:t>
            </a:r>
            <a:endParaRPr lang="en-US" sz="2000">
              <a:solidFill>
                <a:schemeClr val="bg1"/>
              </a:solidFill>
            </a:endParaRPr>
          </a:p>
          <a:p>
            <a:pPr marL="342900" indent="-342900" eaLnBrk="0" hangingPunct="0">
              <a:spcBef>
                <a:spcPct val="50000"/>
              </a:spcBef>
            </a:pPr>
            <a:r>
              <a:rPr lang="en-US" sz="2000">
                <a:solidFill>
                  <a:schemeClr val="bg1"/>
                </a:solidFill>
              </a:rPr>
              <a:t>  </a:t>
            </a:r>
            <a:r>
              <a:rPr lang="en-US" altLang="zh-CN" sz="2000">
                <a:solidFill>
                  <a:schemeClr val="bg1"/>
                </a:solidFill>
              </a:rPr>
              <a:t>  </a:t>
            </a:r>
            <a:r>
              <a:rPr lang="zh-CN" altLang="en-US" sz="2000" b="0">
                <a:solidFill>
                  <a:schemeClr val="bg1"/>
                </a:solidFill>
                <a:latin typeface="微软雅黑"/>
                <a:ea typeface="微软雅黑"/>
                <a:cs typeface="微软雅黑"/>
              </a:rPr>
              <a:t>转入市场经济</a:t>
            </a:r>
            <a:endParaRPr lang="en-US" sz="2000" b="0">
              <a:solidFill>
                <a:schemeClr val="bg1"/>
              </a:solidFill>
              <a:latin typeface="微软雅黑"/>
              <a:ea typeface="微软雅黑"/>
              <a:cs typeface="微软雅黑"/>
            </a:endParaRPr>
          </a:p>
          <a:p>
            <a:pPr marL="342900" indent="-342900" eaLnBrk="0" hangingPunct="0">
              <a:spcBef>
                <a:spcPct val="50000"/>
              </a:spcBef>
            </a:pPr>
            <a:r>
              <a:rPr lang="zh-CN" altLang="en-US" sz="2000">
                <a:solidFill>
                  <a:schemeClr val="bg1"/>
                </a:solidFill>
              </a:rPr>
              <a:t>     </a:t>
            </a:r>
            <a:endParaRPr lang="en-US" sz="2000">
              <a:solidFill>
                <a:schemeClr val="bg1"/>
              </a:solidFill>
            </a:endParaRPr>
          </a:p>
          <a:p>
            <a:pPr marL="342900" indent="-342900" eaLnBrk="0" hangingPunct="0">
              <a:spcBef>
                <a:spcPct val="50000"/>
              </a:spcBef>
            </a:pPr>
            <a:endParaRPr lang="en-US" sz="2000">
              <a:solidFill>
                <a:schemeClr val="bg1"/>
              </a:solidFill>
            </a:endParaRPr>
          </a:p>
          <a:p>
            <a:pPr marL="342900" indent="-342900" eaLnBrk="0" hangingPunct="0">
              <a:spcBef>
                <a:spcPct val="50000"/>
              </a:spcBef>
            </a:pPr>
            <a:r>
              <a:rPr lang="en-US" sz="2000">
                <a:solidFill>
                  <a:schemeClr val="bg1"/>
                </a:solidFill>
              </a:rPr>
              <a:t>  </a:t>
            </a:r>
            <a:r>
              <a:rPr lang="zh-CN" altLang="en-US" sz="2000" b="0">
                <a:solidFill>
                  <a:schemeClr val="bg1"/>
                </a:solidFill>
                <a:latin typeface="微软雅黑"/>
                <a:ea typeface="微软雅黑"/>
                <a:cs typeface="微软雅黑"/>
              </a:rPr>
              <a:t>二元重点发展目标</a:t>
            </a:r>
            <a:endParaRPr lang="en-US" sz="2000" b="0">
              <a:solidFill>
                <a:schemeClr val="bg1"/>
              </a:solidFill>
              <a:latin typeface="微软雅黑"/>
              <a:ea typeface="微软雅黑"/>
              <a:cs typeface="微软雅黑"/>
            </a:endParaRPr>
          </a:p>
          <a:p>
            <a:pPr marL="342900" indent="-342900" eaLnBrk="0" hangingPunct="0">
              <a:spcBef>
                <a:spcPct val="50000"/>
              </a:spcBef>
            </a:pPr>
            <a:endParaRPr lang="zh-CN" altLang="en-US" sz="2000">
              <a:solidFill>
                <a:schemeClr val="bg1"/>
              </a:solidFill>
            </a:endParaRPr>
          </a:p>
        </p:txBody>
      </p:sp>
      <p:sp>
        <p:nvSpPr>
          <p:cNvPr id="67590" name="Text Box 24"/>
          <p:cNvSpPr txBox="1">
            <a:spLocks noChangeArrowheads="1"/>
          </p:cNvSpPr>
          <p:nvPr/>
        </p:nvSpPr>
        <p:spPr bwMode="auto">
          <a:xfrm>
            <a:off x="5799138" y="2546350"/>
            <a:ext cx="2786062" cy="3632200"/>
          </a:xfrm>
          <a:prstGeom prst="rect">
            <a:avLst/>
          </a:prstGeom>
          <a:noFill/>
          <a:ln w="9525">
            <a:noFill/>
            <a:miter lim="800000"/>
            <a:headEnd/>
            <a:tailEnd/>
          </a:ln>
          <a:effectLst>
            <a:prstShdw prst="shdw11">
              <a:schemeClr val="bg2">
                <a:alpha val="50000"/>
              </a:schemeClr>
            </a:prstShdw>
          </a:effectLst>
        </p:spPr>
        <p:txBody>
          <a:bodyPr>
            <a:spAutoFit/>
          </a:bodyPr>
          <a:lstStyle/>
          <a:p>
            <a:pPr marL="342900" indent="-342900" eaLnBrk="0" hangingPunct="0">
              <a:spcBef>
                <a:spcPct val="50000"/>
              </a:spcBef>
            </a:pPr>
            <a:r>
              <a:rPr lang="zh-CN" altLang="en-US" sz="1800">
                <a:solidFill>
                  <a:schemeClr val="bg1"/>
                </a:solidFill>
                <a:latin typeface="Times New Roman" pitchFamily="18" charset="0"/>
                <a:ea typeface="楷体_GB2312" pitchFamily="49" charset="-122"/>
              </a:rPr>
              <a:t>     </a:t>
            </a:r>
            <a:r>
              <a:rPr lang="zh-CN" altLang="en-US" sz="2000" b="0">
                <a:solidFill>
                  <a:schemeClr val="bg1"/>
                </a:solidFill>
                <a:latin typeface="Times New Roman" pitchFamily="18" charset="0"/>
                <a:ea typeface="微软雅黑"/>
                <a:cs typeface="Times New Roman" pitchFamily="18" charset="0"/>
              </a:rPr>
              <a:t>进入</a:t>
            </a:r>
            <a:r>
              <a:rPr lang="en-US" altLang="zh-CN" sz="2000" b="0">
                <a:solidFill>
                  <a:schemeClr val="bg1"/>
                </a:solidFill>
                <a:latin typeface="Times New Roman" pitchFamily="18" charset="0"/>
                <a:ea typeface="微软雅黑"/>
                <a:cs typeface="Times New Roman" pitchFamily="18" charset="0"/>
              </a:rPr>
              <a:t>21</a:t>
            </a:r>
            <a:r>
              <a:rPr lang="zh-CN" altLang="en-US" sz="2000" b="0">
                <a:solidFill>
                  <a:schemeClr val="bg1"/>
                </a:solidFill>
                <a:latin typeface="微软雅黑"/>
                <a:ea typeface="微软雅黑"/>
                <a:cs typeface="微软雅黑"/>
              </a:rPr>
              <a:t>世纪以来</a:t>
            </a:r>
          </a:p>
          <a:p>
            <a:pPr marL="342900" indent="-342900" eaLnBrk="0" hangingPunct="0">
              <a:spcBef>
                <a:spcPct val="50000"/>
              </a:spcBef>
            </a:pPr>
            <a:endParaRPr lang="en-US" altLang="zh-CN" sz="2000" b="0">
              <a:solidFill>
                <a:schemeClr val="bg1"/>
              </a:solidFill>
              <a:latin typeface="微软雅黑"/>
              <a:ea typeface="微软雅黑"/>
              <a:cs typeface="微软雅黑"/>
            </a:endParaRPr>
          </a:p>
          <a:p>
            <a:pPr marL="342900" indent="-342900" eaLnBrk="0" hangingPunct="0">
              <a:spcBef>
                <a:spcPct val="50000"/>
              </a:spcBef>
            </a:pPr>
            <a:endParaRPr lang="en-US" altLang="zh-CN" sz="2000" b="0">
              <a:solidFill>
                <a:schemeClr val="bg1"/>
              </a:solidFill>
              <a:latin typeface="微软雅黑"/>
              <a:ea typeface="微软雅黑"/>
              <a:cs typeface="微软雅黑"/>
            </a:endParaRPr>
          </a:p>
          <a:p>
            <a:pPr marL="342900" indent="-342900" eaLnBrk="0" hangingPunct="0">
              <a:spcBef>
                <a:spcPct val="50000"/>
              </a:spcBef>
            </a:pPr>
            <a:r>
              <a:rPr lang="zh-CN" altLang="en-US" sz="2000" b="0">
                <a:solidFill>
                  <a:schemeClr val="bg1"/>
                </a:solidFill>
                <a:latin typeface="微软雅黑"/>
                <a:ea typeface="微软雅黑"/>
                <a:cs typeface="微软雅黑"/>
              </a:rPr>
              <a:t>   多类型、多样化需求</a:t>
            </a:r>
            <a:endParaRPr lang="en-US" altLang="zh-CN" sz="2000" b="0">
              <a:solidFill>
                <a:schemeClr val="bg1"/>
              </a:solidFill>
              <a:latin typeface="微软雅黑"/>
              <a:ea typeface="微软雅黑"/>
              <a:cs typeface="微软雅黑"/>
            </a:endParaRPr>
          </a:p>
          <a:p>
            <a:pPr marL="342900" indent="-342900" eaLnBrk="0" hangingPunct="0">
              <a:spcBef>
                <a:spcPct val="50000"/>
              </a:spcBef>
            </a:pPr>
            <a:endParaRPr lang="en-US" sz="2000" b="0">
              <a:solidFill>
                <a:schemeClr val="bg1"/>
              </a:solidFill>
              <a:latin typeface="微软雅黑"/>
              <a:ea typeface="微软雅黑"/>
              <a:cs typeface="微软雅黑"/>
            </a:endParaRPr>
          </a:p>
          <a:p>
            <a:pPr marL="342900" indent="-342900" eaLnBrk="0" hangingPunct="0">
              <a:spcBef>
                <a:spcPct val="50000"/>
              </a:spcBef>
            </a:pPr>
            <a:endParaRPr lang="zh-CN" altLang="en-US" sz="2000" b="0">
              <a:solidFill>
                <a:schemeClr val="bg1"/>
              </a:solidFill>
              <a:latin typeface="微软雅黑"/>
              <a:ea typeface="微软雅黑"/>
              <a:cs typeface="微软雅黑"/>
            </a:endParaRPr>
          </a:p>
          <a:p>
            <a:pPr marL="342900" indent="-342900" eaLnBrk="0" hangingPunct="0">
              <a:spcBef>
                <a:spcPct val="50000"/>
              </a:spcBef>
            </a:pPr>
            <a:r>
              <a:rPr lang="zh-CN" altLang="en-US" sz="2000" b="0">
                <a:solidFill>
                  <a:schemeClr val="bg1"/>
                </a:solidFill>
                <a:latin typeface="微软雅黑"/>
                <a:ea typeface="微软雅黑"/>
                <a:cs typeface="微软雅黑"/>
              </a:rPr>
              <a:t>分类指导，特色发展</a:t>
            </a:r>
            <a:endParaRPr lang="en-US" sz="2000" b="0">
              <a:solidFill>
                <a:schemeClr val="bg1"/>
              </a:solidFill>
              <a:latin typeface="微软雅黑"/>
              <a:ea typeface="微软雅黑"/>
              <a:cs typeface="微软雅黑"/>
            </a:endParaRPr>
          </a:p>
          <a:p>
            <a:pPr marL="342900" indent="-342900" eaLnBrk="0" hangingPunct="0">
              <a:spcBef>
                <a:spcPct val="50000"/>
              </a:spcBef>
            </a:pPr>
            <a:endParaRPr lang="zh-CN" altLang="en-US" sz="2000">
              <a:solidFill>
                <a:schemeClr val="bg1"/>
              </a:solidFill>
            </a:endParaRPr>
          </a:p>
        </p:txBody>
      </p:sp>
      <p:sp>
        <p:nvSpPr>
          <p:cNvPr id="67591" name="TextBox 18"/>
          <p:cNvSpPr txBox="1">
            <a:spLocks noChangeArrowheads="1"/>
          </p:cNvSpPr>
          <p:nvPr/>
        </p:nvSpPr>
        <p:spPr bwMode="auto">
          <a:xfrm>
            <a:off x="755650" y="2597150"/>
            <a:ext cx="2244725" cy="3140075"/>
          </a:xfrm>
          <a:prstGeom prst="rect">
            <a:avLst/>
          </a:prstGeom>
          <a:noFill/>
          <a:ln w="9525">
            <a:noFill/>
            <a:miter lim="800000"/>
            <a:headEnd/>
            <a:tailEnd/>
          </a:ln>
        </p:spPr>
        <p:txBody>
          <a:bodyPr>
            <a:spAutoFit/>
          </a:bodyPr>
          <a:lstStyle/>
          <a:p>
            <a:pPr eaLnBrk="0" hangingPunct="0"/>
            <a:r>
              <a:rPr lang="zh-CN" altLang="en-US" sz="2000">
                <a:solidFill>
                  <a:schemeClr val="bg1"/>
                </a:solidFill>
              </a:rPr>
              <a:t>  </a:t>
            </a:r>
            <a:r>
              <a:rPr lang="zh-CN" altLang="en-US" sz="2000" b="0">
                <a:solidFill>
                  <a:schemeClr val="bg1"/>
                </a:solidFill>
                <a:latin typeface="微软雅黑"/>
                <a:ea typeface="微软雅黑"/>
                <a:cs typeface="微软雅黑"/>
              </a:rPr>
              <a:t>计划经济时代</a:t>
            </a:r>
            <a:endParaRPr lang="en-US" sz="2000" b="0">
              <a:solidFill>
                <a:schemeClr val="bg1"/>
              </a:solidFill>
              <a:latin typeface="微软雅黑"/>
              <a:ea typeface="微软雅黑"/>
              <a:cs typeface="微软雅黑"/>
            </a:endParaRPr>
          </a:p>
          <a:p>
            <a:pPr eaLnBrk="0" hangingPunct="0"/>
            <a:endParaRPr lang="en-US" sz="2000">
              <a:solidFill>
                <a:schemeClr val="bg1"/>
              </a:solidFill>
            </a:endParaRPr>
          </a:p>
          <a:p>
            <a:pPr eaLnBrk="0" hangingPunct="0"/>
            <a:endParaRPr lang="en-US" sz="2000">
              <a:solidFill>
                <a:schemeClr val="bg1"/>
              </a:solidFill>
            </a:endParaRPr>
          </a:p>
          <a:p>
            <a:pPr eaLnBrk="0" hangingPunct="0"/>
            <a:endParaRPr lang="en-US" sz="2000">
              <a:solidFill>
                <a:schemeClr val="bg1"/>
              </a:solidFill>
            </a:endParaRPr>
          </a:p>
          <a:p>
            <a:pPr eaLnBrk="0" hangingPunct="0"/>
            <a:r>
              <a:rPr lang="zh-CN" altLang="en-US" sz="2000">
                <a:solidFill>
                  <a:schemeClr val="bg1"/>
                </a:solidFill>
              </a:rPr>
              <a:t>  </a:t>
            </a:r>
          </a:p>
          <a:p>
            <a:pPr eaLnBrk="0" hangingPunct="0"/>
            <a:r>
              <a:rPr lang="zh-CN" altLang="en-US" sz="2000">
                <a:solidFill>
                  <a:schemeClr val="bg1"/>
                </a:solidFill>
              </a:rPr>
              <a:t> </a:t>
            </a:r>
            <a:r>
              <a:rPr lang="zh-CN" altLang="en-US" sz="2000" b="0">
                <a:solidFill>
                  <a:schemeClr val="bg1"/>
                </a:solidFill>
                <a:latin typeface="微软雅黑"/>
                <a:ea typeface="微软雅黑"/>
                <a:cs typeface="微软雅黑"/>
              </a:rPr>
              <a:t>一元化经济体制</a:t>
            </a:r>
            <a:endParaRPr lang="en-US" sz="2000" b="0">
              <a:solidFill>
                <a:schemeClr val="bg1"/>
              </a:solidFill>
              <a:latin typeface="微软雅黑"/>
              <a:ea typeface="微软雅黑"/>
              <a:cs typeface="微软雅黑"/>
            </a:endParaRPr>
          </a:p>
          <a:p>
            <a:pPr eaLnBrk="0" hangingPunct="0"/>
            <a:endParaRPr lang="en-US" sz="2000">
              <a:solidFill>
                <a:schemeClr val="bg1"/>
              </a:solidFill>
            </a:endParaRPr>
          </a:p>
          <a:p>
            <a:pPr eaLnBrk="0" hangingPunct="0"/>
            <a:endParaRPr lang="en-US" sz="2000">
              <a:solidFill>
                <a:schemeClr val="bg1"/>
              </a:solidFill>
            </a:endParaRPr>
          </a:p>
          <a:p>
            <a:pPr eaLnBrk="0" hangingPunct="0"/>
            <a:endParaRPr lang="en-US" sz="2000">
              <a:solidFill>
                <a:schemeClr val="bg1"/>
              </a:solidFill>
            </a:endParaRPr>
          </a:p>
          <a:p>
            <a:pPr eaLnBrk="0" hangingPunct="0"/>
            <a:r>
              <a:rPr lang="zh-CN" altLang="en-US" sz="2000" b="0">
                <a:solidFill>
                  <a:schemeClr val="bg1"/>
                </a:solidFill>
                <a:latin typeface="微软雅黑"/>
                <a:ea typeface="微软雅黑"/>
                <a:cs typeface="微软雅黑"/>
              </a:rPr>
              <a:t>一元性与统一性</a:t>
            </a:r>
          </a:p>
        </p:txBody>
      </p:sp>
      <p:sp>
        <p:nvSpPr>
          <p:cNvPr id="16393" name="虚尾箭头 23"/>
          <p:cNvSpPr>
            <a:spLocks noChangeArrowheads="1"/>
          </p:cNvSpPr>
          <p:nvPr/>
        </p:nvSpPr>
        <p:spPr bwMode="auto">
          <a:xfrm rot="5400000">
            <a:off x="1678782" y="2918619"/>
            <a:ext cx="571500" cy="928687"/>
          </a:xfrm>
          <a:custGeom>
            <a:avLst/>
            <a:gdLst>
              <a:gd name="T0" fmla="*/ 285750 w 571500"/>
              <a:gd name="T1" fmla="*/ 0 h 928687"/>
              <a:gd name="T2" fmla="*/ 0 w 571500"/>
              <a:gd name="T3" fmla="*/ 464344 h 928687"/>
              <a:gd name="T4" fmla="*/ 285750 w 571500"/>
              <a:gd name="T5" fmla="*/ 928687 h 928687"/>
              <a:gd name="T6" fmla="*/ 571500 w 571500"/>
              <a:gd name="T7" fmla="*/ 464344 h 928687"/>
              <a:gd name="T8" fmla="*/ 17694720 60000 65536"/>
              <a:gd name="T9" fmla="*/ 11796480 60000 65536"/>
              <a:gd name="T10" fmla="*/ 5898240 60000 65536"/>
              <a:gd name="T11" fmla="*/ 0 60000 65536"/>
              <a:gd name="T12" fmla="*/ 89297 w 571500"/>
              <a:gd name="T13" fmla="*/ 232172 h 928687"/>
              <a:gd name="T14" fmla="*/ 428625 w 571500"/>
              <a:gd name="T15" fmla="*/ 696515 h 928687"/>
            </a:gdLst>
            <a:ahLst/>
            <a:cxnLst>
              <a:cxn ang="T8">
                <a:pos x="T0" y="T1"/>
              </a:cxn>
              <a:cxn ang="T9">
                <a:pos x="T2" y="T3"/>
              </a:cxn>
              <a:cxn ang="T10">
                <a:pos x="T4" y="T5"/>
              </a:cxn>
              <a:cxn ang="T11">
                <a:pos x="T6" y="T7"/>
              </a:cxn>
            </a:cxnLst>
            <a:rect l="T12" t="T13" r="T14" b="T15"/>
            <a:pathLst>
              <a:path w="571500" h="928687">
                <a:moveTo>
                  <a:pt x="0" y="232172"/>
                </a:moveTo>
                <a:lnTo>
                  <a:pt x="17859" y="232172"/>
                </a:lnTo>
                <a:lnTo>
                  <a:pt x="17859" y="696515"/>
                </a:lnTo>
                <a:lnTo>
                  <a:pt x="0" y="696515"/>
                </a:lnTo>
                <a:close/>
                <a:moveTo>
                  <a:pt x="35719" y="232172"/>
                </a:moveTo>
                <a:lnTo>
                  <a:pt x="71438" y="232172"/>
                </a:lnTo>
                <a:lnTo>
                  <a:pt x="71438" y="696515"/>
                </a:lnTo>
                <a:lnTo>
                  <a:pt x="35719" y="696515"/>
                </a:lnTo>
                <a:close/>
                <a:moveTo>
                  <a:pt x="89297" y="232172"/>
                </a:moveTo>
                <a:lnTo>
                  <a:pt x="285750" y="232172"/>
                </a:lnTo>
                <a:lnTo>
                  <a:pt x="285750" y="0"/>
                </a:lnTo>
                <a:lnTo>
                  <a:pt x="571500" y="464344"/>
                </a:lnTo>
                <a:lnTo>
                  <a:pt x="285750" y="928687"/>
                </a:lnTo>
                <a:lnTo>
                  <a:pt x="285750" y="696515"/>
                </a:lnTo>
                <a:lnTo>
                  <a:pt x="89297" y="696515"/>
                </a:lnTo>
                <a:close/>
              </a:path>
            </a:pathLst>
          </a:custGeom>
          <a:gradFill rotWithShape="1">
            <a:gsLst>
              <a:gs pos="0">
                <a:srgbClr val="A3EDED"/>
              </a:gs>
              <a:gs pos="35001">
                <a:srgbClr val="BFF1F1"/>
              </a:gs>
              <a:gs pos="100000">
                <a:srgbClr val="E6FAFA"/>
              </a:gs>
            </a:gsLst>
            <a:lin ang="5400000" scaled="1"/>
          </a:gradFill>
          <a:ln w="9525" cmpd="sng">
            <a:solidFill>
              <a:srgbClr val="009999"/>
            </a:solidFill>
            <a:miter lim="800000"/>
            <a:headEnd/>
            <a:tailEnd/>
          </a:ln>
          <a:effectLst>
            <a:outerShdw dist="20000" dir="5400000" algn="ctr" rotWithShape="0">
              <a:srgbClr val="000000">
                <a:alpha val="37000"/>
              </a:srgbClr>
            </a:outerShdw>
          </a:effectLst>
        </p:spPr>
        <p:txBody>
          <a:bodyPr anchor="ctr"/>
          <a:lstStyle/>
          <a:p>
            <a:pPr algn="ctr" eaLnBrk="0" hangingPunct="0">
              <a:defRPr/>
            </a:pPr>
            <a:endParaRPr lang="zh-CN" altLang="en-US" sz="2000">
              <a:solidFill>
                <a:srgbClr val="163794"/>
              </a:solidFill>
              <a:latin typeface="Arial" pitchFamily="34" charset="0"/>
              <a:ea typeface="宋体" pitchFamily="2" charset="-122"/>
            </a:endParaRPr>
          </a:p>
        </p:txBody>
      </p:sp>
      <p:sp>
        <p:nvSpPr>
          <p:cNvPr id="16394" name="虚尾箭头 24"/>
          <p:cNvSpPr>
            <a:spLocks noChangeArrowheads="1"/>
          </p:cNvSpPr>
          <p:nvPr/>
        </p:nvSpPr>
        <p:spPr bwMode="auto">
          <a:xfrm rot="5400000">
            <a:off x="1678782" y="4539456"/>
            <a:ext cx="571500" cy="928687"/>
          </a:xfrm>
          <a:custGeom>
            <a:avLst/>
            <a:gdLst>
              <a:gd name="T0" fmla="*/ 285750 w 571500"/>
              <a:gd name="T1" fmla="*/ 0 h 928687"/>
              <a:gd name="T2" fmla="*/ 0 w 571500"/>
              <a:gd name="T3" fmla="*/ 464344 h 928687"/>
              <a:gd name="T4" fmla="*/ 285750 w 571500"/>
              <a:gd name="T5" fmla="*/ 928687 h 928687"/>
              <a:gd name="T6" fmla="*/ 571500 w 571500"/>
              <a:gd name="T7" fmla="*/ 464344 h 928687"/>
              <a:gd name="T8" fmla="*/ 17694720 60000 65536"/>
              <a:gd name="T9" fmla="*/ 11796480 60000 65536"/>
              <a:gd name="T10" fmla="*/ 5898240 60000 65536"/>
              <a:gd name="T11" fmla="*/ 0 60000 65536"/>
              <a:gd name="T12" fmla="*/ 89297 w 571500"/>
              <a:gd name="T13" fmla="*/ 232172 h 928687"/>
              <a:gd name="T14" fmla="*/ 428625 w 571500"/>
              <a:gd name="T15" fmla="*/ 696515 h 928687"/>
            </a:gdLst>
            <a:ahLst/>
            <a:cxnLst>
              <a:cxn ang="T8">
                <a:pos x="T0" y="T1"/>
              </a:cxn>
              <a:cxn ang="T9">
                <a:pos x="T2" y="T3"/>
              </a:cxn>
              <a:cxn ang="T10">
                <a:pos x="T4" y="T5"/>
              </a:cxn>
              <a:cxn ang="T11">
                <a:pos x="T6" y="T7"/>
              </a:cxn>
            </a:cxnLst>
            <a:rect l="T12" t="T13" r="T14" b="T15"/>
            <a:pathLst>
              <a:path w="571500" h="928687">
                <a:moveTo>
                  <a:pt x="0" y="232172"/>
                </a:moveTo>
                <a:lnTo>
                  <a:pt x="17859" y="232172"/>
                </a:lnTo>
                <a:lnTo>
                  <a:pt x="17859" y="696515"/>
                </a:lnTo>
                <a:lnTo>
                  <a:pt x="0" y="696515"/>
                </a:lnTo>
                <a:close/>
                <a:moveTo>
                  <a:pt x="35719" y="232172"/>
                </a:moveTo>
                <a:lnTo>
                  <a:pt x="71438" y="232172"/>
                </a:lnTo>
                <a:lnTo>
                  <a:pt x="71438" y="696515"/>
                </a:lnTo>
                <a:lnTo>
                  <a:pt x="35719" y="696515"/>
                </a:lnTo>
                <a:close/>
                <a:moveTo>
                  <a:pt x="89297" y="232172"/>
                </a:moveTo>
                <a:lnTo>
                  <a:pt x="285750" y="232172"/>
                </a:lnTo>
                <a:lnTo>
                  <a:pt x="285750" y="0"/>
                </a:lnTo>
                <a:lnTo>
                  <a:pt x="571500" y="464344"/>
                </a:lnTo>
                <a:lnTo>
                  <a:pt x="285750" y="928687"/>
                </a:lnTo>
                <a:lnTo>
                  <a:pt x="285750" y="696515"/>
                </a:lnTo>
                <a:lnTo>
                  <a:pt x="89297" y="696515"/>
                </a:lnTo>
                <a:close/>
              </a:path>
            </a:pathLst>
          </a:custGeom>
          <a:gradFill rotWithShape="1">
            <a:gsLst>
              <a:gs pos="0">
                <a:srgbClr val="A3EDED"/>
              </a:gs>
              <a:gs pos="35001">
                <a:srgbClr val="BFF1F1"/>
              </a:gs>
              <a:gs pos="100000">
                <a:srgbClr val="E6FAFA"/>
              </a:gs>
            </a:gsLst>
            <a:lin ang="5400000" scaled="1"/>
          </a:gradFill>
          <a:ln w="9525" cmpd="sng">
            <a:solidFill>
              <a:srgbClr val="009999"/>
            </a:solidFill>
            <a:miter lim="800000"/>
            <a:headEnd/>
            <a:tailEnd/>
          </a:ln>
          <a:effectLst>
            <a:outerShdw dist="20000" dir="5400000" algn="ctr" rotWithShape="0">
              <a:srgbClr val="000000">
                <a:alpha val="37000"/>
              </a:srgbClr>
            </a:outerShdw>
          </a:effectLst>
        </p:spPr>
        <p:txBody>
          <a:bodyPr anchor="ctr"/>
          <a:lstStyle/>
          <a:p>
            <a:pPr algn="ctr" eaLnBrk="0" hangingPunct="0">
              <a:defRPr/>
            </a:pPr>
            <a:endParaRPr lang="zh-CN" altLang="en-US" sz="2000">
              <a:solidFill>
                <a:srgbClr val="163794"/>
              </a:solidFill>
              <a:latin typeface="Arial" pitchFamily="34" charset="0"/>
              <a:ea typeface="宋体" pitchFamily="2" charset="-122"/>
            </a:endParaRPr>
          </a:p>
        </p:txBody>
      </p:sp>
      <p:sp>
        <p:nvSpPr>
          <p:cNvPr id="16395" name="虚尾箭头 25"/>
          <p:cNvSpPr>
            <a:spLocks noChangeArrowheads="1"/>
          </p:cNvSpPr>
          <p:nvPr/>
        </p:nvSpPr>
        <p:spPr bwMode="auto">
          <a:xfrm rot="5400000">
            <a:off x="3964782" y="2918619"/>
            <a:ext cx="571500" cy="928687"/>
          </a:xfrm>
          <a:custGeom>
            <a:avLst/>
            <a:gdLst>
              <a:gd name="T0" fmla="*/ 285750 w 571500"/>
              <a:gd name="T1" fmla="*/ 0 h 928687"/>
              <a:gd name="T2" fmla="*/ 0 w 571500"/>
              <a:gd name="T3" fmla="*/ 464344 h 928687"/>
              <a:gd name="T4" fmla="*/ 285750 w 571500"/>
              <a:gd name="T5" fmla="*/ 928687 h 928687"/>
              <a:gd name="T6" fmla="*/ 571500 w 571500"/>
              <a:gd name="T7" fmla="*/ 464344 h 928687"/>
              <a:gd name="T8" fmla="*/ 17694720 60000 65536"/>
              <a:gd name="T9" fmla="*/ 11796480 60000 65536"/>
              <a:gd name="T10" fmla="*/ 5898240 60000 65536"/>
              <a:gd name="T11" fmla="*/ 0 60000 65536"/>
              <a:gd name="T12" fmla="*/ 89297 w 571500"/>
              <a:gd name="T13" fmla="*/ 232172 h 928687"/>
              <a:gd name="T14" fmla="*/ 428625 w 571500"/>
              <a:gd name="T15" fmla="*/ 696515 h 928687"/>
            </a:gdLst>
            <a:ahLst/>
            <a:cxnLst>
              <a:cxn ang="T8">
                <a:pos x="T0" y="T1"/>
              </a:cxn>
              <a:cxn ang="T9">
                <a:pos x="T2" y="T3"/>
              </a:cxn>
              <a:cxn ang="T10">
                <a:pos x="T4" y="T5"/>
              </a:cxn>
              <a:cxn ang="T11">
                <a:pos x="T6" y="T7"/>
              </a:cxn>
            </a:cxnLst>
            <a:rect l="T12" t="T13" r="T14" b="T15"/>
            <a:pathLst>
              <a:path w="571500" h="928687">
                <a:moveTo>
                  <a:pt x="0" y="232172"/>
                </a:moveTo>
                <a:lnTo>
                  <a:pt x="17859" y="232172"/>
                </a:lnTo>
                <a:lnTo>
                  <a:pt x="17859" y="696515"/>
                </a:lnTo>
                <a:lnTo>
                  <a:pt x="0" y="696515"/>
                </a:lnTo>
                <a:close/>
                <a:moveTo>
                  <a:pt x="35719" y="232172"/>
                </a:moveTo>
                <a:lnTo>
                  <a:pt x="71438" y="232172"/>
                </a:lnTo>
                <a:lnTo>
                  <a:pt x="71438" y="696515"/>
                </a:lnTo>
                <a:lnTo>
                  <a:pt x="35719" y="696515"/>
                </a:lnTo>
                <a:close/>
                <a:moveTo>
                  <a:pt x="89297" y="232172"/>
                </a:moveTo>
                <a:lnTo>
                  <a:pt x="285750" y="232172"/>
                </a:lnTo>
                <a:lnTo>
                  <a:pt x="285750" y="0"/>
                </a:lnTo>
                <a:lnTo>
                  <a:pt x="571500" y="464344"/>
                </a:lnTo>
                <a:lnTo>
                  <a:pt x="285750" y="928687"/>
                </a:lnTo>
                <a:lnTo>
                  <a:pt x="285750" y="696515"/>
                </a:lnTo>
                <a:lnTo>
                  <a:pt x="89297" y="696515"/>
                </a:lnTo>
                <a:close/>
              </a:path>
            </a:pathLst>
          </a:custGeom>
          <a:gradFill rotWithShape="1">
            <a:gsLst>
              <a:gs pos="0">
                <a:srgbClr val="A6ADE9"/>
              </a:gs>
              <a:gs pos="35001">
                <a:srgbClr val="C1C6EE"/>
              </a:gs>
              <a:gs pos="100000">
                <a:srgbClr val="E7E9F9"/>
              </a:gs>
            </a:gsLst>
            <a:lin ang="5400000" scaled="1"/>
          </a:gradFill>
          <a:ln w="9525" cmpd="sng">
            <a:solidFill>
              <a:srgbClr val="123494"/>
            </a:solidFill>
            <a:miter lim="800000"/>
            <a:headEnd/>
            <a:tailEnd/>
          </a:ln>
          <a:effectLst>
            <a:outerShdw dist="20000" dir="5400000" algn="ctr" rotWithShape="0">
              <a:srgbClr val="000000">
                <a:alpha val="37000"/>
              </a:srgbClr>
            </a:outerShdw>
          </a:effectLst>
        </p:spPr>
        <p:txBody>
          <a:bodyPr anchor="ctr"/>
          <a:lstStyle/>
          <a:p>
            <a:pPr algn="ctr" eaLnBrk="0" hangingPunct="0">
              <a:defRPr/>
            </a:pPr>
            <a:endParaRPr lang="zh-CN" altLang="en-US" sz="2000">
              <a:solidFill>
                <a:srgbClr val="163794"/>
              </a:solidFill>
              <a:latin typeface="Arial" pitchFamily="34" charset="0"/>
              <a:ea typeface="宋体" pitchFamily="2" charset="-122"/>
            </a:endParaRPr>
          </a:p>
        </p:txBody>
      </p:sp>
      <p:sp>
        <p:nvSpPr>
          <p:cNvPr id="16396" name="虚尾箭头 26"/>
          <p:cNvSpPr>
            <a:spLocks noChangeArrowheads="1"/>
          </p:cNvSpPr>
          <p:nvPr/>
        </p:nvSpPr>
        <p:spPr bwMode="auto">
          <a:xfrm rot="5400000">
            <a:off x="3958432" y="4593431"/>
            <a:ext cx="571500" cy="928687"/>
          </a:xfrm>
          <a:custGeom>
            <a:avLst/>
            <a:gdLst>
              <a:gd name="T0" fmla="*/ 285750 w 571500"/>
              <a:gd name="T1" fmla="*/ 0 h 928687"/>
              <a:gd name="T2" fmla="*/ 0 w 571500"/>
              <a:gd name="T3" fmla="*/ 464344 h 928687"/>
              <a:gd name="T4" fmla="*/ 285750 w 571500"/>
              <a:gd name="T5" fmla="*/ 928687 h 928687"/>
              <a:gd name="T6" fmla="*/ 571500 w 571500"/>
              <a:gd name="T7" fmla="*/ 464344 h 928687"/>
              <a:gd name="T8" fmla="*/ 17694720 60000 65536"/>
              <a:gd name="T9" fmla="*/ 11796480 60000 65536"/>
              <a:gd name="T10" fmla="*/ 5898240 60000 65536"/>
              <a:gd name="T11" fmla="*/ 0 60000 65536"/>
              <a:gd name="T12" fmla="*/ 89297 w 571500"/>
              <a:gd name="T13" fmla="*/ 232172 h 928687"/>
              <a:gd name="T14" fmla="*/ 428625 w 571500"/>
              <a:gd name="T15" fmla="*/ 696515 h 928687"/>
            </a:gdLst>
            <a:ahLst/>
            <a:cxnLst>
              <a:cxn ang="T8">
                <a:pos x="T0" y="T1"/>
              </a:cxn>
              <a:cxn ang="T9">
                <a:pos x="T2" y="T3"/>
              </a:cxn>
              <a:cxn ang="T10">
                <a:pos x="T4" y="T5"/>
              </a:cxn>
              <a:cxn ang="T11">
                <a:pos x="T6" y="T7"/>
              </a:cxn>
            </a:cxnLst>
            <a:rect l="T12" t="T13" r="T14" b="T15"/>
            <a:pathLst>
              <a:path w="571500" h="928687">
                <a:moveTo>
                  <a:pt x="0" y="232172"/>
                </a:moveTo>
                <a:lnTo>
                  <a:pt x="17859" y="232172"/>
                </a:lnTo>
                <a:lnTo>
                  <a:pt x="17859" y="696515"/>
                </a:lnTo>
                <a:lnTo>
                  <a:pt x="0" y="696515"/>
                </a:lnTo>
                <a:close/>
                <a:moveTo>
                  <a:pt x="35719" y="232172"/>
                </a:moveTo>
                <a:lnTo>
                  <a:pt x="71438" y="232172"/>
                </a:lnTo>
                <a:lnTo>
                  <a:pt x="71438" y="696515"/>
                </a:lnTo>
                <a:lnTo>
                  <a:pt x="35719" y="696515"/>
                </a:lnTo>
                <a:close/>
                <a:moveTo>
                  <a:pt x="89297" y="232172"/>
                </a:moveTo>
                <a:lnTo>
                  <a:pt x="285750" y="232172"/>
                </a:lnTo>
                <a:lnTo>
                  <a:pt x="285750" y="0"/>
                </a:lnTo>
                <a:lnTo>
                  <a:pt x="571500" y="464344"/>
                </a:lnTo>
                <a:lnTo>
                  <a:pt x="285750" y="928687"/>
                </a:lnTo>
                <a:lnTo>
                  <a:pt x="285750" y="696515"/>
                </a:lnTo>
                <a:lnTo>
                  <a:pt x="89297" y="696515"/>
                </a:lnTo>
                <a:close/>
              </a:path>
            </a:pathLst>
          </a:custGeom>
          <a:gradFill rotWithShape="1">
            <a:gsLst>
              <a:gs pos="0">
                <a:srgbClr val="A6ADE9"/>
              </a:gs>
              <a:gs pos="35001">
                <a:srgbClr val="C1C6EE"/>
              </a:gs>
              <a:gs pos="100000">
                <a:srgbClr val="E7E9F9"/>
              </a:gs>
            </a:gsLst>
            <a:lin ang="5400000" scaled="1"/>
          </a:gradFill>
          <a:ln w="9525" cmpd="sng">
            <a:solidFill>
              <a:srgbClr val="123494"/>
            </a:solidFill>
            <a:miter lim="800000"/>
            <a:headEnd/>
            <a:tailEnd/>
          </a:ln>
          <a:effectLst>
            <a:outerShdw dist="20000" dir="5400000" algn="ctr" rotWithShape="0">
              <a:srgbClr val="000000">
                <a:alpha val="37000"/>
              </a:srgbClr>
            </a:outerShdw>
          </a:effectLst>
        </p:spPr>
        <p:txBody>
          <a:bodyPr rot="10800000" vert="eaVert" anchor="ctr"/>
          <a:lstStyle/>
          <a:p>
            <a:pPr algn="ctr" eaLnBrk="0" hangingPunct="0">
              <a:defRPr/>
            </a:pPr>
            <a:endParaRPr lang="zh-CN" altLang="en-US" sz="2000">
              <a:solidFill>
                <a:srgbClr val="163794"/>
              </a:solidFill>
              <a:latin typeface="Arial" pitchFamily="34" charset="0"/>
              <a:ea typeface="宋体" pitchFamily="2" charset="-122"/>
            </a:endParaRPr>
          </a:p>
        </p:txBody>
      </p:sp>
      <p:sp>
        <p:nvSpPr>
          <p:cNvPr id="16397" name="虚尾箭头 27"/>
          <p:cNvSpPr>
            <a:spLocks noChangeArrowheads="1"/>
          </p:cNvSpPr>
          <p:nvPr/>
        </p:nvSpPr>
        <p:spPr bwMode="auto">
          <a:xfrm rot="5400000">
            <a:off x="6695282" y="2851944"/>
            <a:ext cx="571500" cy="928687"/>
          </a:xfrm>
          <a:custGeom>
            <a:avLst/>
            <a:gdLst>
              <a:gd name="T0" fmla="*/ 285750 w 571500"/>
              <a:gd name="T1" fmla="*/ 0 h 928687"/>
              <a:gd name="T2" fmla="*/ 0 w 571500"/>
              <a:gd name="T3" fmla="*/ 464344 h 928687"/>
              <a:gd name="T4" fmla="*/ 285750 w 571500"/>
              <a:gd name="T5" fmla="*/ 928687 h 928687"/>
              <a:gd name="T6" fmla="*/ 571500 w 571500"/>
              <a:gd name="T7" fmla="*/ 464344 h 928687"/>
              <a:gd name="T8" fmla="*/ 17694720 60000 65536"/>
              <a:gd name="T9" fmla="*/ 11796480 60000 65536"/>
              <a:gd name="T10" fmla="*/ 5898240 60000 65536"/>
              <a:gd name="T11" fmla="*/ 0 60000 65536"/>
              <a:gd name="T12" fmla="*/ 89297 w 571500"/>
              <a:gd name="T13" fmla="*/ 232172 h 928687"/>
              <a:gd name="T14" fmla="*/ 428625 w 571500"/>
              <a:gd name="T15" fmla="*/ 696515 h 928687"/>
            </a:gdLst>
            <a:ahLst/>
            <a:cxnLst>
              <a:cxn ang="T8">
                <a:pos x="T0" y="T1"/>
              </a:cxn>
              <a:cxn ang="T9">
                <a:pos x="T2" y="T3"/>
              </a:cxn>
              <a:cxn ang="T10">
                <a:pos x="T4" y="T5"/>
              </a:cxn>
              <a:cxn ang="T11">
                <a:pos x="T6" y="T7"/>
              </a:cxn>
            </a:cxnLst>
            <a:rect l="T12" t="T13" r="T14" b="T15"/>
            <a:pathLst>
              <a:path w="571500" h="928687">
                <a:moveTo>
                  <a:pt x="0" y="232172"/>
                </a:moveTo>
                <a:lnTo>
                  <a:pt x="17859" y="232172"/>
                </a:lnTo>
                <a:lnTo>
                  <a:pt x="17859" y="696515"/>
                </a:lnTo>
                <a:lnTo>
                  <a:pt x="0" y="696515"/>
                </a:lnTo>
                <a:close/>
                <a:moveTo>
                  <a:pt x="35719" y="232172"/>
                </a:moveTo>
                <a:lnTo>
                  <a:pt x="71438" y="232172"/>
                </a:lnTo>
                <a:lnTo>
                  <a:pt x="71438" y="696515"/>
                </a:lnTo>
                <a:lnTo>
                  <a:pt x="35719" y="696515"/>
                </a:lnTo>
                <a:close/>
                <a:moveTo>
                  <a:pt x="89297" y="232172"/>
                </a:moveTo>
                <a:lnTo>
                  <a:pt x="285750" y="232172"/>
                </a:lnTo>
                <a:lnTo>
                  <a:pt x="285750" y="0"/>
                </a:lnTo>
                <a:lnTo>
                  <a:pt x="571500" y="464344"/>
                </a:lnTo>
                <a:lnTo>
                  <a:pt x="285750" y="928687"/>
                </a:lnTo>
                <a:lnTo>
                  <a:pt x="285750" y="696515"/>
                </a:lnTo>
                <a:lnTo>
                  <a:pt x="89297" y="696515"/>
                </a:lnTo>
                <a:close/>
              </a:path>
            </a:pathLst>
          </a:custGeom>
          <a:gradFill rotWithShape="1">
            <a:gsLst>
              <a:gs pos="0">
                <a:srgbClr val="EDA3A3"/>
              </a:gs>
              <a:gs pos="35001">
                <a:srgbClr val="F1BFBF"/>
              </a:gs>
              <a:gs pos="100000">
                <a:srgbClr val="FAE6E6"/>
              </a:gs>
            </a:gsLst>
            <a:lin ang="5400000" scaled="1"/>
          </a:gradFill>
          <a:ln w="9525" cmpd="sng">
            <a:solidFill>
              <a:srgbClr val="990000"/>
            </a:solidFill>
            <a:miter lim="800000"/>
            <a:headEnd/>
            <a:tailEnd/>
          </a:ln>
          <a:effectLst>
            <a:outerShdw dist="20000" dir="5400000" algn="ctr" rotWithShape="0">
              <a:srgbClr val="000000">
                <a:alpha val="37000"/>
              </a:srgbClr>
            </a:outerShdw>
          </a:effectLst>
        </p:spPr>
        <p:txBody>
          <a:bodyPr rot="10800000" vert="eaVert" anchor="ctr"/>
          <a:lstStyle/>
          <a:p>
            <a:pPr algn="ctr" eaLnBrk="0" hangingPunct="0">
              <a:defRPr/>
            </a:pPr>
            <a:endParaRPr lang="zh-CN" altLang="en-US" sz="2000">
              <a:solidFill>
                <a:srgbClr val="163794"/>
              </a:solidFill>
              <a:latin typeface="Arial" pitchFamily="34" charset="0"/>
              <a:ea typeface="宋体" pitchFamily="2" charset="-122"/>
            </a:endParaRPr>
          </a:p>
        </p:txBody>
      </p:sp>
      <p:sp>
        <p:nvSpPr>
          <p:cNvPr id="16398" name="虚尾箭头 28"/>
          <p:cNvSpPr>
            <a:spLocks noChangeArrowheads="1"/>
          </p:cNvSpPr>
          <p:nvPr/>
        </p:nvSpPr>
        <p:spPr bwMode="auto">
          <a:xfrm rot="5400000">
            <a:off x="6679407" y="4456906"/>
            <a:ext cx="571500" cy="928687"/>
          </a:xfrm>
          <a:custGeom>
            <a:avLst/>
            <a:gdLst>
              <a:gd name="T0" fmla="*/ 285750 w 571500"/>
              <a:gd name="T1" fmla="*/ 0 h 928687"/>
              <a:gd name="T2" fmla="*/ 0 w 571500"/>
              <a:gd name="T3" fmla="*/ 464344 h 928687"/>
              <a:gd name="T4" fmla="*/ 285750 w 571500"/>
              <a:gd name="T5" fmla="*/ 928687 h 928687"/>
              <a:gd name="T6" fmla="*/ 571500 w 571500"/>
              <a:gd name="T7" fmla="*/ 464344 h 928687"/>
              <a:gd name="T8" fmla="*/ 17694720 60000 65536"/>
              <a:gd name="T9" fmla="*/ 11796480 60000 65536"/>
              <a:gd name="T10" fmla="*/ 5898240 60000 65536"/>
              <a:gd name="T11" fmla="*/ 0 60000 65536"/>
              <a:gd name="T12" fmla="*/ 89297 w 571500"/>
              <a:gd name="T13" fmla="*/ 232172 h 928687"/>
              <a:gd name="T14" fmla="*/ 428625 w 571500"/>
              <a:gd name="T15" fmla="*/ 696515 h 928687"/>
            </a:gdLst>
            <a:ahLst/>
            <a:cxnLst>
              <a:cxn ang="T8">
                <a:pos x="T0" y="T1"/>
              </a:cxn>
              <a:cxn ang="T9">
                <a:pos x="T2" y="T3"/>
              </a:cxn>
              <a:cxn ang="T10">
                <a:pos x="T4" y="T5"/>
              </a:cxn>
              <a:cxn ang="T11">
                <a:pos x="T6" y="T7"/>
              </a:cxn>
            </a:cxnLst>
            <a:rect l="T12" t="T13" r="T14" b="T15"/>
            <a:pathLst>
              <a:path w="571500" h="928687">
                <a:moveTo>
                  <a:pt x="0" y="232172"/>
                </a:moveTo>
                <a:lnTo>
                  <a:pt x="17859" y="232172"/>
                </a:lnTo>
                <a:lnTo>
                  <a:pt x="17859" y="696515"/>
                </a:lnTo>
                <a:lnTo>
                  <a:pt x="0" y="696515"/>
                </a:lnTo>
                <a:close/>
                <a:moveTo>
                  <a:pt x="35719" y="232172"/>
                </a:moveTo>
                <a:lnTo>
                  <a:pt x="71438" y="232172"/>
                </a:lnTo>
                <a:lnTo>
                  <a:pt x="71438" y="696515"/>
                </a:lnTo>
                <a:lnTo>
                  <a:pt x="35719" y="696515"/>
                </a:lnTo>
                <a:close/>
                <a:moveTo>
                  <a:pt x="89297" y="232172"/>
                </a:moveTo>
                <a:lnTo>
                  <a:pt x="285750" y="232172"/>
                </a:lnTo>
                <a:lnTo>
                  <a:pt x="285750" y="0"/>
                </a:lnTo>
                <a:lnTo>
                  <a:pt x="571500" y="464344"/>
                </a:lnTo>
                <a:lnTo>
                  <a:pt x="285750" y="928687"/>
                </a:lnTo>
                <a:lnTo>
                  <a:pt x="285750" y="696515"/>
                </a:lnTo>
                <a:lnTo>
                  <a:pt x="89297" y="696515"/>
                </a:lnTo>
                <a:close/>
              </a:path>
            </a:pathLst>
          </a:custGeom>
          <a:gradFill rotWithShape="1">
            <a:gsLst>
              <a:gs pos="0">
                <a:srgbClr val="EDA3A3"/>
              </a:gs>
              <a:gs pos="35001">
                <a:srgbClr val="F1BFBF"/>
              </a:gs>
              <a:gs pos="100000">
                <a:srgbClr val="FAE6E6"/>
              </a:gs>
            </a:gsLst>
            <a:lin ang="5400000" scaled="1"/>
          </a:gradFill>
          <a:ln w="9525" cmpd="sng">
            <a:solidFill>
              <a:srgbClr val="990000"/>
            </a:solidFill>
            <a:miter lim="800000"/>
            <a:headEnd/>
            <a:tailEnd/>
          </a:ln>
          <a:effectLst>
            <a:outerShdw dist="20000" dir="5400000" algn="ctr" rotWithShape="0">
              <a:srgbClr val="000000">
                <a:alpha val="37000"/>
              </a:srgbClr>
            </a:outerShdw>
          </a:effectLst>
        </p:spPr>
        <p:txBody>
          <a:bodyPr rot="10800000" vert="eaVert" anchor="ctr"/>
          <a:lstStyle/>
          <a:p>
            <a:pPr algn="ctr" eaLnBrk="0" hangingPunct="0">
              <a:defRPr/>
            </a:pPr>
            <a:endParaRPr lang="zh-CN" altLang="en-US" sz="2000">
              <a:solidFill>
                <a:srgbClr val="163794"/>
              </a:solidFill>
              <a:latin typeface="Arial" pitchFamily="34" charset="0"/>
              <a:ea typeface="宋体" pitchFamily="2" charset="-122"/>
            </a:endParaRPr>
          </a:p>
        </p:txBody>
      </p:sp>
      <p:sp>
        <p:nvSpPr>
          <p:cNvPr id="16399" name="Text Box 15"/>
          <p:cNvSpPr txBox="1">
            <a:spLocks noChangeArrowheads="1"/>
          </p:cNvSpPr>
          <p:nvPr/>
        </p:nvSpPr>
        <p:spPr bwMode="auto">
          <a:xfrm>
            <a:off x="657225" y="1604963"/>
            <a:ext cx="5688013" cy="4889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n-US" altLang="zh-CN" sz="2600" b="0" dirty="0">
                <a:solidFill>
                  <a:srgbClr val="800000"/>
                </a:solidFill>
                <a:latin typeface="Times New Roman" pitchFamily="18" charset="0"/>
                <a:ea typeface="微软雅黑" pitchFamily="34" charset="-122"/>
                <a:cs typeface="Times New Roman" pitchFamily="18" charset="0"/>
              </a:rPr>
              <a:t>2</a:t>
            </a:r>
            <a:r>
              <a:rPr lang="zh-CN" altLang="en-US" sz="2600" b="0" dirty="0">
                <a:solidFill>
                  <a:srgbClr val="800000"/>
                </a:solidFill>
                <a:latin typeface="Times New Roman" pitchFamily="18" charset="0"/>
                <a:ea typeface="微软雅黑" pitchFamily="34" charset="-122"/>
                <a:cs typeface="Times New Roman" pitchFamily="18" charset="0"/>
              </a:rPr>
              <a:t>、</a:t>
            </a:r>
            <a:r>
              <a:rPr lang="zh-CN" altLang="en-US" sz="2600" b="0" dirty="0">
                <a:solidFill>
                  <a:srgbClr val="800000"/>
                </a:solidFill>
                <a:latin typeface="Calibri" pitchFamily="34" charset="0"/>
                <a:ea typeface="微软雅黑" pitchFamily="34" charset="-122"/>
              </a:rPr>
              <a:t>高等教育不同阶段的</a:t>
            </a:r>
            <a:r>
              <a:rPr lang="zh-CN" altLang="en-US" sz="2600" b="0" dirty="0">
                <a:solidFill>
                  <a:srgbClr val="800000"/>
                </a:solidFill>
                <a:latin typeface="Calibri" pitchFamily="34" charset="0"/>
                <a:ea typeface="微软雅黑" pitchFamily="34" charset="-122"/>
              </a:rPr>
              <a:t>主要特征</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ChangeArrowheads="1"/>
          </p:cNvSpPr>
          <p:nvPr/>
        </p:nvSpPr>
        <p:spPr bwMode="auto">
          <a:xfrm>
            <a:off x="-290513" y="1433513"/>
            <a:ext cx="8791576" cy="4638675"/>
          </a:xfrm>
          <a:prstGeom prst="rect">
            <a:avLst/>
          </a:prstGeom>
          <a:noFill/>
          <a:ln w="9525">
            <a:noFill/>
            <a:miter lim="800000"/>
            <a:headEnd/>
            <a:tailEnd/>
          </a:ln>
        </p:spPr>
        <p:txBody>
          <a:bodyPr lIns="0" tIns="0" rIns="0" bIns="0">
            <a:spAutoFit/>
          </a:bodyPr>
          <a:lstStyle/>
          <a:p>
            <a:pPr marL="812800" indent="-812800" defTabSz="449263">
              <a:lnSpc>
                <a:spcPct val="150000"/>
              </a:lnSpc>
            </a:pPr>
            <a:r>
              <a:rPr lang="zh-CN" altLang="zh-CN" sz="2400">
                <a:solidFill>
                  <a:srgbClr val="800000"/>
                </a:solidFill>
              </a:rPr>
              <a:t>                      </a:t>
            </a:r>
            <a:r>
              <a:rPr lang="zh-CN" altLang="en-US" sz="2600">
                <a:solidFill>
                  <a:srgbClr val="800000"/>
                </a:solidFill>
                <a:ea typeface="微软雅黑"/>
                <a:cs typeface="微软雅黑"/>
              </a:rPr>
              <a:t>师资队伍多元化</a:t>
            </a:r>
          </a:p>
          <a:p>
            <a:pPr marL="812800" indent="-812800" defTabSz="449263" hangingPunct="0">
              <a:lnSpc>
                <a:spcPct val="160000"/>
              </a:lnSpc>
              <a:spcBef>
                <a:spcPct val="50000"/>
              </a:spcBef>
            </a:pPr>
            <a:r>
              <a:rPr lang="zh-CN" altLang="zh-CN" sz="2400">
                <a:solidFill>
                  <a:schemeClr val="tx1"/>
                </a:solidFill>
              </a:rPr>
              <a:t>         </a:t>
            </a:r>
            <a:r>
              <a:rPr lang="zh-CN" altLang="en-US">
                <a:solidFill>
                  <a:schemeClr val="tx2"/>
                </a:solidFill>
                <a:latin typeface="微软雅黑"/>
                <a:ea typeface="微软雅黑"/>
                <a:cs typeface="微软雅黑"/>
              </a:rPr>
              <a:t>改革师资队伍建设与管理模式，实行青年教师企业顶岗挂职制度，完善教师的知识能力结构；聘请资深工程师兼课或现场讲课，共同开展课程和教材建设，完善专业课程“联合讲授制”、实习实训“双指导制”，毕业设计“双导师制”，学习效果“双评价制”，组建教师、工程师、设计师“多元”构成、优势互补的师资队伍。</a:t>
            </a:r>
          </a:p>
          <a:p>
            <a:pPr marL="812800" indent="-812800" defTabSz="449263">
              <a:lnSpc>
                <a:spcPct val="150000"/>
              </a:lnSpc>
            </a:pPr>
            <a:r>
              <a:rPr lang="zh-CN" altLang="zh-CN" sz="2400">
                <a:solidFill>
                  <a:schemeClr val="tx2"/>
                </a:solidFill>
              </a:rPr>
              <a:t>              </a:t>
            </a:r>
            <a:r>
              <a:rPr lang="zh-CN" altLang="zh-CN" sz="2400" b="0">
                <a:solidFill>
                  <a:schemeClr val="tx2"/>
                </a:solidFill>
              </a:rPr>
              <a:t>       </a:t>
            </a:r>
          </a:p>
        </p:txBody>
      </p:sp>
      <p:sp>
        <p:nvSpPr>
          <p:cNvPr id="123906"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123907"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blinds(horizontal)">
                                      <p:cBhvr>
                                        <p:cTn id="7" dur="10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ChangeArrowheads="1"/>
          </p:cNvSpPr>
          <p:nvPr/>
        </p:nvSpPr>
        <p:spPr bwMode="auto">
          <a:xfrm>
            <a:off x="-742950" y="1852613"/>
            <a:ext cx="8791575" cy="1154112"/>
          </a:xfrm>
          <a:prstGeom prst="rect">
            <a:avLst/>
          </a:prstGeom>
          <a:noFill/>
          <a:ln w="9525">
            <a:noFill/>
            <a:miter lim="800000"/>
            <a:headEnd/>
            <a:tailEnd/>
          </a:ln>
        </p:spPr>
        <p:txBody>
          <a:bodyPr lIns="0" tIns="0" rIns="0" bIns="0">
            <a:spAutoFit/>
          </a:bodyPr>
          <a:lstStyle/>
          <a:p>
            <a:pPr marL="812800" indent="-812800" defTabSz="449263">
              <a:lnSpc>
                <a:spcPct val="150000"/>
              </a:lnSpc>
              <a:defRPr/>
            </a:pPr>
            <a:r>
              <a:rPr lang="zh-CN" altLang="zh-CN" sz="2400" dirty="0">
                <a:solidFill>
                  <a:srgbClr val="800000"/>
                </a:solidFill>
              </a:rPr>
              <a:t>                 </a:t>
            </a:r>
            <a:r>
              <a:rPr lang="zh-CN" altLang="en-US" sz="2600" dirty="0">
                <a:solidFill>
                  <a:srgbClr val="800000"/>
                </a:solidFill>
                <a:latin typeface="+mj-ea"/>
                <a:ea typeface="+mj-ea"/>
              </a:rPr>
              <a:t>加快促进</a:t>
            </a:r>
            <a:r>
              <a:rPr lang="zh-CN" altLang="en-US" sz="2600" dirty="0">
                <a:solidFill>
                  <a:srgbClr val="800000"/>
                </a:solidFill>
                <a:ea typeface="微软雅黑" pitchFamily="34" charset="-122"/>
              </a:rPr>
              <a:t>师资队伍的两个转型（</a:t>
            </a:r>
            <a:r>
              <a:rPr lang="zh-CN" altLang="en-US" sz="2600" dirty="0">
                <a:solidFill>
                  <a:schemeClr val="tx2"/>
                </a:solidFill>
                <a:latin typeface="楷体" pitchFamily="49" charset="-122"/>
                <a:ea typeface="楷体" pitchFamily="49" charset="-122"/>
              </a:rPr>
              <a:t>能力</a:t>
            </a:r>
            <a:r>
              <a:rPr lang="zh-CN" altLang="en-US" sz="2600" dirty="0">
                <a:solidFill>
                  <a:srgbClr val="800000"/>
                </a:solidFill>
                <a:ea typeface="微软雅黑" pitchFamily="34" charset="-122"/>
              </a:rPr>
              <a:t>）</a:t>
            </a:r>
            <a:endParaRPr lang="zh-CN" altLang="en-US" sz="2600" dirty="0">
              <a:solidFill>
                <a:srgbClr val="800000"/>
              </a:solidFill>
              <a:ea typeface="微软雅黑" pitchFamily="34" charset="-122"/>
            </a:endParaRPr>
          </a:p>
          <a:p>
            <a:pPr marL="812800" indent="-812800" defTabSz="449263">
              <a:lnSpc>
                <a:spcPct val="150000"/>
              </a:lnSpc>
              <a:defRPr/>
            </a:pPr>
            <a:r>
              <a:rPr lang="zh-CN" altLang="zh-CN" sz="2400" dirty="0">
                <a:solidFill>
                  <a:schemeClr val="tx2"/>
                </a:solidFill>
              </a:rPr>
              <a:t>              </a:t>
            </a:r>
            <a:r>
              <a:rPr lang="zh-CN" altLang="zh-CN" sz="2400" b="0" dirty="0">
                <a:solidFill>
                  <a:schemeClr val="tx2"/>
                </a:solidFill>
              </a:rPr>
              <a:t>       </a:t>
            </a:r>
            <a:endParaRPr lang="zh-CN" altLang="zh-CN" sz="2400" b="0" dirty="0">
              <a:solidFill>
                <a:schemeClr val="tx2"/>
              </a:solidFill>
            </a:endParaRPr>
          </a:p>
        </p:txBody>
      </p:sp>
      <p:sp>
        <p:nvSpPr>
          <p:cNvPr id="124930"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124931"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
        <p:nvSpPr>
          <p:cNvPr id="5" name="圆角矩形 4"/>
          <p:cNvSpPr/>
          <p:nvPr/>
        </p:nvSpPr>
        <p:spPr>
          <a:xfrm>
            <a:off x="1071538" y="2928270"/>
            <a:ext cx="7038782" cy="2736304"/>
          </a:xfrm>
          <a:prstGeom prst="roundRect">
            <a:avLst>
              <a:gd name="adj" fmla="val 7738"/>
            </a:avLst>
          </a:prstGeom>
          <a:solidFill>
            <a:schemeClr val="accent1">
              <a:lumMod val="75000"/>
            </a:schemeClr>
          </a:solidFill>
          <a:ln w="76200">
            <a:solidFill>
              <a:schemeClr val="accent2">
                <a:lumMod val="60000"/>
                <a:lumOff val="40000"/>
              </a:schemeClr>
            </a:solidFill>
          </a:ln>
          <a:effectLst>
            <a:glow rad="101600">
              <a:schemeClr val="tx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lIns="288000" tIns="288000" rIns="288000" bIns="288000" anchor="ctr"/>
          <a:lstStyle/>
          <a:p>
            <a:pPr>
              <a:lnSpc>
                <a:spcPct val="120000"/>
              </a:lnSpc>
              <a:defRPr/>
            </a:pPr>
            <a:r>
              <a:rPr lang="zh-CN" altLang="en-US" sz="4000" spc="100" dirty="0">
                <a:solidFill>
                  <a:schemeClr val="bg1"/>
                </a:solidFill>
                <a:effectLst>
                  <a:glow rad="101600">
                    <a:schemeClr val="tx1">
                      <a:alpha val="60000"/>
                    </a:schemeClr>
                  </a:glow>
                </a:effectLst>
              </a:rPr>
              <a:t>教</a:t>
            </a:r>
            <a:r>
              <a:rPr lang="zh-CN" altLang="en-US" sz="2000" spc="100" dirty="0">
                <a:solidFill>
                  <a:schemeClr val="bg1"/>
                </a:solidFill>
                <a:effectLst>
                  <a:glow rad="101600">
                    <a:schemeClr val="tx1">
                      <a:alpha val="60000"/>
                    </a:schemeClr>
                  </a:glow>
                </a:effectLst>
              </a:rPr>
              <a:t>师</a:t>
            </a:r>
            <a:r>
              <a:rPr lang="zh-CN" altLang="en-US" sz="2000" spc="100" dirty="0">
                <a:solidFill>
                  <a:schemeClr val="bg1"/>
                </a:solidFill>
                <a:effectLst>
                  <a:glow rad="101600">
                    <a:schemeClr val="tx1">
                      <a:alpha val="60000"/>
                    </a:schemeClr>
                  </a:glow>
                </a:effectLst>
              </a:rPr>
              <a:t>能力决定着学生能力，理论型教师无法培养出应用型人才。</a:t>
            </a:r>
            <a:r>
              <a:rPr lang="zh-CN" altLang="en-US" sz="2000" spc="100" dirty="0">
                <a:solidFill>
                  <a:schemeClr val="bg1"/>
                </a:solidFill>
                <a:effectLst>
                  <a:glow rad="101600">
                    <a:schemeClr val="tx1">
                      <a:alpha val="60000"/>
                    </a:schemeClr>
                  </a:glow>
                </a:effectLst>
              </a:rPr>
              <a:t>因此我们</a:t>
            </a:r>
            <a:r>
              <a:rPr lang="zh-CN" altLang="en-US" sz="2000" spc="100" dirty="0">
                <a:solidFill>
                  <a:schemeClr val="bg1"/>
                </a:solidFill>
                <a:effectLst>
                  <a:glow rad="101600">
                    <a:schemeClr val="tx1">
                      <a:alpha val="60000"/>
                    </a:schemeClr>
                  </a:glow>
                </a:effectLst>
              </a:rPr>
              <a:t>在注重引进双师型人才，逐步“改良”师资队伍的同时，应建立现有教师的“定期充电”制度，形成教师行业挂职的常态机制，促进教师从“</a:t>
            </a:r>
            <a:r>
              <a:rPr lang="zh-CN" altLang="en-US" sz="2800" spc="100" dirty="0">
                <a:solidFill>
                  <a:srgbClr val="FFFF00"/>
                </a:solidFill>
                <a:effectLst>
                  <a:glow rad="101600">
                    <a:schemeClr val="tx1">
                      <a:alpha val="60000"/>
                    </a:schemeClr>
                  </a:glow>
                </a:effectLst>
              </a:rPr>
              <a:t>只会讲</a:t>
            </a:r>
            <a:r>
              <a:rPr lang="zh-CN" altLang="en-US" sz="2000" spc="100" dirty="0">
                <a:solidFill>
                  <a:schemeClr val="bg1"/>
                </a:solidFill>
                <a:effectLst>
                  <a:glow rad="101600">
                    <a:schemeClr val="tx1">
                      <a:alpha val="60000"/>
                    </a:schemeClr>
                  </a:glow>
                </a:effectLst>
              </a:rPr>
              <a:t>”向“</a:t>
            </a:r>
            <a:r>
              <a:rPr lang="zh-CN" altLang="en-US" sz="2800" spc="100" dirty="0">
                <a:solidFill>
                  <a:srgbClr val="FFFF00"/>
                </a:solidFill>
                <a:effectLst>
                  <a:glow rad="101600">
                    <a:schemeClr val="tx1">
                      <a:alpha val="60000"/>
                    </a:schemeClr>
                  </a:glow>
                </a:effectLst>
              </a:rPr>
              <a:t>也会做</a:t>
            </a:r>
            <a:r>
              <a:rPr lang="zh-CN" altLang="en-US" sz="2000" spc="100" dirty="0">
                <a:solidFill>
                  <a:schemeClr val="bg1"/>
                </a:solidFill>
                <a:effectLst>
                  <a:glow rad="101600">
                    <a:schemeClr val="tx1">
                      <a:alpha val="60000"/>
                    </a:schemeClr>
                  </a:glow>
                </a:effectLst>
              </a:rPr>
              <a:t>”转型。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blinds(horizontal)">
                                      <p:cBhvr>
                                        <p:cTn id="7" dur="10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ChangeArrowheads="1"/>
          </p:cNvSpPr>
          <p:nvPr/>
        </p:nvSpPr>
        <p:spPr bwMode="auto">
          <a:xfrm>
            <a:off x="-742950" y="1731963"/>
            <a:ext cx="8791575" cy="1154112"/>
          </a:xfrm>
          <a:prstGeom prst="rect">
            <a:avLst/>
          </a:prstGeom>
          <a:noFill/>
          <a:ln w="9525">
            <a:noFill/>
            <a:miter lim="800000"/>
            <a:headEnd/>
            <a:tailEnd/>
          </a:ln>
        </p:spPr>
        <p:txBody>
          <a:bodyPr lIns="0" tIns="0" rIns="0" bIns="0">
            <a:spAutoFit/>
          </a:bodyPr>
          <a:lstStyle/>
          <a:p>
            <a:pPr marL="812800" indent="-812800" defTabSz="449263">
              <a:lnSpc>
                <a:spcPct val="150000"/>
              </a:lnSpc>
              <a:defRPr/>
            </a:pPr>
            <a:r>
              <a:rPr lang="zh-CN" altLang="zh-CN" sz="2400" dirty="0">
                <a:solidFill>
                  <a:srgbClr val="800000"/>
                </a:solidFill>
              </a:rPr>
              <a:t>                 </a:t>
            </a:r>
            <a:r>
              <a:rPr lang="zh-CN" altLang="en-US" sz="2600" dirty="0">
                <a:solidFill>
                  <a:srgbClr val="800000"/>
                </a:solidFill>
                <a:latin typeface="+mj-ea"/>
                <a:ea typeface="+mj-ea"/>
              </a:rPr>
              <a:t>加快促进</a:t>
            </a:r>
            <a:r>
              <a:rPr lang="zh-CN" altLang="en-US" sz="2600" dirty="0">
                <a:solidFill>
                  <a:srgbClr val="800000"/>
                </a:solidFill>
                <a:ea typeface="微软雅黑" pitchFamily="34" charset="-122"/>
              </a:rPr>
              <a:t>师资队伍的两个转型（</a:t>
            </a:r>
            <a:r>
              <a:rPr lang="zh-CN" altLang="en-US" sz="2600" dirty="0">
                <a:solidFill>
                  <a:schemeClr val="tx2"/>
                </a:solidFill>
                <a:latin typeface="楷体" pitchFamily="49" charset="-122"/>
                <a:ea typeface="楷体" pitchFamily="49" charset="-122"/>
              </a:rPr>
              <a:t>角色</a:t>
            </a:r>
            <a:r>
              <a:rPr lang="zh-CN" altLang="en-US" sz="2600" dirty="0">
                <a:solidFill>
                  <a:srgbClr val="800000"/>
                </a:solidFill>
                <a:ea typeface="微软雅黑" pitchFamily="34" charset="-122"/>
              </a:rPr>
              <a:t>）</a:t>
            </a:r>
            <a:endParaRPr lang="zh-CN" altLang="en-US" sz="2600" dirty="0">
              <a:solidFill>
                <a:srgbClr val="800000"/>
              </a:solidFill>
              <a:ea typeface="微软雅黑" pitchFamily="34" charset="-122"/>
            </a:endParaRPr>
          </a:p>
          <a:p>
            <a:pPr marL="812800" indent="-812800" defTabSz="449263">
              <a:lnSpc>
                <a:spcPct val="150000"/>
              </a:lnSpc>
              <a:defRPr/>
            </a:pPr>
            <a:r>
              <a:rPr lang="zh-CN" altLang="zh-CN" sz="2400" dirty="0">
                <a:solidFill>
                  <a:schemeClr val="tx2"/>
                </a:solidFill>
              </a:rPr>
              <a:t>              </a:t>
            </a:r>
            <a:r>
              <a:rPr lang="zh-CN" altLang="zh-CN" sz="2400" b="0" dirty="0">
                <a:solidFill>
                  <a:schemeClr val="tx2"/>
                </a:solidFill>
              </a:rPr>
              <a:t>       </a:t>
            </a:r>
            <a:endParaRPr lang="zh-CN" altLang="zh-CN" sz="2400" b="0" dirty="0">
              <a:solidFill>
                <a:schemeClr val="tx2"/>
              </a:solidFill>
            </a:endParaRPr>
          </a:p>
        </p:txBody>
      </p:sp>
      <p:sp>
        <p:nvSpPr>
          <p:cNvPr id="125954"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125955"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
        <p:nvSpPr>
          <p:cNvPr id="5" name="矩形 4"/>
          <p:cNvSpPr/>
          <p:nvPr/>
        </p:nvSpPr>
        <p:spPr>
          <a:xfrm>
            <a:off x="811213" y="2493963"/>
            <a:ext cx="7812087" cy="2432050"/>
          </a:xfrm>
          <a:prstGeom prst="rect">
            <a:avLst/>
          </a:prstGeom>
        </p:spPr>
        <p:txBody>
          <a:bodyPr>
            <a:spAutoFit/>
          </a:bodyPr>
          <a:lstStyle/>
          <a:p>
            <a:pPr marL="285750" indent="-285750">
              <a:lnSpc>
                <a:spcPct val="120000"/>
              </a:lnSpc>
              <a:spcBef>
                <a:spcPts val="1200"/>
              </a:spcBef>
              <a:buClr>
                <a:schemeClr val="accent2">
                  <a:lumMod val="75000"/>
                </a:schemeClr>
              </a:buClr>
              <a:buFont typeface="Wingdings" panose="05000000000000000000" pitchFamily="2" charset="2"/>
              <a:buChar char="l"/>
              <a:defRPr/>
            </a:pPr>
            <a:r>
              <a:rPr lang="zh-CN" altLang="en-US" dirty="0">
                <a:solidFill>
                  <a:schemeClr val="tx2"/>
                </a:solidFill>
                <a:ea typeface="微软雅黑" pitchFamily="34" charset="-122"/>
              </a:rPr>
              <a:t>改变</a:t>
            </a:r>
            <a:r>
              <a:rPr lang="en-US" altLang="zh-CN" dirty="0">
                <a:solidFill>
                  <a:schemeClr val="tx2"/>
                </a:solidFill>
                <a:ea typeface="微软雅黑" pitchFamily="34" charset="-122"/>
              </a:rPr>
              <a:t>“</a:t>
            </a:r>
            <a:r>
              <a:rPr lang="zh-CN" altLang="zh-CN" dirty="0">
                <a:solidFill>
                  <a:schemeClr val="tx2"/>
                </a:solidFill>
                <a:ea typeface="微软雅黑" pitchFamily="34" charset="-122"/>
              </a:rPr>
              <a:t>三个为主</a:t>
            </a:r>
            <a:r>
              <a:rPr lang="en-US" altLang="zh-CN" dirty="0">
                <a:solidFill>
                  <a:schemeClr val="tx2"/>
                </a:solidFill>
                <a:ea typeface="微软雅黑" pitchFamily="34" charset="-122"/>
              </a:rPr>
              <a:t>”</a:t>
            </a:r>
            <a:r>
              <a:rPr lang="zh-CN" altLang="en-US" dirty="0">
                <a:solidFill>
                  <a:schemeClr val="tx2"/>
                </a:solidFill>
                <a:ea typeface="微软雅黑" pitchFamily="34" charset="-122"/>
              </a:rPr>
              <a:t>（教师</a:t>
            </a:r>
            <a:r>
              <a:rPr lang="zh-CN" altLang="en-US" dirty="0">
                <a:solidFill>
                  <a:schemeClr val="tx2"/>
                </a:solidFill>
                <a:ea typeface="微软雅黑" pitchFamily="34" charset="-122"/>
              </a:rPr>
              <a:t>为主、课堂为主、教材</a:t>
            </a:r>
            <a:r>
              <a:rPr lang="zh-CN" altLang="en-US" dirty="0">
                <a:solidFill>
                  <a:schemeClr val="tx2"/>
                </a:solidFill>
                <a:ea typeface="微软雅黑" pitchFamily="34" charset="-122"/>
              </a:rPr>
              <a:t>为主）</a:t>
            </a:r>
            <a:r>
              <a:rPr lang="zh-CN" altLang="zh-CN" dirty="0">
                <a:solidFill>
                  <a:schemeClr val="tx2"/>
                </a:solidFill>
                <a:ea typeface="微软雅黑" pitchFamily="34" charset="-122"/>
              </a:rPr>
              <a:t>教学模式</a:t>
            </a:r>
            <a:r>
              <a:rPr lang="zh-CN" altLang="en-US" dirty="0">
                <a:solidFill>
                  <a:schemeClr val="tx2"/>
                </a:solidFill>
                <a:ea typeface="微软雅黑" pitchFamily="34" charset="-122"/>
              </a:rPr>
              <a:t>（师生共同学习</a:t>
            </a:r>
            <a:endParaRPr lang="en-US" altLang="zh-CN" dirty="0">
              <a:solidFill>
                <a:schemeClr val="tx2"/>
              </a:solidFill>
              <a:ea typeface="微软雅黑" pitchFamily="34" charset="-122"/>
            </a:endParaRPr>
          </a:p>
          <a:p>
            <a:pPr marL="285750" indent="-285750">
              <a:lnSpc>
                <a:spcPct val="120000"/>
              </a:lnSpc>
              <a:spcBef>
                <a:spcPts val="1200"/>
              </a:spcBef>
              <a:buClr>
                <a:schemeClr val="accent2">
                  <a:lumMod val="75000"/>
                </a:schemeClr>
              </a:buClr>
              <a:buFont typeface="Wingdings" panose="05000000000000000000" pitchFamily="2" charset="2"/>
              <a:buChar char="l"/>
              <a:defRPr/>
            </a:pPr>
            <a:r>
              <a:rPr lang="zh-CN" altLang="zh-CN" dirty="0">
                <a:solidFill>
                  <a:schemeClr val="tx2"/>
                </a:solidFill>
                <a:ea typeface="微软雅黑" pitchFamily="34" charset="-122"/>
              </a:rPr>
              <a:t>促进教师转变传统观念，放弃习惯方法，从</a:t>
            </a:r>
            <a:r>
              <a:rPr lang="en-US" altLang="zh-CN" dirty="0">
                <a:solidFill>
                  <a:schemeClr val="tx2"/>
                </a:solidFill>
                <a:ea typeface="微软雅黑" pitchFamily="34" charset="-122"/>
              </a:rPr>
              <a:t>“</a:t>
            </a:r>
            <a:r>
              <a:rPr lang="zh-CN" altLang="zh-CN" dirty="0">
                <a:solidFill>
                  <a:schemeClr val="tx2"/>
                </a:solidFill>
                <a:ea typeface="微软雅黑" pitchFamily="34" charset="-122"/>
              </a:rPr>
              <a:t>灌输</a:t>
            </a:r>
            <a:r>
              <a:rPr lang="en-US" altLang="zh-CN" dirty="0">
                <a:solidFill>
                  <a:schemeClr val="tx2"/>
                </a:solidFill>
                <a:ea typeface="微软雅黑" pitchFamily="34" charset="-122"/>
              </a:rPr>
              <a:t>”</a:t>
            </a:r>
            <a:r>
              <a:rPr lang="zh-CN" altLang="zh-CN" dirty="0">
                <a:solidFill>
                  <a:schemeClr val="tx2"/>
                </a:solidFill>
                <a:ea typeface="微软雅黑" pitchFamily="34" charset="-122"/>
              </a:rPr>
              <a:t>变成</a:t>
            </a:r>
            <a:r>
              <a:rPr lang="en-US" altLang="zh-CN" dirty="0">
                <a:solidFill>
                  <a:schemeClr val="tx2"/>
                </a:solidFill>
                <a:ea typeface="微软雅黑" pitchFamily="34" charset="-122"/>
              </a:rPr>
              <a:t>“</a:t>
            </a:r>
            <a:r>
              <a:rPr lang="zh-CN" altLang="zh-CN" dirty="0">
                <a:solidFill>
                  <a:schemeClr val="tx2"/>
                </a:solidFill>
                <a:ea typeface="微软雅黑" pitchFamily="34" charset="-122"/>
              </a:rPr>
              <a:t>引导</a:t>
            </a:r>
            <a:r>
              <a:rPr lang="en-US" altLang="zh-CN" dirty="0">
                <a:solidFill>
                  <a:schemeClr val="tx2"/>
                </a:solidFill>
                <a:ea typeface="微软雅黑" pitchFamily="34" charset="-122"/>
              </a:rPr>
              <a:t>”</a:t>
            </a:r>
            <a:r>
              <a:rPr lang="zh-CN" altLang="zh-CN" dirty="0">
                <a:solidFill>
                  <a:schemeClr val="tx2"/>
                </a:solidFill>
                <a:ea typeface="微软雅黑" pitchFamily="34" charset="-122"/>
              </a:rPr>
              <a:t>，从</a:t>
            </a:r>
            <a:r>
              <a:rPr lang="en-US" altLang="zh-CN" dirty="0">
                <a:solidFill>
                  <a:schemeClr val="tx2"/>
                </a:solidFill>
                <a:ea typeface="微软雅黑" pitchFamily="34" charset="-122"/>
              </a:rPr>
              <a:t>“</a:t>
            </a:r>
            <a:r>
              <a:rPr lang="zh-CN" altLang="zh-CN" dirty="0">
                <a:solidFill>
                  <a:schemeClr val="tx2"/>
                </a:solidFill>
                <a:ea typeface="微软雅黑" pitchFamily="34" charset="-122"/>
              </a:rPr>
              <a:t>台上</a:t>
            </a:r>
            <a:r>
              <a:rPr lang="en-US" altLang="zh-CN" dirty="0">
                <a:solidFill>
                  <a:schemeClr val="tx2"/>
                </a:solidFill>
                <a:ea typeface="微软雅黑" pitchFamily="34" charset="-122"/>
              </a:rPr>
              <a:t>”</a:t>
            </a:r>
            <a:r>
              <a:rPr lang="zh-CN" altLang="zh-CN" dirty="0">
                <a:solidFill>
                  <a:schemeClr val="tx2"/>
                </a:solidFill>
                <a:ea typeface="微软雅黑" pitchFamily="34" charset="-122"/>
              </a:rPr>
              <a:t>走到</a:t>
            </a:r>
            <a:r>
              <a:rPr lang="en-US" altLang="zh-CN" dirty="0">
                <a:solidFill>
                  <a:schemeClr val="tx2"/>
                </a:solidFill>
                <a:ea typeface="微软雅黑" pitchFamily="34" charset="-122"/>
              </a:rPr>
              <a:t>“</a:t>
            </a:r>
            <a:r>
              <a:rPr lang="zh-CN" altLang="zh-CN" dirty="0">
                <a:solidFill>
                  <a:schemeClr val="tx2"/>
                </a:solidFill>
                <a:ea typeface="微软雅黑" pitchFamily="34" charset="-122"/>
              </a:rPr>
              <a:t>台下</a:t>
            </a:r>
            <a:r>
              <a:rPr lang="en-US" altLang="zh-CN" dirty="0">
                <a:solidFill>
                  <a:schemeClr val="tx2"/>
                </a:solidFill>
                <a:ea typeface="微软雅黑" pitchFamily="34" charset="-122"/>
              </a:rPr>
              <a:t>”</a:t>
            </a:r>
            <a:r>
              <a:rPr lang="zh-CN" altLang="en-US" dirty="0">
                <a:solidFill>
                  <a:schemeClr val="tx2"/>
                </a:solidFill>
                <a:ea typeface="微软雅黑" pitchFamily="34" charset="-122"/>
              </a:rPr>
              <a:t>，从个人到团队。</a:t>
            </a:r>
            <a:endParaRPr lang="en-US" altLang="zh-CN" dirty="0">
              <a:solidFill>
                <a:schemeClr val="tx2"/>
              </a:solidFill>
              <a:ea typeface="微软雅黑" pitchFamily="34" charset="-122"/>
            </a:endParaRPr>
          </a:p>
          <a:p>
            <a:pPr marL="285750" indent="-285750">
              <a:lnSpc>
                <a:spcPct val="120000"/>
              </a:lnSpc>
              <a:spcBef>
                <a:spcPts val="1200"/>
              </a:spcBef>
              <a:buClr>
                <a:schemeClr val="accent2">
                  <a:lumMod val="75000"/>
                </a:schemeClr>
              </a:buClr>
              <a:buFont typeface="Wingdings" panose="05000000000000000000" pitchFamily="2" charset="2"/>
              <a:buChar char="l"/>
              <a:defRPr/>
            </a:pPr>
            <a:r>
              <a:rPr lang="zh-CN" altLang="zh-CN" dirty="0">
                <a:solidFill>
                  <a:schemeClr val="tx2"/>
                </a:solidFill>
                <a:ea typeface="微软雅黑" pitchFamily="34" charset="-122"/>
              </a:rPr>
              <a:t>实现</a:t>
            </a:r>
            <a:r>
              <a:rPr lang="zh-CN" altLang="zh-CN" dirty="0">
                <a:solidFill>
                  <a:schemeClr val="tx2"/>
                </a:solidFill>
                <a:ea typeface="微软雅黑" pitchFamily="34" charset="-122"/>
              </a:rPr>
              <a:t>教学过程从</a:t>
            </a:r>
            <a:r>
              <a:rPr lang="en-US" altLang="zh-CN" dirty="0">
                <a:solidFill>
                  <a:schemeClr val="tx2"/>
                </a:solidFill>
                <a:ea typeface="微软雅黑" pitchFamily="34" charset="-122"/>
              </a:rPr>
              <a:t>“</a:t>
            </a:r>
            <a:r>
              <a:rPr lang="zh-CN" altLang="zh-CN" dirty="0">
                <a:solidFill>
                  <a:srgbClr val="800000"/>
                </a:solidFill>
                <a:ea typeface="微软雅黑" pitchFamily="34" charset="-122"/>
              </a:rPr>
              <a:t>教师主体</a:t>
            </a:r>
            <a:r>
              <a:rPr lang="en-US" altLang="zh-CN" dirty="0">
                <a:solidFill>
                  <a:schemeClr val="tx2"/>
                </a:solidFill>
                <a:ea typeface="微软雅黑" pitchFamily="34" charset="-122"/>
              </a:rPr>
              <a:t>”</a:t>
            </a:r>
            <a:r>
              <a:rPr lang="zh-CN" altLang="zh-CN" dirty="0">
                <a:solidFill>
                  <a:schemeClr val="tx2"/>
                </a:solidFill>
                <a:ea typeface="微软雅黑" pitchFamily="34" charset="-122"/>
              </a:rPr>
              <a:t>向</a:t>
            </a:r>
            <a:r>
              <a:rPr lang="en-US" altLang="zh-CN" dirty="0">
                <a:solidFill>
                  <a:schemeClr val="tx2"/>
                </a:solidFill>
                <a:ea typeface="微软雅黑" pitchFamily="34" charset="-122"/>
              </a:rPr>
              <a:t>“</a:t>
            </a:r>
            <a:r>
              <a:rPr lang="zh-CN" altLang="zh-CN" dirty="0">
                <a:solidFill>
                  <a:srgbClr val="800000"/>
                </a:solidFill>
                <a:ea typeface="微软雅黑" pitchFamily="34" charset="-122"/>
              </a:rPr>
              <a:t>学生主体</a:t>
            </a:r>
            <a:r>
              <a:rPr lang="en-US" altLang="zh-CN" dirty="0">
                <a:solidFill>
                  <a:schemeClr val="tx2"/>
                </a:solidFill>
                <a:ea typeface="微软雅黑" pitchFamily="34" charset="-122"/>
              </a:rPr>
              <a:t>”</a:t>
            </a:r>
            <a:r>
              <a:rPr lang="zh-CN" altLang="zh-CN" dirty="0">
                <a:solidFill>
                  <a:schemeClr val="tx2"/>
                </a:solidFill>
                <a:ea typeface="微软雅黑" pitchFamily="34" charset="-122"/>
              </a:rPr>
              <a:t>转型。</a:t>
            </a:r>
            <a:endParaRPr lang="zh-CN" altLang="zh-CN" dirty="0">
              <a:solidFill>
                <a:schemeClr val="tx2"/>
              </a:solidFill>
              <a:ea typeface="微软雅黑" pitchFamily="34" charset="-122"/>
            </a:endParaRPr>
          </a:p>
        </p:txBody>
      </p:sp>
      <p:sp>
        <p:nvSpPr>
          <p:cNvPr id="125957" name="TextBox 6"/>
          <p:cNvSpPr txBox="1">
            <a:spLocks noChangeArrowheads="1"/>
          </p:cNvSpPr>
          <p:nvPr/>
        </p:nvSpPr>
        <p:spPr bwMode="auto">
          <a:xfrm>
            <a:off x="1214438" y="5214938"/>
            <a:ext cx="6715125" cy="492125"/>
          </a:xfrm>
          <a:prstGeom prst="rect">
            <a:avLst/>
          </a:prstGeom>
          <a:noFill/>
          <a:ln w="9525">
            <a:noFill/>
            <a:miter lim="800000"/>
            <a:headEnd/>
            <a:tailEnd/>
          </a:ln>
        </p:spPr>
        <p:txBody>
          <a:bodyPr>
            <a:spAutoFit/>
          </a:bodyPr>
          <a:lstStyle/>
          <a:p>
            <a:pPr algn="ctr"/>
            <a:r>
              <a:rPr lang="zh-CN" altLang="en-US" sz="2600">
                <a:solidFill>
                  <a:srgbClr val="800000"/>
                </a:solidFill>
              </a:rPr>
              <a:t>模块课程，项目载体，团队教学，团队学习</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blinds(horizontal)">
                                      <p:cBhvr>
                                        <p:cTn id="7" dur="10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ChangeArrowheads="1"/>
          </p:cNvSpPr>
          <p:nvPr/>
        </p:nvSpPr>
        <p:spPr bwMode="auto">
          <a:xfrm>
            <a:off x="0" y="1714500"/>
            <a:ext cx="8569325" cy="5656263"/>
          </a:xfrm>
          <a:prstGeom prst="rect">
            <a:avLst/>
          </a:prstGeom>
          <a:noFill/>
          <a:ln w="9525">
            <a:noFill/>
            <a:miter lim="800000"/>
            <a:headEnd/>
            <a:tailEnd/>
          </a:ln>
        </p:spPr>
        <p:txBody>
          <a:bodyPr lIns="0" tIns="0" rIns="0" bIns="0">
            <a:spAutoFit/>
          </a:bodyPr>
          <a:lstStyle/>
          <a:p>
            <a:pPr marL="812800" indent="-812800" defTabSz="449263">
              <a:lnSpc>
                <a:spcPct val="150000"/>
              </a:lnSpc>
              <a:defRPr/>
            </a:pPr>
            <a:r>
              <a:rPr lang="zh-CN" altLang="zh-CN" sz="2400" dirty="0">
                <a:solidFill>
                  <a:srgbClr val="800000"/>
                </a:solidFill>
              </a:rPr>
              <a:t>                    </a:t>
            </a:r>
            <a:r>
              <a:rPr lang="zh-CN" altLang="zh-CN" sz="2600" dirty="0">
                <a:solidFill>
                  <a:srgbClr val="800000"/>
                </a:solidFill>
              </a:rPr>
              <a:t>  </a:t>
            </a:r>
            <a:r>
              <a:rPr lang="zh-CN" altLang="en-US" sz="2600" dirty="0">
                <a:solidFill>
                  <a:srgbClr val="800000"/>
                </a:solidFill>
                <a:latin typeface="+mj-ea"/>
                <a:ea typeface="+mj-ea"/>
              </a:rPr>
              <a:t>教学管理精细化</a:t>
            </a:r>
          </a:p>
          <a:p>
            <a:pPr marL="812800" indent="-812800" defTabSz="449263" eaLnBrk="0" hangingPunct="0">
              <a:lnSpc>
                <a:spcPct val="170000"/>
              </a:lnSpc>
              <a:spcBef>
                <a:spcPct val="50000"/>
              </a:spcBef>
              <a:defRPr/>
            </a:pPr>
            <a:r>
              <a:rPr lang="zh-CN" altLang="zh-CN" sz="2400" dirty="0">
                <a:solidFill>
                  <a:schemeClr val="tx1"/>
                </a:solidFill>
              </a:rPr>
              <a:t>         </a:t>
            </a:r>
            <a:r>
              <a:rPr lang="zh-CN" altLang="en-US" dirty="0">
                <a:solidFill>
                  <a:schemeClr val="tx2"/>
                </a:solidFill>
                <a:latin typeface="微软雅黑" pitchFamily="34" charset="-122"/>
                <a:ea typeface="微软雅黑" pitchFamily="34" charset="-122"/>
              </a:rPr>
              <a:t>围绕教学改革要求，实施教学管理</a:t>
            </a:r>
            <a:r>
              <a:rPr lang="zh-CN" altLang="en-US" dirty="0">
                <a:solidFill>
                  <a:schemeClr val="tx2"/>
                </a:solidFill>
                <a:latin typeface="微软雅黑" pitchFamily="34" charset="-122"/>
                <a:ea typeface="微软雅黑" pitchFamily="34" charset="-122"/>
              </a:rPr>
              <a:t>改革；服务重心上移，管理重心下移，突出二级单位的</a:t>
            </a:r>
            <a:r>
              <a:rPr lang="zh-CN" altLang="en-US" dirty="0">
                <a:solidFill>
                  <a:srgbClr val="800000"/>
                </a:solidFill>
                <a:latin typeface="微软雅黑" pitchFamily="34" charset="-122"/>
                <a:ea typeface="微软雅黑" pitchFamily="34" charset="-122"/>
              </a:rPr>
              <a:t>主体地位</a:t>
            </a:r>
            <a:r>
              <a:rPr lang="zh-CN" altLang="en-US" dirty="0">
                <a:solidFill>
                  <a:schemeClr val="tx2"/>
                </a:solidFill>
                <a:latin typeface="微软雅黑" pitchFamily="34" charset="-122"/>
                <a:ea typeface="微软雅黑" pitchFamily="34" charset="-122"/>
              </a:rPr>
              <a:t>，</a:t>
            </a:r>
            <a:r>
              <a:rPr lang="zh-CN" altLang="en-US" dirty="0">
                <a:solidFill>
                  <a:schemeClr val="tx2"/>
                </a:solidFill>
                <a:latin typeface="微软雅黑" pitchFamily="34" charset="-122"/>
                <a:ea typeface="微软雅黑" pitchFamily="34" charset="-122"/>
              </a:rPr>
              <a:t>加强教研室建设；科学制定教学管理制度体系，细化教学管理流程，规范教学、教学管理和学习行为；完善教学质量监控体系，实施教学运行与质量监控</a:t>
            </a:r>
            <a:r>
              <a:rPr lang="zh-CN" altLang="en-US" dirty="0">
                <a:solidFill>
                  <a:srgbClr val="800000"/>
                </a:solidFill>
                <a:latin typeface="微软雅黑" pitchFamily="34" charset="-122"/>
                <a:ea typeface="微软雅黑" pitchFamily="34" charset="-122"/>
              </a:rPr>
              <a:t>“双线制”</a:t>
            </a:r>
            <a:r>
              <a:rPr lang="zh-CN" altLang="en-US" dirty="0">
                <a:solidFill>
                  <a:schemeClr val="tx2"/>
                </a:solidFill>
                <a:latin typeface="微软雅黑" pitchFamily="34" charset="-122"/>
                <a:ea typeface="微软雅黑" pitchFamily="34" charset="-122"/>
              </a:rPr>
              <a:t>模式，强化制约机制，提高管理</a:t>
            </a:r>
            <a:r>
              <a:rPr lang="zh-CN" altLang="en-US" dirty="0">
                <a:solidFill>
                  <a:schemeClr val="tx2"/>
                </a:solidFill>
                <a:latin typeface="微软雅黑" pitchFamily="34" charset="-122"/>
                <a:ea typeface="微软雅黑" pitchFamily="34" charset="-122"/>
              </a:rPr>
              <a:t>效能；教学基本信息公开，消除教与学信息不对称性。</a:t>
            </a:r>
            <a:endParaRPr lang="zh-CN" altLang="en-US" dirty="0">
              <a:solidFill>
                <a:schemeClr val="tx2"/>
              </a:solidFill>
              <a:latin typeface="微软雅黑" pitchFamily="34" charset="-122"/>
              <a:ea typeface="微软雅黑" pitchFamily="34" charset="-122"/>
            </a:endParaRPr>
          </a:p>
          <a:p>
            <a:pPr marL="812800" indent="-812800" defTabSz="449263" eaLnBrk="0" hangingPunct="0">
              <a:lnSpc>
                <a:spcPct val="170000"/>
              </a:lnSpc>
              <a:spcBef>
                <a:spcPct val="50000"/>
              </a:spcBef>
              <a:defRPr/>
            </a:pPr>
            <a:endParaRPr lang="zh-CN" altLang="en-US" sz="2400" b="0" dirty="0">
              <a:solidFill>
                <a:schemeClr val="tx2"/>
              </a:solidFill>
              <a:latin typeface="微软雅黑" pitchFamily="34" charset="-122"/>
              <a:ea typeface="微软雅黑" pitchFamily="34" charset="-122"/>
            </a:endParaRPr>
          </a:p>
          <a:p>
            <a:pPr marL="812800" indent="-812800" defTabSz="449263">
              <a:lnSpc>
                <a:spcPct val="150000"/>
              </a:lnSpc>
              <a:defRPr/>
            </a:pPr>
            <a:r>
              <a:rPr lang="zh-CN" altLang="en-US" sz="2400" dirty="0">
                <a:solidFill>
                  <a:schemeClr val="tx2"/>
                </a:solidFill>
              </a:rPr>
              <a:t>              </a:t>
            </a:r>
            <a:r>
              <a:rPr lang="zh-CN" altLang="en-US" sz="2400" b="0" dirty="0">
                <a:solidFill>
                  <a:schemeClr val="tx2"/>
                </a:solidFill>
              </a:rPr>
              <a:t>       </a:t>
            </a:r>
          </a:p>
        </p:txBody>
      </p:sp>
      <p:sp>
        <p:nvSpPr>
          <p:cNvPr id="126978"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126979"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blinds(horizontal)">
                                      <p:cBhvr>
                                        <p:cTn id="7" dur="1000"/>
                                        <p:tgtEl>
                                          <p:spTgt spid="59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ext Box 2"/>
          <p:cNvSpPr txBox="1">
            <a:spLocks noChangeArrowheads="1"/>
          </p:cNvSpPr>
          <p:nvPr/>
        </p:nvSpPr>
        <p:spPr bwMode="auto">
          <a:xfrm>
            <a:off x="922338" y="1816100"/>
            <a:ext cx="8604250" cy="501650"/>
          </a:xfrm>
          <a:prstGeom prst="rect">
            <a:avLst/>
          </a:prstGeom>
          <a:noFill/>
          <a:ln w="9525">
            <a:noFill/>
            <a:miter lim="800000"/>
            <a:headEnd/>
            <a:tailEnd/>
          </a:ln>
        </p:spPr>
        <p:txBody>
          <a:bodyPr>
            <a:spAutoFit/>
          </a:bodyPr>
          <a:lstStyle/>
          <a:p>
            <a:pPr marL="742950" indent="-285750">
              <a:lnSpc>
                <a:spcPct val="110000"/>
              </a:lnSpc>
              <a:spcBef>
                <a:spcPct val="50000"/>
              </a:spcBef>
              <a:buClr>
                <a:srgbClr val="C00000"/>
              </a:buClr>
              <a:buSzPct val="120000"/>
              <a:buFont typeface="Arial" charset="0"/>
              <a:buNone/>
            </a:pPr>
            <a:r>
              <a:rPr lang="zh-CN" altLang="en-US" sz="2600">
                <a:solidFill>
                  <a:srgbClr val="800000"/>
                </a:solidFill>
                <a:latin typeface="微软雅黑"/>
                <a:ea typeface="微软雅黑"/>
                <a:cs typeface="微软雅黑"/>
              </a:rPr>
              <a:t>实行全程性、全要素、全员化的质量管理</a:t>
            </a:r>
          </a:p>
        </p:txBody>
      </p:sp>
      <p:sp>
        <p:nvSpPr>
          <p:cNvPr id="63491" name="AutoShape 5"/>
          <p:cNvSpPr>
            <a:spLocks noChangeArrowheads="1"/>
          </p:cNvSpPr>
          <p:nvPr/>
        </p:nvSpPr>
        <p:spPr bwMode="auto">
          <a:xfrm>
            <a:off x="4651375" y="2851150"/>
            <a:ext cx="1831975" cy="3419475"/>
          </a:xfrm>
          <a:prstGeom prst="roundRect">
            <a:avLst>
              <a:gd name="adj" fmla="val 17509"/>
            </a:avLst>
          </a:prstGeom>
          <a:gradFill rotWithShape="1">
            <a:gsLst>
              <a:gs pos="0">
                <a:srgbClr val="4E91D4"/>
              </a:gs>
              <a:gs pos="100000">
                <a:srgbClr val="3477A4"/>
              </a:gs>
            </a:gsLst>
            <a:lin ang="18900000" scaled="1"/>
          </a:gra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492" name="AutoShape 6"/>
          <p:cNvSpPr>
            <a:spLocks noChangeArrowheads="1"/>
          </p:cNvSpPr>
          <p:nvPr/>
        </p:nvSpPr>
        <p:spPr bwMode="auto">
          <a:xfrm>
            <a:off x="4632325" y="2868613"/>
            <a:ext cx="2016125" cy="3419475"/>
          </a:xfrm>
          <a:prstGeom prst="roundRect">
            <a:avLst>
              <a:gd name="adj" fmla="val 16667"/>
            </a:avLst>
          </a:prstGeom>
          <a:solidFill>
            <a:srgbClr val="3CA1E6"/>
          </a:soli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493" name="AutoShape 7"/>
          <p:cNvSpPr>
            <a:spLocks noChangeArrowheads="1"/>
          </p:cNvSpPr>
          <p:nvPr/>
        </p:nvSpPr>
        <p:spPr bwMode="auto">
          <a:xfrm>
            <a:off x="4679950" y="5883275"/>
            <a:ext cx="1752600" cy="346075"/>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pPr algn="ctr" eaLnBrk="0" hangingPunct="0">
              <a:defRPr/>
            </a:pPr>
            <a:endParaRPr lang="zh-CN" altLang="en-US" sz="1800">
              <a:solidFill>
                <a:schemeClr val="bg1"/>
              </a:solidFill>
              <a:effectLst>
                <a:outerShdw blurRad="38100" dist="38100" dir="2700000" algn="tl">
                  <a:srgbClr val="000000"/>
                </a:outerShdw>
              </a:effectLst>
              <a:latin typeface="微软雅黑" pitchFamily="34" charset="-122"/>
              <a:ea typeface="微软雅黑" pitchFamily="34" charset="-122"/>
            </a:endParaRPr>
          </a:p>
        </p:txBody>
      </p:sp>
      <p:sp>
        <p:nvSpPr>
          <p:cNvPr id="63494" name="AutoShape 8"/>
          <p:cNvSpPr>
            <a:spLocks noChangeArrowheads="1"/>
          </p:cNvSpPr>
          <p:nvPr/>
        </p:nvSpPr>
        <p:spPr bwMode="auto">
          <a:xfrm>
            <a:off x="4694238" y="2879725"/>
            <a:ext cx="1752600" cy="346075"/>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495" name="AutoShape 20"/>
          <p:cNvSpPr>
            <a:spLocks noChangeArrowheads="1"/>
          </p:cNvSpPr>
          <p:nvPr/>
        </p:nvSpPr>
        <p:spPr bwMode="auto">
          <a:xfrm>
            <a:off x="6840538" y="2836863"/>
            <a:ext cx="1943100" cy="3419475"/>
          </a:xfrm>
          <a:prstGeom prst="roundRect">
            <a:avLst>
              <a:gd name="adj" fmla="val 17509"/>
            </a:avLst>
          </a:prstGeom>
          <a:gradFill rotWithShape="1">
            <a:gsLst>
              <a:gs pos="0">
                <a:srgbClr val="34B034"/>
              </a:gs>
              <a:gs pos="100000">
                <a:srgbClr val="3F8B4A"/>
              </a:gs>
            </a:gsLst>
            <a:lin ang="18900000" scaled="1"/>
          </a:gra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496" name="AutoShape 21"/>
          <p:cNvSpPr>
            <a:spLocks noChangeArrowheads="1"/>
          </p:cNvSpPr>
          <p:nvPr/>
        </p:nvSpPr>
        <p:spPr bwMode="auto">
          <a:xfrm>
            <a:off x="6759575" y="2859088"/>
            <a:ext cx="2016125" cy="3419475"/>
          </a:xfrm>
          <a:prstGeom prst="roundRect">
            <a:avLst>
              <a:gd name="adj" fmla="val 16667"/>
            </a:avLst>
          </a:prstGeom>
          <a:solidFill>
            <a:srgbClr val="73E77E"/>
          </a:soli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497" name="AutoShape 22"/>
          <p:cNvSpPr>
            <a:spLocks noChangeArrowheads="1"/>
          </p:cNvSpPr>
          <p:nvPr/>
        </p:nvSpPr>
        <p:spPr bwMode="auto">
          <a:xfrm>
            <a:off x="6942138" y="5581650"/>
            <a:ext cx="1751012" cy="668338"/>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pPr algn="ctr" eaLnBrk="0" hangingPunct="0">
              <a:defRPr/>
            </a:pPr>
            <a:endParaRPr lang="zh-CN" altLang="en-US" sz="1800">
              <a:solidFill>
                <a:schemeClr val="bg1"/>
              </a:solidFill>
              <a:effectLst>
                <a:outerShdw blurRad="38100" dist="38100" dir="2700000" algn="tl">
                  <a:srgbClr val="000000"/>
                </a:outerShdw>
              </a:effectLst>
              <a:latin typeface="微软雅黑" pitchFamily="34" charset="-122"/>
              <a:ea typeface="微软雅黑" pitchFamily="34" charset="-122"/>
            </a:endParaRPr>
          </a:p>
        </p:txBody>
      </p:sp>
      <p:sp>
        <p:nvSpPr>
          <p:cNvPr id="63498" name="AutoShape 23"/>
          <p:cNvSpPr>
            <a:spLocks noChangeArrowheads="1"/>
          </p:cNvSpPr>
          <p:nvPr/>
        </p:nvSpPr>
        <p:spPr bwMode="auto">
          <a:xfrm>
            <a:off x="6883400" y="2865438"/>
            <a:ext cx="1751013" cy="666750"/>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499" name="AutoShape 5"/>
          <p:cNvSpPr>
            <a:spLocks noChangeArrowheads="1"/>
          </p:cNvSpPr>
          <p:nvPr/>
        </p:nvSpPr>
        <p:spPr bwMode="auto">
          <a:xfrm>
            <a:off x="352425" y="2843213"/>
            <a:ext cx="1831975" cy="3419475"/>
          </a:xfrm>
          <a:prstGeom prst="roundRect">
            <a:avLst>
              <a:gd name="adj" fmla="val 17509"/>
            </a:avLst>
          </a:prstGeom>
          <a:gradFill rotWithShape="1">
            <a:gsLst>
              <a:gs pos="0">
                <a:srgbClr val="4E91D4"/>
              </a:gs>
              <a:gs pos="100000">
                <a:srgbClr val="3477A4"/>
              </a:gs>
            </a:gsLst>
            <a:lin ang="18900000" scaled="1"/>
          </a:gra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00" name="AutoShape 6"/>
          <p:cNvSpPr>
            <a:spLocks noChangeArrowheads="1"/>
          </p:cNvSpPr>
          <p:nvPr/>
        </p:nvSpPr>
        <p:spPr bwMode="auto">
          <a:xfrm>
            <a:off x="317500" y="2851150"/>
            <a:ext cx="2016125" cy="3419475"/>
          </a:xfrm>
          <a:prstGeom prst="roundRect">
            <a:avLst>
              <a:gd name="adj" fmla="val 16667"/>
            </a:avLst>
          </a:prstGeom>
          <a:solidFill>
            <a:srgbClr val="3CA1E6"/>
          </a:soli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01" name="AutoShape 7"/>
          <p:cNvSpPr>
            <a:spLocks noChangeArrowheads="1"/>
          </p:cNvSpPr>
          <p:nvPr/>
        </p:nvSpPr>
        <p:spPr bwMode="auto">
          <a:xfrm>
            <a:off x="381000" y="5875338"/>
            <a:ext cx="1752600" cy="346075"/>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pPr algn="ctr" eaLnBrk="0" hangingPunct="0">
              <a:defRPr/>
            </a:pPr>
            <a:endParaRPr lang="zh-CN" altLang="en-US" sz="1800">
              <a:solidFill>
                <a:schemeClr val="bg1"/>
              </a:solidFill>
              <a:effectLst>
                <a:outerShdw blurRad="38100" dist="38100" dir="2700000" algn="tl">
                  <a:srgbClr val="000000"/>
                </a:outerShdw>
              </a:effectLst>
              <a:latin typeface="微软雅黑" pitchFamily="34" charset="-122"/>
              <a:ea typeface="微软雅黑" pitchFamily="34" charset="-122"/>
            </a:endParaRPr>
          </a:p>
        </p:txBody>
      </p:sp>
      <p:sp>
        <p:nvSpPr>
          <p:cNvPr id="63502" name="AutoShape 8"/>
          <p:cNvSpPr>
            <a:spLocks noChangeArrowheads="1"/>
          </p:cNvSpPr>
          <p:nvPr/>
        </p:nvSpPr>
        <p:spPr bwMode="auto">
          <a:xfrm>
            <a:off x="395288" y="2871788"/>
            <a:ext cx="1752600" cy="346075"/>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grpSp>
        <p:nvGrpSpPr>
          <p:cNvPr id="128014" name="Group 15"/>
          <p:cNvGrpSpPr>
            <a:grpSpLocks/>
          </p:cNvGrpSpPr>
          <p:nvPr/>
        </p:nvGrpSpPr>
        <p:grpSpPr bwMode="auto">
          <a:xfrm>
            <a:off x="981075" y="2557463"/>
            <a:ext cx="546100" cy="587375"/>
            <a:chOff x="0" y="0"/>
            <a:chExt cx="670" cy="647"/>
          </a:xfrm>
        </p:grpSpPr>
        <p:sp>
          <p:nvSpPr>
            <p:cNvPr id="63504" name="Oval 12"/>
            <p:cNvSpPr>
              <a:spLocks noChangeArrowheads="1"/>
            </p:cNvSpPr>
            <p:nvPr/>
          </p:nvSpPr>
          <p:spPr bwMode="auto">
            <a:xfrm>
              <a:off x="0" y="65"/>
              <a:ext cx="670" cy="572"/>
            </a:xfrm>
            <a:prstGeom prst="ellipse">
              <a:avLst/>
            </a:prstGeom>
            <a:solidFill>
              <a:srgbClr val="333333"/>
            </a:solidFill>
            <a:ln w="9525">
              <a:noFill/>
              <a:round/>
              <a:headEnd/>
              <a:tailEnd/>
            </a:ln>
          </p:spPr>
          <p:txBody>
            <a:bodyPr anchor="ctr">
              <a:spAutoFit/>
            </a:bodyP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05" name="Oval 13"/>
            <p:cNvSpPr>
              <a:spLocks noChangeArrowheads="1"/>
            </p:cNvSpPr>
            <p:nvPr/>
          </p:nvSpPr>
          <p:spPr bwMode="auto">
            <a:xfrm>
              <a:off x="10" y="0"/>
              <a:ext cx="645"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06" name="Oval 14"/>
            <p:cNvSpPr>
              <a:spLocks noChangeArrowheads="1"/>
            </p:cNvSpPr>
            <p:nvPr/>
          </p:nvSpPr>
          <p:spPr bwMode="auto">
            <a:xfrm>
              <a:off x="18" y="3"/>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07" name="Oval 15"/>
            <p:cNvSpPr>
              <a:spLocks noChangeArrowheads="1"/>
            </p:cNvSpPr>
            <p:nvPr/>
          </p:nvSpPr>
          <p:spPr bwMode="auto">
            <a:xfrm>
              <a:off x="23" y="10"/>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08" name="Oval 16"/>
            <p:cNvSpPr>
              <a:spLocks noChangeArrowheads="1"/>
            </p:cNvSpPr>
            <p:nvPr/>
          </p:nvSpPr>
          <p:spPr bwMode="auto">
            <a:xfrm>
              <a:off x="58" y="26"/>
              <a:ext cx="534"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C0C0C0"/>
                  </a:outerShdw>
                </a:effectLst>
                <a:latin typeface="微软雅黑" pitchFamily="34" charset="-122"/>
                <a:ea typeface="微软雅黑" pitchFamily="34" charset="-122"/>
              </a:endParaRPr>
            </a:p>
          </p:txBody>
        </p:sp>
      </p:grpSp>
      <p:sp>
        <p:nvSpPr>
          <p:cNvPr id="128015" name="Text Box 17"/>
          <p:cNvSpPr txBox="1">
            <a:spLocks noChangeArrowheads="1"/>
          </p:cNvSpPr>
          <p:nvPr/>
        </p:nvSpPr>
        <p:spPr bwMode="auto">
          <a:xfrm>
            <a:off x="1068388" y="2614613"/>
            <a:ext cx="373062" cy="461962"/>
          </a:xfrm>
          <a:prstGeom prst="rect">
            <a:avLst/>
          </a:prstGeom>
          <a:noFill/>
          <a:ln w="9525">
            <a:noFill/>
            <a:miter lim="800000"/>
            <a:headEnd/>
            <a:tailEnd/>
          </a:ln>
        </p:spPr>
        <p:txBody>
          <a:bodyPr wrap="none">
            <a:spAutoFit/>
          </a:bodyPr>
          <a:lstStyle/>
          <a:p>
            <a:pPr algn="ctr"/>
            <a:r>
              <a:rPr lang="en-US" altLang="zh-CN" sz="2400">
                <a:solidFill>
                  <a:srgbClr val="800000"/>
                </a:solidFill>
                <a:latin typeface="微软雅黑"/>
                <a:ea typeface="微软雅黑"/>
                <a:cs typeface="微软雅黑"/>
              </a:rPr>
              <a:t>1</a:t>
            </a:r>
          </a:p>
        </p:txBody>
      </p:sp>
      <p:sp>
        <p:nvSpPr>
          <p:cNvPr id="63510" name="Text Box 18"/>
          <p:cNvSpPr txBox="1">
            <a:spLocks noChangeArrowheads="1"/>
          </p:cNvSpPr>
          <p:nvPr/>
        </p:nvSpPr>
        <p:spPr bwMode="auto">
          <a:xfrm>
            <a:off x="503238" y="3140075"/>
            <a:ext cx="1739900" cy="366713"/>
          </a:xfrm>
          <a:prstGeom prst="rect">
            <a:avLst/>
          </a:prstGeom>
          <a:noFill/>
          <a:ln w="9525">
            <a:noFill/>
            <a:miter lim="800000"/>
            <a:headEnd/>
            <a:tailEnd/>
          </a:ln>
        </p:spPr>
        <p:txBody>
          <a:bodyPr>
            <a:spAutoFit/>
          </a:bodyPr>
          <a:lstStyle/>
          <a:p>
            <a:pPr>
              <a:defRPr/>
            </a:pPr>
            <a:r>
              <a:rPr lang="zh-CN" altLang="en-US" sz="1800">
                <a:solidFill>
                  <a:srgbClr val="800000"/>
                </a:solidFill>
                <a:effectLst>
                  <a:outerShdw blurRad="38100" dist="38100" dir="2700000" algn="tl">
                    <a:srgbClr val="C0C0C0"/>
                  </a:outerShdw>
                </a:effectLst>
                <a:ea typeface="微软雅黑" pitchFamily="34" charset="-122"/>
              </a:rPr>
              <a:t>质量目标管理</a:t>
            </a:r>
          </a:p>
        </p:txBody>
      </p:sp>
      <p:sp>
        <p:nvSpPr>
          <p:cNvPr id="63511" name="AutoShape 20"/>
          <p:cNvSpPr>
            <a:spLocks noChangeArrowheads="1"/>
          </p:cNvSpPr>
          <p:nvPr/>
        </p:nvSpPr>
        <p:spPr bwMode="auto">
          <a:xfrm>
            <a:off x="2441575" y="2843213"/>
            <a:ext cx="1943100" cy="3419475"/>
          </a:xfrm>
          <a:prstGeom prst="roundRect">
            <a:avLst>
              <a:gd name="adj" fmla="val 17509"/>
            </a:avLst>
          </a:prstGeom>
          <a:gradFill rotWithShape="1">
            <a:gsLst>
              <a:gs pos="0">
                <a:srgbClr val="34B034"/>
              </a:gs>
              <a:gs pos="100000">
                <a:srgbClr val="3F8B4A"/>
              </a:gs>
            </a:gsLst>
            <a:lin ang="18900000" scaled="1"/>
          </a:gra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12" name="AutoShape 21"/>
          <p:cNvSpPr>
            <a:spLocks noChangeArrowheads="1"/>
          </p:cNvSpPr>
          <p:nvPr/>
        </p:nvSpPr>
        <p:spPr bwMode="auto">
          <a:xfrm>
            <a:off x="2419350" y="2851150"/>
            <a:ext cx="2016125" cy="3419475"/>
          </a:xfrm>
          <a:prstGeom prst="roundRect">
            <a:avLst>
              <a:gd name="adj" fmla="val 16667"/>
            </a:avLst>
          </a:prstGeom>
          <a:solidFill>
            <a:srgbClr val="73E77E"/>
          </a:soli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13" name="AutoShape 22"/>
          <p:cNvSpPr>
            <a:spLocks noChangeArrowheads="1"/>
          </p:cNvSpPr>
          <p:nvPr/>
        </p:nvSpPr>
        <p:spPr bwMode="auto">
          <a:xfrm>
            <a:off x="2543175" y="5588000"/>
            <a:ext cx="1751013" cy="668338"/>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pPr algn="ctr" eaLnBrk="0" hangingPunct="0">
              <a:defRPr/>
            </a:pPr>
            <a:endParaRPr lang="zh-CN" altLang="en-US" sz="1800">
              <a:solidFill>
                <a:schemeClr val="bg1"/>
              </a:solidFill>
              <a:effectLst>
                <a:outerShdw blurRad="38100" dist="38100" dir="2700000" algn="tl">
                  <a:srgbClr val="000000"/>
                </a:outerShdw>
              </a:effectLst>
              <a:latin typeface="微软雅黑" pitchFamily="34" charset="-122"/>
              <a:ea typeface="微软雅黑" pitchFamily="34" charset="-122"/>
            </a:endParaRPr>
          </a:p>
        </p:txBody>
      </p:sp>
      <p:sp>
        <p:nvSpPr>
          <p:cNvPr id="63514" name="AutoShape 23"/>
          <p:cNvSpPr>
            <a:spLocks noChangeArrowheads="1"/>
          </p:cNvSpPr>
          <p:nvPr/>
        </p:nvSpPr>
        <p:spPr bwMode="auto">
          <a:xfrm>
            <a:off x="2484438" y="2871788"/>
            <a:ext cx="1751012" cy="666750"/>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15" name="Oval 24"/>
          <p:cNvSpPr>
            <a:spLocks noChangeArrowheads="1"/>
          </p:cNvSpPr>
          <p:nvPr/>
        </p:nvSpPr>
        <p:spPr bwMode="auto">
          <a:xfrm>
            <a:off x="3121025" y="2617788"/>
            <a:ext cx="546100" cy="519112"/>
          </a:xfrm>
          <a:prstGeom prst="ellipse">
            <a:avLst/>
          </a:prstGeom>
          <a:solidFill>
            <a:srgbClr val="333333"/>
          </a:solidFill>
          <a:ln w="9525">
            <a:noFill/>
            <a:round/>
            <a:headEnd/>
            <a:tailEnd/>
          </a:ln>
        </p:spPr>
        <p:txBody>
          <a:bodyPr anchor="ctr">
            <a:spAutoFit/>
          </a:bodyP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16" name="Oval 25"/>
          <p:cNvSpPr>
            <a:spLocks noChangeArrowheads="1"/>
          </p:cNvSpPr>
          <p:nvPr/>
        </p:nvSpPr>
        <p:spPr bwMode="auto">
          <a:xfrm>
            <a:off x="3165475" y="2557463"/>
            <a:ext cx="527050" cy="58578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17" name="Oval 26"/>
          <p:cNvSpPr>
            <a:spLocks noChangeArrowheads="1"/>
          </p:cNvSpPr>
          <p:nvPr/>
        </p:nvSpPr>
        <p:spPr bwMode="auto">
          <a:xfrm>
            <a:off x="3133725" y="2560638"/>
            <a:ext cx="515938" cy="573087"/>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18" name="Oval 27"/>
          <p:cNvSpPr>
            <a:spLocks noChangeArrowheads="1"/>
          </p:cNvSpPr>
          <p:nvPr/>
        </p:nvSpPr>
        <p:spPr bwMode="auto">
          <a:xfrm>
            <a:off x="3140075" y="2565400"/>
            <a:ext cx="488950" cy="534988"/>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19" name="Oval 28"/>
          <p:cNvSpPr>
            <a:spLocks noChangeArrowheads="1"/>
          </p:cNvSpPr>
          <p:nvPr/>
        </p:nvSpPr>
        <p:spPr bwMode="auto">
          <a:xfrm>
            <a:off x="3168650" y="2581275"/>
            <a:ext cx="434975" cy="433388"/>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C0C0C0"/>
                </a:outerShdw>
              </a:effectLst>
              <a:latin typeface="微软雅黑" pitchFamily="34" charset="-122"/>
              <a:ea typeface="微软雅黑" pitchFamily="34" charset="-122"/>
            </a:endParaRPr>
          </a:p>
        </p:txBody>
      </p:sp>
      <p:sp>
        <p:nvSpPr>
          <p:cNvPr id="128026" name="Text Box 29"/>
          <p:cNvSpPr txBox="1">
            <a:spLocks noChangeArrowheads="1"/>
          </p:cNvSpPr>
          <p:nvPr/>
        </p:nvSpPr>
        <p:spPr bwMode="auto">
          <a:xfrm>
            <a:off x="3219450" y="2601913"/>
            <a:ext cx="373063" cy="461962"/>
          </a:xfrm>
          <a:prstGeom prst="rect">
            <a:avLst/>
          </a:prstGeom>
          <a:noFill/>
          <a:ln w="9525">
            <a:noFill/>
            <a:miter lim="800000"/>
            <a:headEnd/>
            <a:tailEnd/>
          </a:ln>
        </p:spPr>
        <p:txBody>
          <a:bodyPr wrap="none">
            <a:spAutoFit/>
          </a:bodyPr>
          <a:lstStyle/>
          <a:p>
            <a:pPr algn="ctr"/>
            <a:r>
              <a:rPr lang="en-US" altLang="zh-CN" sz="2400">
                <a:solidFill>
                  <a:srgbClr val="800000"/>
                </a:solidFill>
                <a:latin typeface="微软雅黑"/>
                <a:ea typeface="微软雅黑"/>
                <a:cs typeface="微软雅黑"/>
              </a:rPr>
              <a:t>2</a:t>
            </a:r>
          </a:p>
        </p:txBody>
      </p:sp>
      <p:sp>
        <p:nvSpPr>
          <p:cNvPr id="63521" name="Text Box 30"/>
          <p:cNvSpPr txBox="1">
            <a:spLocks noChangeArrowheads="1"/>
          </p:cNvSpPr>
          <p:nvPr/>
        </p:nvSpPr>
        <p:spPr bwMode="auto">
          <a:xfrm>
            <a:off x="2506663" y="3140075"/>
            <a:ext cx="1738312" cy="366713"/>
          </a:xfrm>
          <a:prstGeom prst="rect">
            <a:avLst/>
          </a:prstGeom>
          <a:noFill/>
          <a:ln w="9525">
            <a:noFill/>
            <a:miter lim="800000"/>
            <a:headEnd/>
            <a:tailEnd/>
          </a:ln>
        </p:spPr>
        <p:txBody>
          <a:bodyPr>
            <a:spAutoFit/>
          </a:bodyPr>
          <a:lstStyle/>
          <a:p>
            <a:pPr algn="ctr">
              <a:defRPr/>
            </a:pPr>
            <a:r>
              <a:rPr lang="zh-CN" altLang="en-US" sz="1800">
                <a:solidFill>
                  <a:srgbClr val="800000"/>
                </a:solidFill>
                <a:effectLst>
                  <a:outerShdw blurRad="38100" dist="38100" dir="2700000" algn="tl">
                    <a:srgbClr val="C0C0C0"/>
                  </a:outerShdw>
                </a:effectLst>
                <a:latin typeface="微软雅黑" pitchFamily="34" charset="-122"/>
                <a:ea typeface="微软雅黑" pitchFamily="34" charset="-122"/>
              </a:rPr>
              <a:t>教育资源管理</a:t>
            </a:r>
            <a:r>
              <a:rPr lang="zh-CN" altLang="en-US" sz="1800">
                <a:solidFill>
                  <a:schemeClr val="tx1"/>
                </a:solidFill>
                <a:latin typeface="微软雅黑" pitchFamily="34" charset="-122"/>
                <a:ea typeface="微软雅黑" pitchFamily="34" charset="-122"/>
              </a:rPr>
              <a:t> </a:t>
            </a:r>
          </a:p>
        </p:txBody>
      </p:sp>
      <p:grpSp>
        <p:nvGrpSpPr>
          <p:cNvPr id="128028" name="Group 34"/>
          <p:cNvGrpSpPr>
            <a:grpSpLocks/>
          </p:cNvGrpSpPr>
          <p:nvPr/>
        </p:nvGrpSpPr>
        <p:grpSpPr bwMode="auto">
          <a:xfrm>
            <a:off x="5310188" y="2536825"/>
            <a:ext cx="546100" cy="587375"/>
            <a:chOff x="0" y="0"/>
            <a:chExt cx="670" cy="647"/>
          </a:xfrm>
        </p:grpSpPr>
        <p:sp>
          <p:nvSpPr>
            <p:cNvPr id="63523" name="Oval 39"/>
            <p:cNvSpPr>
              <a:spLocks noChangeArrowheads="1"/>
            </p:cNvSpPr>
            <p:nvPr/>
          </p:nvSpPr>
          <p:spPr bwMode="auto">
            <a:xfrm>
              <a:off x="0" y="65"/>
              <a:ext cx="670" cy="572"/>
            </a:xfrm>
            <a:prstGeom prst="ellipse">
              <a:avLst/>
            </a:prstGeom>
            <a:solidFill>
              <a:srgbClr val="333333"/>
            </a:solidFill>
            <a:ln w="9525">
              <a:noFill/>
              <a:round/>
              <a:headEnd/>
              <a:tailEnd/>
            </a:ln>
          </p:spPr>
          <p:txBody>
            <a:bodyPr anchor="ctr">
              <a:spAutoFit/>
            </a:bodyP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24" name="Oval 40"/>
            <p:cNvSpPr>
              <a:spLocks noChangeArrowheads="1"/>
            </p:cNvSpPr>
            <p:nvPr/>
          </p:nvSpPr>
          <p:spPr bwMode="auto">
            <a:xfrm>
              <a:off x="10" y="0"/>
              <a:ext cx="645"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25" name="Oval 41"/>
            <p:cNvSpPr>
              <a:spLocks noChangeArrowheads="1"/>
            </p:cNvSpPr>
            <p:nvPr/>
          </p:nvSpPr>
          <p:spPr bwMode="auto">
            <a:xfrm>
              <a:off x="18" y="3"/>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26" name="Oval 42"/>
            <p:cNvSpPr>
              <a:spLocks noChangeArrowheads="1"/>
            </p:cNvSpPr>
            <p:nvPr/>
          </p:nvSpPr>
          <p:spPr bwMode="auto">
            <a:xfrm>
              <a:off x="23" y="10"/>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27" name="Oval 43"/>
            <p:cNvSpPr>
              <a:spLocks noChangeArrowheads="1"/>
            </p:cNvSpPr>
            <p:nvPr/>
          </p:nvSpPr>
          <p:spPr bwMode="auto">
            <a:xfrm>
              <a:off x="58" y="26"/>
              <a:ext cx="534"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C0C0C0"/>
                  </a:outerShdw>
                </a:effectLst>
                <a:latin typeface="微软雅黑" pitchFamily="34" charset="-122"/>
                <a:ea typeface="微软雅黑" pitchFamily="34" charset="-122"/>
              </a:endParaRPr>
            </a:p>
          </p:txBody>
        </p:sp>
      </p:grpSp>
      <p:sp>
        <p:nvSpPr>
          <p:cNvPr id="128029" name="Text Box 44"/>
          <p:cNvSpPr txBox="1">
            <a:spLocks noChangeArrowheads="1"/>
          </p:cNvSpPr>
          <p:nvPr/>
        </p:nvSpPr>
        <p:spPr bwMode="auto">
          <a:xfrm>
            <a:off x="5405438" y="2593975"/>
            <a:ext cx="373062" cy="461963"/>
          </a:xfrm>
          <a:prstGeom prst="rect">
            <a:avLst/>
          </a:prstGeom>
          <a:noFill/>
          <a:ln w="9525">
            <a:noFill/>
            <a:miter lim="800000"/>
            <a:headEnd/>
            <a:tailEnd/>
          </a:ln>
        </p:spPr>
        <p:txBody>
          <a:bodyPr wrap="none">
            <a:spAutoFit/>
          </a:bodyPr>
          <a:lstStyle/>
          <a:p>
            <a:pPr algn="ctr"/>
            <a:r>
              <a:rPr lang="en-US" altLang="zh-CN" sz="2400">
                <a:solidFill>
                  <a:srgbClr val="800000"/>
                </a:solidFill>
                <a:latin typeface="微软雅黑"/>
                <a:ea typeface="微软雅黑"/>
                <a:cs typeface="微软雅黑"/>
              </a:rPr>
              <a:t>3</a:t>
            </a:r>
          </a:p>
        </p:txBody>
      </p:sp>
      <p:sp>
        <p:nvSpPr>
          <p:cNvPr id="63529" name="Text Box 45"/>
          <p:cNvSpPr txBox="1">
            <a:spLocks noChangeArrowheads="1"/>
          </p:cNvSpPr>
          <p:nvPr/>
        </p:nvSpPr>
        <p:spPr bwMode="auto">
          <a:xfrm>
            <a:off x="4816475" y="3140075"/>
            <a:ext cx="1739900" cy="366713"/>
          </a:xfrm>
          <a:prstGeom prst="rect">
            <a:avLst/>
          </a:prstGeom>
          <a:noFill/>
          <a:ln w="9525">
            <a:noFill/>
            <a:miter lim="800000"/>
            <a:headEnd/>
            <a:tailEnd/>
          </a:ln>
        </p:spPr>
        <p:txBody>
          <a:bodyPr>
            <a:spAutoFit/>
          </a:bodyPr>
          <a:lstStyle/>
          <a:p>
            <a:pPr>
              <a:defRPr/>
            </a:pPr>
            <a:r>
              <a:rPr lang="zh-CN" altLang="en-US" sz="1800">
                <a:solidFill>
                  <a:srgbClr val="800000"/>
                </a:solidFill>
                <a:effectLst>
                  <a:outerShdw blurRad="38100" dist="38100" dir="2700000" algn="tl">
                    <a:srgbClr val="C0C0C0"/>
                  </a:outerShdw>
                </a:effectLst>
                <a:latin typeface="微软雅黑" pitchFamily="34" charset="-122"/>
                <a:ea typeface="微软雅黑" pitchFamily="34" charset="-122"/>
              </a:rPr>
              <a:t>教学过程管理</a:t>
            </a:r>
            <a:r>
              <a:rPr lang="zh-CN" altLang="en-US" sz="1800">
                <a:solidFill>
                  <a:schemeClr val="tx1"/>
                </a:solidFill>
                <a:latin typeface="微软雅黑" pitchFamily="34" charset="-122"/>
                <a:ea typeface="微软雅黑" pitchFamily="34" charset="-122"/>
              </a:rPr>
              <a:t> </a:t>
            </a:r>
          </a:p>
        </p:txBody>
      </p:sp>
      <p:grpSp>
        <p:nvGrpSpPr>
          <p:cNvPr id="128031" name="Group 42"/>
          <p:cNvGrpSpPr>
            <a:grpSpLocks/>
          </p:cNvGrpSpPr>
          <p:nvPr/>
        </p:nvGrpSpPr>
        <p:grpSpPr bwMode="auto">
          <a:xfrm>
            <a:off x="7540625" y="2538413"/>
            <a:ext cx="546100" cy="587375"/>
            <a:chOff x="0" y="0"/>
            <a:chExt cx="670" cy="647"/>
          </a:xfrm>
        </p:grpSpPr>
        <p:sp>
          <p:nvSpPr>
            <p:cNvPr id="63531" name="Oval 54"/>
            <p:cNvSpPr>
              <a:spLocks noChangeArrowheads="1"/>
            </p:cNvSpPr>
            <p:nvPr/>
          </p:nvSpPr>
          <p:spPr bwMode="auto">
            <a:xfrm>
              <a:off x="0" y="65"/>
              <a:ext cx="670" cy="572"/>
            </a:xfrm>
            <a:prstGeom prst="ellipse">
              <a:avLst/>
            </a:prstGeom>
            <a:solidFill>
              <a:srgbClr val="333333"/>
            </a:solidFill>
            <a:ln w="9525">
              <a:noFill/>
              <a:round/>
              <a:headEnd/>
              <a:tailEnd/>
            </a:ln>
          </p:spPr>
          <p:txBody>
            <a:bodyPr anchor="ctr">
              <a:spAutoFit/>
            </a:bodyP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32" name="Oval 55"/>
            <p:cNvSpPr>
              <a:spLocks noChangeArrowheads="1"/>
            </p:cNvSpPr>
            <p:nvPr/>
          </p:nvSpPr>
          <p:spPr bwMode="auto">
            <a:xfrm>
              <a:off x="10" y="0"/>
              <a:ext cx="645"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33" name="Oval 56"/>
            <p:cNvSpPr>
              <a:spLocks noChangeArrowheads="1"/>
            </p:cNvSpPr>
            <p:nvPr/>
          </p:nvSpPr>
          <p:spPr bwMode="auto">
            <a:xfrm>
              <a:off x="18" y="3"/>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34" name="Oval 57"/>
            <p:cNvSpPr>
              <a:spLocks noChangeArrowheads="1"/>
            </p:cNvSpPr>
            <p:nvPr/>
          </p:nvSpPr>
          <p:spPr bwMode="auto">
            <a:xfrm>
              <a:off x="23" y="10"/>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FFFFFF"/>
                  </a:outerShdw>
                </a:effectLst>
                <a:latin typeface="微软雅黑" pitchFamily="34" charset="-122"/>
                <a:ea typeface="微软雅黑" pitchFamily="34" charset="-122"/>
              </a:endParaRPr>
            </a:p>
          </p:txBody>
        </p:sp>
        <p:sp>
          <p:nvSpPr>
            <p:cNvPr id="63535" name="Oval 58"/>
            <p:cNvSpPr>
              <a:spLocks noChangeArrowheads="1"/>
            </p:cNvSpPr>
            <p:nvPr/>
          </p:nvSpPr>
          <p:spPr bwMode="auto">
            <a:xfrm>
              <a:off x="58" y="26"/>
              <a:ext cx="534"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pPr algn="ctr" eaLnBrk="0" hangingPunct="0">
                <a:defRPr/>
              </a:pPr>
              <a:endParaRPr lang="zh-CN" altLang="en-US" sz="1800">
                <a:solidFill>
                  <a:schemeClr val="tx1"/>
                </a:solidFill>
                <a:effectLst>
                  <a:outerShdw blurRad="38100" dist="38100" dir="2700000" algn="tl">
                    <a:srgbClr val="C0C0C0"/>
                  </a:outerShdw>
                </a:effectLst>
                <a:latin typeface="微软雅黑" pitchFamily="34" charset="-122"/>
                <a:ea typeface="微软雅黑" pitchFamily="34" charset="-122"/>
              </a:endParaRPr>
            </a:p>
          </p:txBody>
        </p:sp>
      </p:grpSp>
      <p:sp>
        <p:nvSpPr>
          <p:cNvPr id="128032" name="Text Box 59"/>
          <p:cNvSpPr txBox="1">
            <a:spLocks noChangeArrowheads="1"/>
          </p:cNvSpPr>
          <p:nvPr/>
        </p:nvSpPr>
        <p:spPr bwMode="auto">
          <a:xfrm>
            <a:off x="7621588" y="2581275"/>
            <a:ext cx="373062" cy="461963"/>
          </a:xfrm>
          <a:prstGeom prst="rect">
            <a:avLst/>
          </a:prstGeom>
          <a:noFill/>
          <a:ln w="9525">
            <a:noFill/>
            <a:miter lim="800000"/>
            <a:headEnd/>
            <a:tailEnd/>
          </a:ln>
        </p:spPr>
        <p:txBody>
          <a:bodyPr wrap="none">
            <a:spAutoFit/>
          </a:bodyPr>
          <a:lstStyle/>
          <a:p>
            <a:pPr algn="ctr"/>
            <a:r>
              <a:rPr lang="en-US" altLang="zh-CN" sz="2400">
                <a:solidFill>
                  <a:srgbClr val="800000"/>
                </a:solidFill>
                <a:latin typeface="微软雅黑"/>
                <a:ea typeface="微软雅黑"/>
                <a:cs typeface="微软雅黑"/>
              </a:rPr>
              <a:t>4</a:t>
            </a:r>
          </a:p>
        </p:txBody>
      </p:sp>
      <p:sp>
        <p:nvSpPr>
          <p:cNvPr id="63537" name="Text Box 60"/>
          <p:cNvSpPr txBox="1">
            <a:spLocks noChangeArrowheads="1"/>
          </p:cNvSpPr>
          <p:nvPr/>
        </p:nvSpPr>
        <p:spPr bwMode="auto">
          <a:xfrm>
            <a:off x="6908800" y="3125788"/>
            <a:ext cx="1739900" cy="369887"/>
          </a:xfrm>
          <a:prstGeom prst="rect">
            <a:avLst/>
          </a:prstGeom>
          <a:noFill/>
          <a:ln w="9525">
            <a:noFill/>
            <a:miter lim="800000"/>
            <a:headEnd/>
            <a:tailEnd/>
          </a:ln>
        </p:spPr>
        <p:txBody>
          <a:bodyPr>
            <a:spAutoFit/>
          </a:bodyPr>
          <a:lstStyle/>
          <a:p>
            <a:pPr algn="ctr">
              <a:defRPr/>
            </a:pPr>
            <a:r>
              <a:rPr lang="zh-CN" altLang="en-US" sz="1800">
                <a:solidFill>
                  <a:srgbClr val="800000"/>
                </a:solidFill>
                <a:effectLst>
                  <a:outerShdw blurRad="38100" dist="38100" dir="2700000" algn="tl">
                    <a:srgbClr val="C0C0C0"/>
                  </a:outerShdw>
                </a:effectLst>
                <a:latin typeface="微软雅黑" pitchFamily="34" charset="-122"/>
                <a:ea typeface="微软雅黑" pitchFamily="34" charset="-122"/>
              </a:rPr>
              <a:t>教学质量监控</a:t>
            </a:r>
            <a:r>
              <a:rPr lang="zh-CN" altLang="en-US" sz="1800">
                <a:solidFill>
                  <a:schemeClr val="tx1"/>
                </a:solidFill>
                <a:latin typeface="微软雅黑" pitchFamily="34" charset="-122"/>
                <a:ea typeface="微软雅黑" pitchFamily="34" charset="-122"/>
              </a:rPr>
              <a:t> </a:t>
            </a:r>
          </a:p>
        </p:txBody>
      </p:sp>
      <p:sp>
        <p:nvSpPr>
          <p:cNvPr id="128034" name="Text Box 50"/>
          <p:cNvSpPr txBox="1">
            <a:spLocks noChangeArrowheads="1"/>
          </p:cNvSpPr>
          <p:nvPr/>
        </p:nvSpPr>
        <p:spPr bwMode="auto">
          <a:xfrm>
            <a:off x="592138" y="3594100"/>
            <a:ext cx="1752600" cy="2058988"/>
          </a:xfrm>
          <a:prstGeom prst="rect">
            <a:avLst/>
          </a:prstGeom>
          <a:noFill/>
          <a:ln w="9525">
            <a:noFill/>
            <a:miter lim="800000"/>
            <a:headEnd/>
            <a:tailEnd/>
          </a:ln>
        </p:spPr>
        <p:txBody>
          <a:bodyPr>
            <a:spAutoFit/>
          </a:bodyPr>
          <a:lstStyle/>
          <a:p>
            <a:pPr eaLnBrk="0" hangingPunct="0">
              <a:lnSpc>
                <a:spcPct val="140000"/>
              </a:lnSpc>
              <a:spcBef>
                <a:spcPct val="50000"/>
              </a:spcBef>
            </a:pPr>
            <a:r>
              <a:rPr lang="zh-CN" altLang="en-US" sz="1800">
                <a:solidFill>
                  <a:schemeClr val="bg1"/>
                </a:solidFill>
                <a:latin typeface="微软雅黑"/>
                <a:ea typeface="微软雅黑"/>
                <a:cs typeface="微软雅黑"/>
              </a:rPr>
              <a:t>  学校定位</a:t>
            </a:r>
          </a:p>
          <a:p>
            <a:pPr eaLnBrk="0" hangingPunct="0">
              <a:lnSpc>
                <a:spcPct val="140000"/>
              </a:lnSpc>
              <a:spcBef>
                <a:spcPct val="50000"/>
              </a:spcBef>
            </a:pPr>
            <a:r>
              <a:rPr lang="zh-CN" altLang="en-US" sz="1800">
                <a:solidFill>
                  <a:schemeClr val="bg1"/>
                </a:solidFill>
                <a:latin typeface="微软雅黑"/>
                <a:ea typeface="微软雅黑"/>
                <a:cs typeface="微软雅黑"/>
              </a:rPr>
              <a:t>  培养目标</a:t>
            </a:r>
          </a:p>
          <a:p>
            <a:pPr eaLnBrk="0" hangingPunct="0">
              <a:lnSpc>
                <a:spcPct val="140000"/>
              </a:lnSpc>
              <a:spcBef>
                <a:spcPct val="50000"/>
              </a:spcBef>
            </a:pPr>
            <a:r>
              <a:rPr lang="zh-CN" altLang="en-US" sz="1800">
                <a:solidFill>
                  <a:schemeClr val="bg1"/>
                </a:solidFill>
                <a:latin typeface="微软雅黑"/>
                <a:ea typeface="微软雅黑"/>
                <a:cs typeface="微软雅黑"/>
              </a:rPr>
              <a:t>  专业设置</a:t>
            </a:r>
          </a:p>
          <a:p>
            <a:pPr eaLnBrk="0" hangingPunct="0">
              <a:lnSpc>
                <a:spcPct val="140000"/>
              </a:lnSpc>
              <a:spcBef>
                <a:spcPct val="50000"/>
              </a:spcBef>
            </a:pPr>
            <a:r>
              <a:rPr lang="zh-CN" altLang="en-US" sz="1800">
                <a:solidFill>
                  <a:schemeClr val="bg1"/>
                </a:solidFill>
                <a:latin typeface="微软雅黑"/>
                <a:ea typeface="微软雅黑"/>
                <a:cs typeface="微软雅黑"/>
              </a:rPr>
              <a:t>  培养方案</a:t>
            </a:r>
          </a:p>
        </p:txBody>
      </p:sp>
      <p:sp>
        <p:nvSpPr>
          <p:cNvPr id="128035" name="Text Box 51"/>
          <p:cNvSpPr txBox="1">
            <a:spLocks noChangeArrowheads="1"/>
          </p:cNvSpPr>
          <p:nvPr/>
        </p:nvSpPr>
        <p:spPr bwMode="auto">
          <a:xfrm>
            <a:off x="2714625" y="3603625"/>
            <a:ext cx="1752600" cy="2058988"/>
          </a:xfrm>
          <a:prstGeom prst="rect">
            <a:avLst/>
          </a:prstGeom>
          <a:noFill/>
          <a:ln w="9525">
            <a:noFill/>
            <a:miter lim="800000"/>
            <a:headEnd/>
            <a:tailEnd/>
          </a:ln>
        </p:spPr>
        <p:txBody>
          <a:bodyPr>
            <a:spAutoFit/>
          </a:bodyPr>
          <a:lstStyle/>
          <a:p>
            <a:pPr eaLnBrk="0" hangingPunct="0">
              <a:lnSpc>
                <a:spcPct val="140000"/>
              </a:lnSpc>
              <a:spcBef>
                <a:spcPct val="50000"/>
              </a:spcBef>
            </a:pPr>
            <a:r>
              <a:rPr lang="zh-CN" altLang="en-US" sz="1800">
                <a:solidFill>
                  <a:schemeClr val="bg1"/>
                </a:solidFill>
                <a:latin typeface="微软雅黑"/>
                <a:ea typeface="微软雅黑"/>
                <a:cs typeface="微软雅黑"/>
              </a:rPr>
              <a:t>  师资队伍</a:t>
            </a:r>
          </a:p>
          <a:p>
            <a:pPr eaLnBrk="0" hangingPunct="0">
              <a:lnSpc>
                <a:spcPct val="140000"/>
              </a:lnSpc>
              <a:spcBef>
                <a:spcPct val="50000"/>
              </a:spcBef>
            </a:pPr>
            <a:r>
              <a:rPr lang="zh-CN" altLang="en-US" sz="1800">
                <a:solidFill>
                  <a:schemeClr val="bg1"/>
                </a:solidFill>
                <a:latin typeface="微软雅黑"/>
                <a:ea typeface="微软雅黑"/>
                <a:cs typeface="微软雅黑"/>
              </a:rPr>
              <a:t>  实践条件</a:t>
            </a:r>
          </a:p>
          <a:p>
            <a:pPr eaLnBrk="0" hangingPunct="0">
              <a:lnSpc>
                <a:spcPct val="140000"/>
              </a:lnSpc>
              <a:spcBef>
                <a:spcPct val="50000"/>
              </a:spcBef>
            </a:pPr>
            <a:r>
              <a:rPr lang="zh-CN" altLang="en-US" sz="1800">
                <a:solidFill>
                  <a:schemeClr val="bg1"/>
                </a:solidFill>
                <a:latin typeface="微软雅黑"/>
                <a:ea typeface="微软雅黑"/>
                <a:cs typeface="微软雅黑"/>
              </a:rPr>
              <a:t>  专业建设</a:t>
            </a:r>
          </a:p>
          <a:p>
            <a:pPr eaLnBrk="0" hangingPunct="0">
              <a:lnSpc>
                <a:spcPct val="140000"/>
              </a:lnSpc>
              <a:spcBef>
                <a:spcPct val="50000"/>
              </a:spcBef>
            </a:pPr>
            <a:r>
              <a:rPr lang="zh-CN" altLang="en-US" sz="1800">
                <a:solidFill>
                  <a:schemeClr val="bg1"/>
                </a:solidFill>
                <a:latin typeface="微软雅黑"/>
                <a:ea typeface="微软雅黑"/>
                <a:cs typeface="微软雅黑"/>
              </a:rPr>
              <a:t>  课程建设</a:t>
            </a:r>
          </a:p>
        </p:txBody>
      </p:sp>
      <p:sp>
        <p:nvSpPr>
          <p:cNvPr id="128036" name="Text Box 52"/>
          <p:cNvSpPr txBox="1">
            <a:spLocks noChangeArrowheads="1"/>
          </p:cNvSpPr>
          <p:nvPr/>
        </p:nvSpPr>
        <p:spPr bwMode="auto">
          <a:xfrm>
            <a:off x="7085013" y="3654425"/>
            <a:ext cx="1752600" cy="2058988"/>
          </a:xfrm>
          <a:prstGeom prst="rect">
            <a:avLst/>
          </a:prstGeom>
          <a:noFill/>
          <a:ln w="9525">
            <a:noFill/>
            <a:miter lim="800000"/>
            <a:headEnd/>
            <a:tailEnd/>
          </a:ln>
        </p:spPr>
        <p:txBody>
          <a:bodyPr>
            <a:spAutoFit/>
          </a:bodyPr>
          <a:lstStyle/>
          <a:p>
            <a:pPr eaLnBrk="0" hangingPunct="0">
              <a:lnSpc>
                <a:spcPct val="140000"/>
              </a:lnSpc>
              <a:spcBef>
                <a:spcPct val="50000"/>
              </a:spcBef>
            </a:pPr>
            <a:r>
              <a:rPr lang="zh-CN" altLang="en-US" sz="1800">
                <a:solidFill>
                  <a:schemeClr val="bg1"/>
                </a:solidFill>
                <a:latin typeface="微软雅黑"/>
                <a:ea typeface="微软雅黑"/>
                <a:cs typeface="微软雅黑"/>
              </a:rPr>
              <a:t>  队伍体系</a:t>
            </a:r>
          </a:p>
          <a:p>
            <a:pPr eaLnBrk="0" hangingPunct="0">
              <a:lnSpc>
                <a:spcPct val="140000"/>
              </a:lnSpc>
              <a:spcBef>
                <a:spcPct val="50000"/>
              </a:spcBef>
            </a:pPr>
            <a:r>
              <a:rPr lang="zh-CN" altLang="en-US" sz="1800">
                <a:solidFill>
                  <a:schemeClr val="bg1"/>
                </a:solidFill>
                <a:latin typeface="微软雅黑"/>
                <a:ea typeface="微软雅黑"/>
                <a:cs typeface="微软雅黑"/>
              </a:rPr>
              <a:t>  标准体系</a:t>
            </a:r>
          </a:p>
          <a:p>
            <a:pPr eaLnBrk="0" hangingPunct="0">
              <a:lnSpc>
                <a:spcPct val="140000"/>
              </a:lnSpc>
              <a:spcBef>
                <a:spcPct val="50000"/>
              </a:spcBef>
            </a:pPr>
            <a:r>
              <a:rPr lang="zh-CN" altLang="en-US" sz="1800">
                <a:solidFill>
                  <a:schemeClr val="bg1"/>
                </a:solidFill>
                <a:latin typeface="微软雅黑"/>
                <a:ea typeface="微软雅黑"/>
                <a:cs typeface="微软雅黑"/>
              </a:rPr>
              <a:t>  信息平台</a:t>
            </a:r>
          </a:p>
          <a:p>
            <a:pPr eaLnBrk="0" hangingPunct="0">
              <a:lnSpc>
                <a:spcPct val="140000"/>
              </a:lnSpc>
              <a:spcBef>
                <a:spcPct val="50000"/>
              </a:spcBef>
            </a:pPr>
            <a:r>
              <a:rPr lang="zh-CN" altLang="en-US" sz="1800">
                <a:solidFill>
                  <a:schemeClr val="bg1"/>
                </a:solidFill>
                <a:latin typeface="微软雅黑"/>
                <a:ea typeface="微软雅黑"/>
                <a:cs typeface="微软雅黑"/>
              </a:rPr>
              <a:t>  反馈改进</a:t>
            </a:r>
          </a:p>
        </p:txBody>
      </p:sp>
      <p:sp>
        <p:nvSpPr>
          <p:cNvPr id="128037" name="Text Box 53"/>
          <p:cNvSpPr txBox="1">
            <a:spLocks noChangeArrowheads="1"/>
          </p:cNvSpPr>
          <p:nvPr/>
        </p:nvSpPr>
        <p:spPr bwMode="auto">
          <a:xfrm>
            <a:off x="4962525" y="3611563"/>
            <a:ext cx="1752600" cy="2058987"/>
          </a:xfrm>
          <a:prstGeom prst="rect">
            <a:avLst/>
          </a:prstGeom>
          <a:noFill/>
          <a:ln w="9525">
            <a:noFill/>
            <a:miter lim="800000"/>
            <a:headEnd/>
            <a:tailEnd/>
          </a:ln>
        </p:spPr>
        <p:txBody>
          <a:bodyPr>
            <a:spAutoFit/>
          </a:bodyPr>
          <a:lstStyle/>
          <a:p>
            <a:pPr eaLnBrk="0" hangingPunct="0">
              <a:lnSpc>
                <a:spcPct val="140000"/>
              </a:lnSpc>
              <a:spcBef>
                <a:spcPct val="50000"/>
              </a:spcBef>
            </a:pPr>
            <a:r>
              <a:rPr lang="zh-CN" altLang="en-US" sz="1800">
                <a:solidFill>
                  <a:schemeClr val="bg1"/>
                </a:solidFill>
                <a:latin typeface="微软雅黑"/>
                <a:ea typeface="微软雅黑"/>
                <a:cs typeface="微软雅黑"/>
              </a:rPr>
              <a:t>  日常教学</a:t>
            </a:r>
          </a:p>
          <a:p>
            <a:pPr eaLnBrk="0" hangingPunct="0">
              <a:lnSpc>
                <a:spcPct val="140000"/>
              </a:lnSpc>
              <a:spcBef>
                <a:spcPct val="50000"/>
              </a:spcBef>
            </a:pPr>
            <a:r>
              <a:rPr lang="zh-CN" altLang="en-US" sz="1800">
                <a:solidFill>
                  <a:schemeClr val="bg1"/>
                </a:solidFill>
                <a:latin typeface="微软雅黑"/>
                <a:ea typeface="微软雅黑"/>
                <a:cs typeface="微软雅黑"/>
              </a:rPr>
              <a:t>  教学改革</a:t>
            </a:r>
          </a:p>
          <a:p>
            <a:pPr eaLnBrk="0" hangingPunct="0">
              <a:lnSpc>
                <a:spcPct val="140000"/>
              </a:lnSpc>
              <a:spcBef>
                <a:spcPct val="50000"/>
              </a:spcBef>
            </a:pPr>
            <a:r>
              <a:rPr lang="zh-CN" altLang="en-US" sz="1800">
                <a:solidFill>
                  <a:schemeClr val="bg1"/>
                </a:solidFill>
                <a:latin typeface="微软雅黑"/>
                <a:ea typeface="微软雅黑"/>
                <a:cs typeface="微软雅黑"/>
              </a:rPr>
              <a:t>  学风建设</a:t>
            </a:r>
          </a:p>
          <a:p>
            <a:pPr eaLnBrk="0" hangingPunct="0">
              <a:lnSpc>
                <a:spcPct val="140000"/>
              </a:lnSpc>
              <a:spcBef>
                <a:spcPct val="50000"/>
              </a:spcBef>
            </a:pPr>
            <a:r>
              <a:rPr lang="zh-CN" altLang="en-US" sz="1800">
                <a:solidFill>
                  <a:schemeClr val="bg1"/>
                </a:solidFill>
                <a:latin typeface="微软雅黑"/>
                <a:ea typeface="微软雅黑"/>
                <a:cs typeface="微软雅黑"/>
              </a:rPr>
              <a:t>  教学档案</a:t>
            </a:r>
          </a:p>
        </p:txBody>
      </p:sp>
      <p:sp>
        <p:nvSpPr>
          <p:cNvPr id="128038"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Tree>
  </p:cSld>
  <p:clrMapOvr>
    <a:masterClrMapping/>
  </p:clrMapOvr>
  <p:transition spd="med">
    <p:blinds dir="ver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235" name="Group 107"/>
          <p:cNvGraphicFramePr>
            <a:graphicFrameLocks noGrp="1"/>
          </p:cNvGraphicFramePr>
          <p:nvPr/>
        </p:nvGraphicFramePr>
        <p:xfrm>
          <a:off x="593725" y="2484438"/>
          <a:ext cx="7761288" cy="3917950"/>
        </p:xfrm>
        <a:graphic>
          <a:graphicData uri="http://schemas.openxmlformats.org/drawingml/2006/table">
            <a:tbl>
              <a:tblPr/>
              <a:tblGrid>
                <a:gridCol w="1255713"/>
                <a:gridCol w="3402012"/>
                <a:gridCol w="3103563"/>
              </a:tblGrid>
              <a:tr h="736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1600" b="0" i="0" u="none" strike="noStrike" cap="none" normalizeH="0" baseline="0" smtClean="0">
                        <a:ln>
                          <a:noFill/>
                        </a:ln>
                        <a:solidFill>
                          <a:schemeClr val="tx1"/>
                        </a:solidFill>
                        <a:effectLst/>
                        <a:latin typeface="Calibri" pitchFamily="34" charset="0"/>
                        <a:ea typeface="宋体" pitchFamily="2" charset="-122"/>
                        <a:sym typeface="Calibri" pitchFamily="34" charset="0"/>
                      </a:endParaRPr>
                    </a:p>
                  </a:txBody>
                  <a:tcPr marL="0" marR="0" marT="0" marB="0" horzOverflow="overflow">
                    <a:lnL>
                      <a:noFill/>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BE0E3"/>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chemeClr val="tx2"/>
                          </a:solidFill>
                          <a:effectLst/>
                          <a:latin typeface="微软雅黑" pitchFamily="34" charset="-122"/>
                          <a:ea typeface="微软雅黑" pitchFamily="34" charset="-122"/>
                          <a:sym typeface="Calibri" pitchFamily="34" charset="0"/>
                        </a:rPr>
                        <a:t>目前的评价体系</a:t>
                      </a:r>
                    </a:p>
                  </a:txBody>
                  <a:tcPr marL="0" marR="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BE0E3"/>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800" b="0" i="0" u="none" strike="noStrike" cap="none" normalizeH="0" baseline="0" smtClean="0">
                          <a:ln>
                            <a:noFill/>
                          </a:ln>
                          <a:solidFill>
                            <a:schemeClr val="tx2"/>
                          </a:solidFill>
                          <a:effectLst/>
                          <a:latin typeface="微软雅黑" pitchFamily="34" charset="-122"/>
                          <a:ea typeface="微软雅黑" pitchFamily="34" charset="-122"/>
                          <a:sym typeface="Calibri" pitchFamily="34" charset="0"/>
                        </a:rPr>
                        <a:t>新型的评价体系</a:t>
                      </a:r>
                    </a:p>
                  </a:txBody>
                  <a:tcPr marL="0" marR="0" marT="0" marB="0" anchor="ctr" anchorCtr="1" horzOverflow="overflow">
                    <a:lnL w="12700" cap="flat" cmpd="sng" algn="ctr">
                      <a:solidFill>
                        <a:srgbClr val="000000"/>
                      </a:solidFill>
                      <a:prstDash val="solid"/>
                      <a:round/>
                      <a:headEnd type="none" w="med" len="med"/>
                      <a:tailEnd type="none" w="med" len="med"/>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BBE0E3"/>
                    </a:solidFill>
                  </a:tcPr>
                </a:tc>
              </a:tr>
              <a:tr h="690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rgbClr val="800000"/>
                          </a:solidFill>
                          <a:effectLst>
                            <a:outerShdw blurRad="38100" dist="38100" dir="2700000" algn="tl">
                              <a:srgbClr val="C0C0C0"/>
                            </a:outerShdw>
                          </a:effectLst>
                          <a:latin typeface="微软雅黑" pitchFamily="34" charset="-122"/>
                          <a:ea typeface="微软雅黑" pitchFamily="34" charset="-122"/>
                          <a:sym typeface="Calibri" pitchFamily="34" charset="0"/>
                        </a:rPr>
                        <a:t>评教重点</a:t>
                      </a:r>
                    </a:p>
                  </a:txBody>
                  <a:tcPr marL="0" marR="0" marT="0" marB="0" anchor="ctr" horzOverflow="overflow">
                    <a:lnL>
                      <a:noFill/>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C0C0C0"/>
                            </a:outerShdw>
                          </a:effectLst>
                          <a:latin typeface="微软雅黑" pitchFamily="34" charset="-122"/>
                          <a:ea typeface="微软雅黑" pitchFamily="34" charset="-122"/>
                        </a:rPr>
                        <a:t>教案、板书、教师仪表等等</a:t>
                      </a:r>
                    </a:p>
                  </a:txBody>
                  <a:tcPr marL="7200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C0C0C0"/>
                            </a:outerShdw>
                          </a:effectLst>
                          <a:latin typeface="微软雅黑" pitchFamily="34" charset="-122"/>
                          <a:ea typeface="微软雅黑" pitchFamily="34" charset="-122"/>
                          <a:sym typeface="Calibri" pitchFamily="34" charset="0"/>
                        </a:rPr>
                        <a:t>学生的学习成效</a:t>
                      </a:r>
                    </a:p>
                  </a:txBody>
                  <a:tcPr marL="72000" marR="0" marT="0" marB="0" anchor="ctr" horzOverflow="overflow">
                    <a:lnL w="12700" cap="flat" cmpd="sng" algn="ctr">
                      <a:solidFill>
                        <a:srgbClr val="000000"/>
                      </a:solidFill>
                      <a:prstDash val="solid"/>
                      <a:round/>
                      <a:headEnd type="none" w="med" len="med"/>
                      <a:tailEnd type="none" w="med" len="med"/>
                    </a:lnL>
                    <a:lnR>
                      <a:noFill/>
                    </a:lnR>
                    <a:lnT w="28575" cap="flat" cmpd="sng" algn="ctr">
                      <a:solidFill>
                        <a:srgbClr val="000000"/>
                      </a:solidFill>
                      <a:prstDash val="solid"/>
                      <a:round/>
                      <a:headEnd type="none" w="med" len="med"/>
                      <a:tailEnd type="none" w="med" len="med"/>
                    </a:lnT>
                    <a:lnB>
                      <a:noFill/>
                    </a:lnB>
                    <a:lnTlToBr>
                      <a:noFill/>
                    </a:lnTlToBr>
                    <a:lnBlToTr>
                      <a:noFill/>
                    </a:lnBlToTr>
                    <a:noFill/>
                  </a:tcPr>
                </a:tc>
              </a:tr>
              <a:tr h="11715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rgbClr val="800000"/>
                          </a:solidFill>
                          <a:effectLst>
                            <a:outerShdw blurRad="38100" dist="38100" dir="2700000" algn="tl">
                              <a:srgbClr val="000000"/>
                            </a:outerShdw>
                          </a:effectLst>
                          <a:latin typeface="微软雅黑" pitchFamily="34" charset="-122"/>
                          <a:ea typeface="微软雅黑" pitchFamily="34" charset="-122"/>
                          <a:sym typeface="Calibri" pitchFamily="34" charset="0"/>
                        </a:rPr>
                        <a:t>日常环节</a:t>
                      </a:r>
                    </a:p>
                  </a:txBody>
                  <a:tcPr marL="0" marR="0" marT="0" marB="0" anchor="ct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BBE0E3"/>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000000"/>
                            </a:outerShdw>
                          </a:effectLst>
                          <a:latin typeface="微软雅黑" pitchFamily="34" charset="-122"/>
                          <a:ea typeface="微软雅黑" pitchFamily="34" charset="-122"/>
                          <a:sym typeface="Calibri" pitchFamily="34" charset="0"/>
                        </a:rPr>
                        <a:t>学期初：教师上课，</a:t>
                      </a:r>
                      <a:r>
                        <a:rPr kumimoji="0" lang="en-US" altLang="zh-CN" sz="1400" b="0" i="0" u="none" strike="noStrike" cap="none" normalizeH="0" baseline="0" smtClean="0">
                          <a:ln>
                            <a:noFill/>
                          </a:ln>
                          <a:solidFill>
                            <a:srgbClr val="800000"/>
                          </a:solidFill>
                          <a:effectLst>
                            <a:outerShdw blurRad="38100" dist="38100" dir="2700000" algn="tl">
                              <a:srgbClr val="000000"/>
                            </a:outerShdw>
                          </a:effectLst>
                          <a:latin typeface="微软雅黑" pitchFamily="34" charset="-122"/>
                          <a:ea typeface="微软雅黑" pitchFamily="34" charset="-122"/>
                          <a:sym typeface="Calibri" pitchFamily="34" charset="0"/>
                        </a:rPr>
                        <a:t> </a:t>
                      </a:r>
                      <a:r>
                        <a:rPr kumimoji="0" lang="zh-CN" altLang="en-US" sz="1400" b="0" i="0" u="none" strike="noStrike" cap="none" normalizeH="0" baseline="0" smtClean="0">
                          <a:ln>
                            <a:noFill/>
                          </a:ln>
                          <a:solidFill>
                            <a:srgbClr val="800000"/>
                          </a:solidFill>
                          <a:effectLst>
                            <a:outerShdw blurRad="38100" dist="38100" dir="2700000" algn="tl">
                              <a:srgbClr val="000000"/>
                            </a:outerShdw>
                          </a:effectLst>
                          <a:latin typeface="微软雅黑" pitchFamily="34" charset="-122"/>
                          <a:ea typeface="微软雅黑" pitchFamily="34" charset="-122"/>
                          <a:sym typeface="Calibri" pitchFamily="34" charset="0"/>
                        </a:rPr>
                        <a:t>督导随堂听课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000000"/>
                            </a:outerShdw>
                          </a:effectLst>
                          <a:latin typeface="微软雅黑" pitchFamily="34" charset="-122"/>
                          <a:ea typeface="微软雅黑" pitchFamily="34" charset="-122"/>
                          <a:sym typeface="Calibri" pitchFamily="34" charset="0"/>
                        </a:rPr>
                        <a:t>学期中：教学检查（教案、作业）</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400" b="0" i="0" u="none" strike="noStrike" cap="none" normalizeH="0" baseline="0" smtClean="0">
                          <a:ln>
                            <a:noFill/>
                          </a:ln>
                          <a:solidFill>
                            <a:srgbClr val="800000"/>
                          </a:solidFill>
                          <a:effectLst>
                            <a:outerShdw blurRad="38100" dist="38100" dir="2700000" algn="tl">
                              <a:srgbClr val="000000"/>
                            </a:outerShdw>
                          </a:effectLst>
                          <a:latin typeface="微软雅黑" pitchFamily="34" charset="-122"/>
                          <a:ea typeface="微软雅黑" pitchFamily="34" charset="-122"/>
                          <a:sym typeface="Calibri" pitchFamily="34" charset="0"/>
                        </a:rPr>
                        <a:t>             </a:t>
                      </a:r>
                      <a:r>
                        <a:rPr kumimoji="0" lang="zh-CN" altLang="en-US" sz="1400" b="0" i="0" u="none" strike="noStrike" cap="none" normalizeH="0" baseline="0" smtClean="0">
                          <a:ln>
                            <a:noFill/>
                          </a:ln>
                          <a:solidFill>
                            <a:srgbClr val="800000"/>
                          </a:solidFill>
                          <a:effectLst>
                            <a:outerShdw blurRad="38100" dist="38100" dir="2700000" algn="tl">
                              <a:srgbClr val="000000"/>
                            </a:outerShdw>
                          </a:effectLst>
                          <a:latin typeface="微软雅黑" pitchFamily="34" charset="-122"/>
                          <a:ea typeface="微软雅黑" pitchFamily="34" charset="-122"/>
                          <a:sym typeface="Calibri" pitchFamily="34" charset="0"/>
                        </a:rPr>
                        <a:t>学生评议教师</a:t>
                      </a:r>
                    </a:p>
                  </a:txBody>
                  <a:tcPr marL="7200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BBE0E3"/>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000000"/>
                            </a:outerShdw>
                          </a:effectLst>
                          <a:latin typeface="微软雅黑" pitchFamily="34" charset="-122"/>
                          <a:ea typeface="微软雅黑" pitchFamily="34" charset="-122"/>
                          <a:sym typeface="Calibri" pitchFamily="34" charset="0"/>
                        </a:rPr>
                        <a:t>学期初：教师发放教学大纲给学生</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000000"/>
                            </a:outerShdw>
                          </a:effectLst>
                          <a:latin typeface="微软雅黑" pitchFamily="34" charset="-122"/>
                          <a:ea typeface="微软雅黑" pitchFamily="34" charset="-122"/>
                          <a:sym typeface="Calibri" pitchFamily="34" charset="0"/>
                        </a:rPr>
                        <a:t>学期末：学生评价学习目标是否实现，</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000000"/>
                            </a:outerShdw>
                          </a:effectLst>
                          <a:latin typeface="微软雅黑" pitchFamily="34" charset="-122"/>
                          <a:ea typeface="微软雅黑" pitchFamily="34" charset="-122"/>
                          <a:sym typeface="Calibri" pitchFamily="34" charset="0"/>
                        </a:rPr>
                        <a:t>              教师反思教学方式、教材选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000000"/>
                            </a:outerShdw>
                          </a:effectLst>
                          <a:latin typeface="微软雅黑" pitchFamily="34" charset="-122"/>
                          <a:ea typeface="微软雅黑" pitchFamily="34" charset="-122"/>
                          <a:sym typeface="Calibri" pitchFamily="34" charset="0"/>
                        </a:rPr>
                        <a:t>              用，总结与改进教学质量。</a:t>
                      </a:r>
                    </a:p>
                  </a:txBody>
                  <a:tcPr marL="72000" marR="0" marT="0" marB="0" anchor="ctr"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BBE0E3"/>
                    </a:solidFill>
                  </a:tcPr>
                </a:tc>
              </a:tr>
              <a:tr h="7635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b="0" i="0" u="none" strike="noStrike" cap="none" normalizeH="0" baseline="0" smtClean="0">
                          <a:ln>
                            <a:noFill/>
                          </a:ln>
                          <a:solidFill>
                            <a:srgbClr val="800000"/>
                          </a:solidFill>
                          <a:effectLst>
                            <a:outerShdw blurRad="38100" dist="38100" dir="2700000" algn="tl">
                              <a:srgbClr val="C0C0C0"/>
                            </a:outerShdw>
                          </a:effectLst>
                          <a:latin typeface="微软雅黑" pitchFamily="34" charset="-122"/>
                          <a:ea typeface="微软雅黑" pitchFamily="34" charset="-122"/>
                          <a:sym typeface="Calibri" pitchFamily="34" charset="0"/>
                        </a:rPr>
                        <a:t>评价系统</a:t>
                      </a:r>
                    </a:p>
                  </a:txBody>
                  <a:tcPr marL="0" marR="0" marT="0" marB="0" anchor="ctr" horzOverflow="overflow">
                    <a:lnL>
                      <a:noFill/>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C0C0C0"/>
                            </a:outerShdw>
                          </a:effectLst>
                          <a:latin typeface="微软雅黑" pitchFamily="34" charset="-122"/>
                          <a:ea typeface="微软雅黑" pitchFamily="34" charset="-122"/>
                          <a:sym typeface="Calibri" pitchFamily="34" charset="0"/>
                        </a:rPr>
                        <a:t>学生给教师评分、督导给教师评分</a:t>
                      </a:r>
                    </a:p>
                  </a:txBody>
                  <a:tcPr marL="7200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C0C0C0"/>
                            </a:outerShdw>
                          </a:effectLst>
                          <a:latin typeface="微软雅黑" pitchFamily="34" charset="-122"/>
                          <a:ea typeface="微软雅黑" pitchFamily="34" charset="-122"/>
                          <a:sym typeface="Calibri" pitchFamily="34" charset="0"/>
                        </a:rPr>
                        <a:t>学生网上评价系统（针对学习效果而非针对教师本人）</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C0C0C0"/>
                            </a:outerShdw>
                          </a:effectLst>
                          <a:latin typeface="微软雅黑" pitchFamily="34" charset="-122"/>
                          <a:ea typeface="微软雅黑" pitchFamily="34" charset="-122"/>
                          <a:sym typeface="Calibri" pitchFamily="34" charset="0"/>
                        </a:rPr>
                        <a:t>教师互评系统</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400" b="0" i="0" u="none" strike="noStrike" cap="none" normalizeH="0" baseline="0" smtClean="0">
                          <a:ln>
                            <a:noFill/>
                          </a:ln>
                          <a:solidFill>
                            <a:srgbClr val="800000"/>
                          </a:solidFill>
                          <a:effectLst>
                            <a:outerShdw blurRad="38100" dist="38100" dir="2700000" algn="tl">
                              <a:srgbClr val="C0C0C0"/>
                            </a:outerShdw>
                          </a:effectLst>
                          <a:latin typeface="微软雅黑" pitchFamily="34" charset="-122"/>
                          <a:ea typeface="微软雅黑" pitchFamily="34" charset="-122"/>
                          <a:sym typeface="Calibri" pitchFamily="34" charset="0"/>
                        </a:rPr>
                        <a:t>督导评价系统。</a:t>
                      </a:r>
                    </a:p>
                  </a:txBody>
                  <a:tcPr marL="72000" marR="0" marT="72000" marB="72000" anchor="ctr" horzOverflow="overflow">
                    <a:lnL w="12700" cap="flat" cmpd="sng" algn="ctr">
                      <a:solidFill>
                        <a:srgbClr val="000000"/>
                      </a:solidFill>
                      <a:prstDash val="solid"/>
                      <a:round/>
                      <a:headEnd type="none" w="med" len="med"/>
                      <a:tailEnd type="none" w="med" len="med"/>
                    </a:lnL>
                    <a:lnR>
                      <a:noFill/>
                    </a:lnR>
                    <a:lnT>
                      <a:noFill/>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8236" name="Freeform 108"/>
          <p:cNvSpPr>
            <a:spLocks/>
          </p:cNvSpPr>
          <p:nvPr/>
        </p:nvSpPr>
        <p:spPr bwMode="auto">
          <a:xfrm>
            <a:off x="6019800" y="4459288"/>
            <a:ext cx="2228850" cy="82550"/>
          </a:xfrm>
          <a:custGeom>
            <a:avLst/>
            <a:gdLst>
              <a:gd name="T0" fmla="*/ 0 w 966"/>
              <a:gd name="T1" fmla="*/ 27 h 52"/>
              <a:gd name="T2" fmla="*/ 90 w 966"/>
              <a:gd name="T3" fmla="*/ 51 h 52"/>
              <a:gd name="T4" fmla="*/ 186 w 966"/>
              <a:gd name="T5" fmla="*/ 21 h 52"/>
              <a:gd name="T6" fmla="*/ 228 w 966"/>
              <a:gd name="T7" fmla="*/ 39 h 52"/>
              <a:gd name="T8" fmla="*/ 312 w 966"/>
              <a:gd name="T9" fmla="*/ 27 h 52"/>
              <a:gd name="T10" fmla="*/ 390 w 966"/>
              <a:gd name="T11" fmla="*/ 39 h 52"/>
              <a:gd name="T12" fmla="*/ 444 w 966"/>
              <a:gd name="T13" fmla="*/ 21 h 52"/>
              <a:gd name="T14" fmla="*/ 528 w 966"/>
              <a:gd name="T15" fmla="*/ 9 h 52"/>
              <a:gd name="T16" fmla="*/ 654 w 966"/>
              <a:gd name="T17" fmla="*/ 3 h 52"/>
              <a:gd name="T18" fmla="*/ 696 w 966"/>
              <a:gd name="T19" fmla="*/ 27 h 52"/>
              <a:gd name="T20" fmla="*/ 804 w 966"/>
              <a:gd name="T21" fmla="*/ 15 h 52"/>
              <a:gd name="T22" fmla="*/ 864 w 966"/>
              <a:gd name="T23" fmla="*/ 33 h 52"/>
              <a:gd name="T24" fmla="*/ 930 w 966"/>
              <a:gd name="T25" fmla="*/ 33 h 52"/>
              <a:gd name="T26" fmla="*/ 966 w 966"/>
              <a:gd name="T27" fmla="*/ 33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6"/>
              <a:gd name="T43" fmla="*/ 0 h 52"/>
              <a:gd name="T44" fmla="*/ 966 w 966"/>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6" h="52">
                <a:moveTo>
                  <a:pt x="0" y="27"/>
                </a:moveTo>
                <a:cubicBezTo>
                  <a:pt x="29" y="39"/>
                  <a:pt x="59" y="52"/>
                  <a:pt x="90" y="51"/>
                </a:cubicBezTo>
                <a:cubicBezTo>
                  <a:pt x="121" y="50"/>
                  <a:pt x="163" y="23"/>
                  <a:pt x="186" y="21"/>
                </a:cubicBezTo>
                <a:cubicBezTo>
                  <a:pt x="209" y="19"/>
                  <a:pt x="207" y="38"/>
                  <a:pt x="228" y="39"/>
                </a:cubicBezTo>
                <a:cubicBezTo>
                  <a:pt x="249" y="40"/>
                  <a:pt x="285" y="27"/>
                  <a:pt x="312" y="27"/>
                </a:cubicBezTo>
                <a:cubicBezTo>
                  <a:pt x="339" y="27"/>
                  <a:pt x="368" y="40"/>
                  <a:pt x="390" y="39"/>
                </a:cubicBezTo>
                <a:cubicBezTo>
                  <a:pt x="412" y="38"/>
                  <a:pt x="421" y="26"/>
                  <a:pt x="444" y="21"/>
                </a:cubicBezTo>
                <a:cubicBezTo>
                  <a:pt x="467" y="16"/>
                  <a:pt x="493" y="12"/>
                  <a:pt x="528" y="9"/>
                </a:cubicBezTo>
                <a:cubicBezTo>
                  <a:pt x="563" y="6"/>
                  <a:pt x="626" y="0"/>
                  <a:pt x="654" y="3"/>
                </a:cubicBezTo>
                <a:cubicBezTo>
                  <a:pt x="682" y="6"/>
                  <a:pt x="671" y="25"/>
                  <a:pt x="696" y="27"/>
                </a:cubicBezTo>
                <a:cubicBezTo>
                  <a:pt x="721" y="29"/>
                  <a:pt x="776" y="14"/>
                  <a:pt x="804" y="15"/>
                </a:cubicBezTo>
                <a:cubicBezTo>
                  <a:pt x="832" y="16"/>
                  <a:pt x="843" y="30"/>
                  <a:pt x="864" y="33"/>
                </a:cubicBezTo>
                <a:cubicBezTo>
                  <a:pt x="885" y="36"/>
                  <a:pt x="913" y="33"/>
                  <a:pt x="930" y="33"/>
                </a:cubicBezTo>
                <a:cubicBezTo>
                  <a:pt x="947" y="33"/>
                  <a:pt x="961" y="32"/>
                  <a:pt x="966" y="33"/>
                </a:cubicBezTo>
              </a:path>
            </a:pathLst>
          </a:custGeom>
          <a:noFill/>
          <a:ln w="19050">
            <a:solidFill>
              <a:srgbClr val="FC311C"/>
            </a:solidFill>
            <a:round/>
            <a:headEnd/>
            <a:tailEnd/>
          </a:ln>
        </p:spPr>
        <p:txBody>
          <a:bodyPr/>
          <a:lstStyle/>
          <a:p>
            <a:pPr algn="ctr">
              <a:defRPr/>
            </a:pPr>
            <a:endParaRPr lang="zh-CN" altLang="en-US">
              <a:solidFill>
                <a:schemeClr val="tx2"/>
              </a:solidFill>
              <a:latin typeface="+mj-lt"/>
              <a:ea typeface="+mj-ea"/>
            </a:endParaRPr>
          </a:p>
        </p:txBody>
      </p:sp>
      <p:sp>
        <p:nvSpPr>
          <p:cNvPr id="48237" name="Freeform 109"/>
          <p:cNvSpPr>
            <a:spLocks/>
          </p:cNvSpPr>
          <p:nvPr/>
        </p:nvSpPr>
        <p:spPr bwMode="auto">
          <a:xfrm>
            <a:off x="6035675" y="4703763"/>
            <a:ext cx="2228850" cy="82550"/>
          </a:xfrm>
          <a:custGeom>
            <a:avLst/>
            <a:gdLst>
              <a:gd name="T0" fmla="*/ 0 w 966"/>
              <a:gd name="T1" fmla="*/ 27 h 52"/>
              <a:gd name="T2" fmla="*/ 90 w 966"/>
              <a:gd name="T3" fmla="*/ 51 h 52"/>
              <a:gd name="T4" fmla="*/ 186 w 966"/>
              <a:gd name="T5" fmla="*/ 21 h 52"/>
              <a:gd name="T6" fmla="*/ 228 w 966"/>
              <a:gd name="T7" fmla="*/ 39 h 52"/>
              <a:gd name="T8" fmla="*/ 312 w 966"/>
              <a:gd name="T9" fmla="*/ 27 h 52"/>
              <a:gd name="T10" fmla="*/ 390 w 966"/>
              <a:gd name="T11" fmla="*/ 39 h 52"/>
              <a:gd name="T12" fmla="*/ 444 w 966"/>
              <a:gd name="T13" fmla="*/ 21 h 52"/>
              <a:gd name="T14" fmla="*/ 528 w 966"/>
              <a:gd name="T15" fmla="*/ 9 h 52"/>
              <a:gd name="T16" fmla="*/ 654 w 966"/>
              <a:gd name="T17" fmla="*/ 3 h 52"/>
              <a:gd name="T18" fmla="*/ 696 w 966"/>
              <a:gd name="T19" fmla="*/ 27 h 52"/>
              <a:gd name="T20" fmla="*/ 804 w 966"/>
              <a:gd name="T21" fmla="*/ 15 h 52"/>
              <a:gd name="T22" fmla="*/ 864 w 966"/>
              <a:gd name="T23" fmla="*/ 33 h 52"/>
              <a:gd name="T24" fmla="*/ 930 w 966"/>
              <a:gd name="T25" fmla="*/ 33 h 52"/>
              <a:gd name="T26" fmla="*/ 966 w 966"/>
              <a:gd name="T27" fmla="*/ 33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6"/>
              <a:gd name="T43" fmla="*/ 0 h 52"/>
              <a:gd name="T44" fmla="*/ 966 w 966"/>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6" h="52">
                <a:moveTo>
                  <a:pt x="0" y="27"/>
                </a:moveTo>
                <a:cubicBezTo>
                  <a:pt x="29" y="39"/>
                  <a:pt x="59" y="52"/>
                  <a:pt x="90" y="51"/>
                </a:cubicBezTo>
                <a:cubicBezTo>
                  <a:pt x="121" y="50"/>
                  <a:pt x="163" y="23"/>
                  <a:pt x="186" y="21"/>
                </a:cubicBezTo>
                <a:cubicBezTo>
                  <a:pt x="209" y="19"/>
                  <a:pt x="207" y="38"/>
                  <a:pt x="228" y="39"/>
                </a:cubicBezTo>
                <a:cubicBezTo>
                  <a:pt x="249" y="40"/>
                  <a:pt x="285" y="27"/>
                  <a:pt x="312" y="27"/>
                </a:cubicBezTo>
                <a:cubicBezTo>
                  <a:pt x="339" y="27"/>
                  <a:pt x="368" y="40"/>
                  <a:pt x="390" y="39"/>
                </a:cubicBezTo>
                <a:cubicBezTo>
                  <a:pt x="412" y="38"/>
                  <a:pt x="421" y="26"/>
                  <a:pt x="444" y="21"/>
                </a:cubicBezTo>
                <a:cubicBezTo>
                  <a:pt x="467" y="16"/>
                  <a:pt x="493" y="12"/>
                  <a:pt x="528" y="9"/>
                </a:cubicBezTo>
                <a:cubicBezTo>
                  <a:pt x="563" y="6"/>
                  <a:pt x="626" y="0"/>
                  <a:pt x="654" y="3"/>
                </a:cubicBezTo>
                <a:cubicBezTo>
                  <a:pt x="682" y="6"/>
                  <a:pt x="671" y="25"/>
                  <a:pt x="696" y="27"/>
                </a:cubicBezTo>
                <a:cubicBezTo>
                  <a:pt x="721" y="29"/>
                  <a:pt x="776" y="14"/>
                  <a:pt x="804" y="15"/>
                </a:cubicBezTo>
                <a:cubicBezTo>
                  <a:pt x="832" y="16"/>
                  <a:pt x="843" y="30"/>
                  <a:pt x="864" y="33"/>
                </a:cubicBezTo>
                <a:cubicBezTo>
                  <a:pt x="885" y="36"/>
                  <a:pt x="913" y="33"/>
                  <a:pt x="930" y="33"/>
                </a:cubicBezTo>
                <a:cubicBezTo>
                  <a:pt x="947" y="33"/>
                  <a:pt x="961" y="32"/>
                  <a:pt x="966" y="33"/>
                </a:cubicBezTo>
              </a:path>
            </a:pathLst>
          </a:custGeom>
          <a:noFill/>
          <a:ln w="19050">
            <a:solidFill>
              <a:srgbClr val="FC311C"/>
            </a:solidFill>
            <a:round/>
            <a:headEnd/>
            <a:tailEnd/>
          </a:ln>
        </p:spPr>
        <p:txBody>
          <a:bodyPr/>
          <a:lstStyle/>
          <a:p>
            <a:pPr algn="ctr">
              <a:defRPr/>
            </a:pPr>
            <a:endParaRPr lang="zh-CN" altLang="en-US">
              <a:solidFill>
                <a:schemeClr val="tx2"/>
              </a:solidFill>
              <a:latin typeface="+mj-lt"/>
              <a:ea typeface="+mj-ea"/>
            </a:endParaRPr>
          </a:p>
        </p:txBody>
      </p:sp>
      <p:sp>
        <p:nvSpPr>
          <p:cNvPr id="48238" name="Freeform 110"/>
          <p:cNvSpPr>
            <a:spLocks/>
          </p:cNvSpPr>
          <p:nvPr/>
        </p:nvSpPr>
        <p:spPr bwMode="auto">
          <a:xfrm>
            <a:off x="6035675" y="4951413"/>
            <a:ext cx="2228850" cy="82550"/>
          </a:xfrm>
          <a:custGeom>
            <a:avLst/>
            <a:gdLst>
              <a:gd name="T0" fmla="*/ 0 w 966"/>
              <a:gd name="T1" fmla="*/ 27 h 52"/>
              <a:gd name="T2" fmla="*/ 90 w 966"/>
              <a:gd name="T3" fmla="*/ 51 h 52"/>
              <a:gd name="T4" fmla="*/ 186 w 966"/>
              <a:gd name="T5" fmla="*/ 21 h 52"/>
              <a:gd name="T6" fmla="*/ 228 w 966"/>
              <a:gd name="T7" fmla="*/ 39 h 52"/>
              <a:gd name="T8" fmla="*/ 312 w 966"/>
              <a:gd name="T9" fmla="*/ 27 h 52"/>
              <a:gd name="T10" fmla="*/ 390 w 966"/>
              <a:gd name="T11" fmla="*/ 39 h 52"/>
              <a:gd name="T12" fmla="*/ 444 w 966"/>
              <a:gd name="T13" fmla="*/ 21 h 52"/>
              <a:gd name="T14" fmla="*/ 528 w 966"/>
              <a:gd name="T15" fmla="*/ 9 h 52"/>
              <a:gd name="T16" fmla="*/ 654 w 966"/>
              <a:gd name="T17" fmla="*/ 3 h 52"/>
              <a:gd name="T18" fmla="*/ 696 w 966"/>
              <a:gd name="T19" fmla="*/ 27 h 52"/>
              <a:gd name="T20" fmla="*/ 804 w 966"/>
              <a:gd name="T21" fmla="*/ 15 h 52"/>
              <a:gd name="T22" fmla="*/ 864 w 966"/>
              <a:gd name="T23" fmla="*/ 33 h 52"/>
              <a:gd name="T24" fmla="*/ 930 w 966"/>
              <a:gd name="T25" fmla="*/ 33 h 52"/>
              <a:gd name="T26" fmla="*/ 966 w 966"/>
              <a:gd name="T27" fmla="*/ 33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6"/>
              <a:gd name="T43" fmla="*/ 0 h 52"/>
              <a:gd name="T44" fmla="*/ 966 w 966"/>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6" h="52">
                <a:moveTo>
                  <a:pt x="0" y="27"/>
                </a:moveTo>
                <a:cubicBezTo>
                  <a:pt x="29" y="39"/>
                  <a:pt x="59" y="52"/>
                  <a:pt x="90" y="51"/>
                </a:cubicBezTo>
                <a:cubicBezTo>
                  <a:pt x="121" y="50"/>
                  <a:pt x="163" y="23"/>
                  <a:pt x="186" y="21"/>
                </a:cubicBezTo>
                <a:cubicBezTo>
                  <a:pt x="209" y="19"/>
                  <a:pt x="207" y="38"/>
                  <a:pt x="228" y="39"/>
                </a:cubicBezTo>
                <a:cubicBezTo>
                  <a:pt x="249" y="40"/>
                  <a:pt x="285" y="27"/>
                  <a:pt x="312" y="27"/>
                </a:cubicBezTo>
                <a:cubicBezTo>
                  <a:pt x="339" y="27"/>
                  <a:pt x="368" y="40"/>
                  <a:pt x="390" y="39"/>
                </a:cubicBezTo>
                <a:cubicBezTo>
                  <a:pt x="412" y="38"/>
                  <a:pt x="421" y="26"/>
                  <a:pt x="444" y="21"/>
                </a:cubicBezTo>
                <a:cubicBezTo>
                  <a:pt x="467" y="16"/>
                  <a:pt x="493" y="12"/>
                  <a:pt x="528" y="9"/>
                </a:cubicBezTo>
                <a:cubicBezTo>
                  <a:pt x="563" y="6"/>
                  <a:pt x="626" y="0"/>
                  <a:pt x="654" y="3"/>
                </a:cubicBezTo>
                <a:cubicBezTo>
                  <a:pt x="682" y="6"/>
                  <a:pt x="671" y="25"/>
                  <a:pt x="696" y="27"/>
                </a:cubicBezTo>
                <a:cubicBezTo>
                  <a:pt x="721" y="29"/>
                  <a:pt x="776" y="14"/>
                  <a:pt x="804" y="15"/>
                </a:cubicBezTo>
                <a:cubicBezTo>
                  <a:pt x="832" y="16"/>
                  <a:pt x="843" y="30"/>
                  <a:pt x="864" y="33"/>
                </a:cubicBezTo>
                <a:cubicBezTo>
                  <a:pt x="885" y="36"/>
                  <a:pt x="913" y="33"/>
                  <a:pt x="930" y="33"/>
                </a:cubicBezTo>
                <a:cubicBezTo>
                  <a:pt x="947" y="33"/>
                  <a:pt x="961" y="32"/>
                  <a:pt x="966" y="33"/>
                </a:cubicBezTo>
              </a:path>
            </a:pathLst>
          </a:custGeom>
          <a:noFill/>
          <a:ln w="19050">
            <a:solidFill>
              <a:srgbClr val="FC311C"/>
            </a:solidFill>
            <a:round/>
            <a:headEnd/>
            <a:tailEnd/>
          </a:ln>
        </p:spPr>
        <p:txBody>
          <a:bodyPr/>
          <a:lstStyle/>
          <a:p>
            <a:pPr algn="ctr">
              <a:defRPr/>
            </a:pPr>
            <a:endParaRPr lang="zh-CN" altLang="en-US">
              <a:solidFill>
                <a:schemeClr val="tx2"/>
              </a:solidFill>
              <a:latin typeface="+mj-lt"/>
              <a:ea typeface="+mj-ea"/>
            </a:endParaRPr>
          </a:p>
        </p:txBody>
      </p:sp>
      <p:sp>
        <p:nvSpPr>
          <p:cNvPr id="129046" name="标题占位符 1"/>
          <p:cNvSpPr txBox="1">
            <a:spLocks noChangeArrowheads="1"/>
          </p:cNvSpPr>
          <p:nvPr/>
        </p:nvSpPr>
        <p:spPr bwMode="auto">
          <a:xfrm>
            <a:off x="465138" y="260350"/>
            <a:ext cx="8747125" cy="739775"/>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应用型本科高校的教学改革</a:t>
            </a:r>
          </a:p>
        </p:txBody>
      </p:sp>
      <p:sp>
        <p:nvSpPr>
          <p:cNvPr id="8" name="TextBox 7"/>
          <p:cNvSpPr txBox="1"/>
          <p:nvPr/>
        </p:nvSpPr>
        <p:spPr>
          <a:xfrm>
            <a:off x="2000250" y="1643063"/>
            <a:ext cx="5143500" cy="492125"/>
          </a:xfrm>
          <a:prstGeom prst="rect">
            <a:avLst/>
          </a:prstGeom>
          <a:noFill/>
        </p:spPr>
        <p:txBody>
          <a:bodyPr>
            <a:spAutoFit/>
          </a:bodyPr>
          <a:lstStyle/>
          <a:p>
            <a:pPr algn="ctr">
              <a:defRPr/>
            </a:pPr>
            <a:r>
              <a:rPr lang="zh-CN" altLang="en-US" sz="2600" dirty="0">
                <a:solidFill>
                  <a:srgbClr val="800000"/>
                </a:solidFill>
                <a:latin typeface="+mj-ea"/>
                <a:ea typeface="+mj-ea"/>
              </a:rPr>
              <a:t>改革形式化的评价方法</a:t>
            </a:r>
            <a:endParaRPr lang="zh-CN" altLang="en-US" sz="2600" dirty="0">
              <a:solidFill>
                <a:srgbClr val="800000"/>
              </a:solidFill>
              <a:latin typeface="+mj-ea"/>
              <a:ea typeface="+mj-ea"/>
            </a:endParaRPr>
          </a:p>
        </p:txBody>
      </p:sp>
    </p:spTree>
    <p:custDataLst>
      <p:tags r:id="rId1"/>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8235"/>
                                        </p:tgtEl>
                                        <p:attrNameLst>
                                          <p:attrName>style.visibility</p:attrName>
                                        </p:attrNameLst>
                                      </p:cBhvr>
                                      <p:to>
                                        <p:strVal val="visible"/>
                                      </p:to>
                                    </p:set>
                                    <p:anim calcmode="lin" valueType="num">
                                      <p:cBhvr>
                                        <p:cTn id="7" dur="500" fill="hold"/>
                                        <p:tgtEl>
                                          <p:spTgt spid="48235"/>
                                        </p:tgtEl>
                                        <p:attrNameLst>
                                          <p:attrName>ppt_w</p:attrName>
                                        </p:attrNameLst>
                                      </p:cBhvr>
                                      <p:tavLst>
                                        <p:tav tm="0">
                                          <p:val>
                                            <p:fltVal val="0"/>
                                          </p:val>
                                        </p:tav>
                                        <p:tav tm="100000">
                                          <p:val>
                                            <p:strVal val="#ppt_w"/>
                                          </p:val>
                                        </p:tav>
                                      </p:tavLst>
                                    </p:anim>
                                    <p:anim calcmode="lin" valueType="num">
                                      <p:cBhvr>
                                        <p:cTn id="8" dur="500" fill="hold"/>
                                        <p:tgtEl>
                                          <p:spTgt spid="4823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8236"/>
                                        </p:tgtEl>
                                        <p:attrNameLst>
                                          <p:attrName>style.visibility</p:attrName>
                                        </p:attrNameLst>
                                      </p:cBhvr>
                                      <p:to>
                                        <p:strVal val="visible"/>
                                      </p:to>
                                    </p:set>
                                    <p:animEffect transition="in" filter="wipe(left)">
                                      <p:cBhvr>
                                        <p:cTn id="13" dur="500"/>
                                        <p:tgtEl>
                                          <p:spTgt spid="48236"/>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48237"/>
                                        </p:tgtEl>
                                        <p:attrNameLst>
                                          <p:attrName>style.visibility</p:attrName>
                                        </p:attrNameLst>
                                      </p:cBhvr>
                                      <p:to>
                                        <p:strVal val="visible"/>
                                      </p:to>
                                    </p:set>
                                    <p:animEffect transition="in" filter="wipe(left)">
                                      <p:cBhvr>
                                        <p:cTn id="17" dur="500"/>
                                        <p:tgtEl>
                                          <p:spTgt spid="48237"/>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48238"/>
                                        </p:tgtEl>
                                        <p:attrNameLst>
                                          <p:attrName>style.visibility</p:attrName>
                                        </p:attrNameLst>
                                      </p:cBhvr>
                                      <p:to>
                                        <p:strVal val="visible"/>
                                      </p:to>
                                    </p:set>
                                    <p:animEffect transition="in" filter="wipe(left)">
                                      <p:cBhvr>
                                        <p:cTn id="21" dur="500"/>
                                        <p:tgtEl>
                                          <p:spTgt spid="48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
        <p:nvSpPr>
          <p:cNvPr id="130050" name="内容占位符 2"/>
          <p:cNvSpPr>
            <a:spLocks noChangeArrowheads="1"/>
          </p:cNvSpPr>
          <p:nvPr/>
        </p:nvSpPr>
        <p:spPr bwMode="auto">
          <a:xfrm>
            <a:off x="468313" y="1700213"/>
            <a:ext cx="8147050" cy="4537075"/>
          </a:xfrm>
          <a:prstGeom prst="rect">
            <a:avLst/>
          </a:prstGeom>
          <a:noFill/>
          <a:ln w="9525">
            <a:noFill/>
            <a:miter lim="800000"/>
            <a:headEnd/>
            <a:tailEnd/>
          </a:ln>
        </p:spPr>
        <p:txBody>
          <a:bodyPr/>
          <a:lstStyle/>
          <a:p>
            <a:pPr marL="274638" indent="623888">
              <a:lnSpc>
                <a:spcPct val="150000"/>
              </a:lnSpc>
              <a:spcBef>
                <a:spcPct val="20000"/>
              </a:spcBef>
            </a:pPr>
            <a:endParaRPr lang="zh-CN" altLang="en-US" sz="2400">
              <a:solidFill>
                <a:srgbClr val="254061"/>
              </a:solidFill>
              <a:latin typeface="Times New Roman" pitchFamily="18" charset="0"/>
            </a:endParaRPr>
          </a:p>
          <a:p>
            <a:pPr marL="274638" indent="623888">
              <a:lnSpc>
                <a:spcPct val="150000"/>
              </a:lnSpc>
              <a:spcBef>
                <a:spcPct val="20000"/>
              </a:spcBef>
            </a:pPr>
            <a:r>
              <a:rPr lang="zh-CN" altLang="en-US" sz="2400" b="0">
                <a:solidFill>
                  <a:srgbClr val="254061"/>
                </a:solidFill>
                <a:latin typeface="微软雅黑"/>
                <a:ea typeface="微软雅黑"/>
                <a:cs typeface="微软雅黑"/>
              </a:rPr>
              <a:t>南京工程学院</a:t>
            </a:r>
            <a:r>
              <a:rPr lang="en-US" altLang="zh-CN" sz="2400" b="0">
                <a:solidFill>
                  <a:srgbClr val="800000"/>
                </a:solidFill>
                <a:latin typeface="Times New Roman" pitchFamily="18" charset="0"/>
                <a:ea typeface="微软雅黑"/>
                <a:cs typeface="Times New Roman" pitchFamily="18" charset="0"/>
              </a:rPr>
              <a:t>2000</a:t>
            </a:r>
            <a:r>
              <a:rPr lang="zh-CN" altLang="en-US" sz="2400" b="0">
                <a:solidFill>
                  <a:srgbClr val="800000"/>
                </a:solidFill>
                <a:latin typeface="微软雅黑"/>
                <a:ea typeface="微软雅黑"/>
                <a:cs typeface="微软雅黑"/>
              </a:rPr>
              <a:t>年</a:t>
            </a:r>
            <a:r>
              <a:rPr lang="zh-CN" altLang="en-US" sz="2400" b="0">
                <a:solidFill>
                  <a:srgbClr val="254061"/>
                </a:solidFill>
                <a:latin typeface="微软雅黑"/>
                <a:ea typeface="微软雅黑"/>
                <a:cs typeface="微软雅黑"/>
              </a:rPr>
              <a:t>由两所国家示范性高工专合并组建而成，具有近百年办学历史</a:t>
            </a:r>
          </a:p>
          <a:p>
            <a:pPr marL="274638" indent="623888">
              <a:lnSpc>
                <a:spcPct val="110000"/>
              </a:lnSpc>
              <a:spcBef>
                <a:spcPct val="20000"/>
              </a:spcBef>
            </a:pPr>
            <a:endParaRPr lang="zh-CN" altLang="en-US" sz="2400" b="0">
              <a:solidFill>
                <a:srgbClr val="953735"/>
              </a:solidFill>
              <a:latin typeface="微软雅黑"/>
              <a:ea typeface="微软雅黑"/>
              <a:cs typeface="微软雅黑"/>
            </a:endParaRPr>
          </a:p>
        </p:txBody>
      </p:sp>
      <p:sp>
        <p:nvSpPr>
          <p:cNvPr id="130051" name="AutoShape 5"/>
          <p:cNvSpPr>
            <a:spLocks noChangeArrowheads="1"/>
          </p:cNvSpPr>
          <p:nvPr/>
        </p:nvSpPr>
        <p:spPr bwMode="auto">
          <a:xfrm>
            <a:off x="4586288" y="3489325"/>
            <a:ext cx="1695450" cy="2819400"/>
          </a:xfrm>
          <a:prstGeom prst="rightArrow">
            <a:avLst>
              <a:gd name="adj1" fmla="val 79306"/>
              <a:gd name="adj2" fmla="val 24769"/>
            </a:avLst>
          </a:prstGeom>
          <a:gradFill rotWithShape="1">
            <a:gsLst>
              <a:gs pos="0">
                <a:srgbClr val="FFFFFF"/>
              </a:gs>
              <a:gs pos="100000">
                <a:schemeClr val="accent1"/>
              </a:gs>
            </a:gsLst>
            <a:lin ang="0" scaled="1"/>
          </a:gradFill>
          <a:ln w="9525">
            <a:noFill/>
            <a:miter lim="800000"/>
            <a:headEnd/>
            <a:tailEnd/>
          </a:ln>
        </p:spPr>
        <p:txBody>
          <a:bodyPr wrap="none" anchor="ctr"/>
          <a:lstStyle/>
          <a:p>
            <a:pPr eaLnBrk="0" hangingPunct="0"/>
            <a:endParaRPr lang="zh-CN" altLang="en-US" sz="1800" b="0">
              <a:solidFill>
                <a:srgbClr val="000000"/>
              </a:solidFill>
              <a:latin typeface="Arial" charset="0"/>
              <a:ea typeface="宋体" charset="-122"/>
            </a:endParaRPr>
          </a:p>
        </p:txBody>
      </p:sp>
      <p:grpSp>
        <p:nvGrpSpPr>
          <p:cNvPr id="130052" name="Group 5"/>
          <p:cNvGrpSpPr>
            <a:grpSpLocks/>
          </p:cNvGrpSpPr>
          <p:nvPr/>
        </p:nvGrpSpPr>
        <p:grpSpPr bwMode="auto">
          <a:xfrm>
            <a:off x="685800" y="3962400"/>
            <a:ext cx="5260975" cy="920750"/>
            <a:chOff x="0" y="0"/>
            <a:chExt cx="3314" cy="580"/>
          </a:xfrm>
        </p:grpSpPr>
        <p:pic>
          <p:nvPicPr>
            <p:cNvPr id="130059" name="矩形 9"/>
            <p:cNvPicPr>
              <a:picLocks noChangeArrowheads="1"/>
            </p:cNvPicPr>
            <p:nvPr/>
          </p:nvPicPr>
          <p:blipFill>
            <a:blip r:embed="rId2"/>
            <a:srcRect/>
            <a:stretch>
              <a:fillRect/>
            </a:stretch>
          </p:blipFill>
          <p:spPr bwMode="auto">
            <a:xfrm>
              <a:off x="0" y="0"/>
              <a:ext cx="3314" cy="580"/>
            </a:xfrm>
            <a:prstGeom prst="rect">
              <a:avLst/>
            </a:prstGeom>
            <a:noFill/>
            <a:ln w="9525">
              <a:noFill/>
              <a:miter lim="800000"/>
              <a:headEnd/>
              <a:tailEnd/>
            </a:ln>
          </p:spPr>
        </p:pic>
        <p:sp>
          <p:nvSpPr>
            <p:cNvPr id="2" name="Text Box 7"/>
            <p:cNvSpPr txBox="1">
              <a:spLocks noChangeArrowheads="1"/>
            </p:cNvSpPr>
            <p:nvPr/>
          </p:nvSpPr>
          <p:spPr bwMode="auto">
            <a:xfrm>
              <a:off x="53" y="20"/>
              <a:ext cx="3196" cy="509"/>
            </a:xfrm>
            <a:prstGeom prst="rect">
              <a:avLst/>
            </a:prstGeom>
            <a:noFill/>
            <a:ln w="9525">
              <a:noFill/>
              <a:miter lim="800000"/>
              <a:headEnd/>
              <a:tailEnd/>
            </a:ln>
          </p:spPr>
          <p:txBody>
            <a:bodyPr anchor="ctr"/>
            <a:lstStyle/>
            <a:p>
              <a:pPr algn="ctr">
                <a:defRPr/>
              </a:pPr>
              <a:r>
                <a:rPr lang="zh-CN" altLang="en-US" sz="2000">
                  <a:solidFill>
                    <a:srgbClr val="FFFFFF"/>
                  </a:solidFill>
                  <a:effectLst>
                    <a:outerShdw blurRad="38100" dist="38100" dir="2700000" algn="tl">
                      <a:srgbClr val="C0C0C0"/>
                    </a:outerShdw>
                  </a:effectLst>
                </a:rPr>
                <a:t>始建于</a:t>
              </a:r>
              <a:r>
                <a:rPr lang="en-US" sz="2000">
                  <a:solidFill>
                    <a:srgbClr val="800000"/>
                  </a:solidFill>
                  <a:effectLst>
                    <a:outerShdw blurRad="38100" dist="38100" dir="2700000" algn="tl">
                      <a:srgbClr val="C0C0C0"/>
                    </a:outerShdw>
                  </a:effectLst>
                </a:rPr>
                <a:t>1915</a:t>
              </a:r>
              <a:r>
                <a:rPr lang="zh-CN" altLang="en-US" sz="2000">
                  <a:solidFill>
                    <a:srgbClr val="800000"/>
                  </a:solidFill>
                  <a:effectLst>
                    <a:outerShdw blurRad="38100" dist="38100" dir="2700000" algn="tl">
                      <a:srgbClr val="C0C0C0"/>
                    </a:outerShdw>
                  </a:effectLst>
                </a:rPr>
                <a:t>年</a:t>
              </a:r>
              <a:r>
                <a:rPr lang="zh-CN" altLang="en-US" sz="2000">
                  <a:solidFill>
                    <a:srgbClr val="FFFFFF"/>
                  </a:solidFill>
                  <a:effectLst>
                    <a:outerShdw blurRad="38100" dist="38100" dir="2700000" algn="tl">
                      <a:srgbClr val="C0C0C0"/>
                    </a:outerShdw>
                  </a:effectLst>
                </a:rPr>
                <a:t>的南京机械高等专科学校</a:t>
              </a:r>
            </a:p>
          </p:txBody>
        </p:sp>
      </p:grpSp>
      <p:grpSp>
        <p:nvGrpSpPr>
          <p:cNvPr id="130053" name="Group 8"/>
          <p:cNvGrpSpPr>
            <a:grpSpLocks/>
          </p:cNvGrpSpPr>
          <p:nvPr/>
        </p:nvGrpSpPr>
        <p:grpSpPr bwMode="auto">
          <a:xfrm>
            <a:off x="685800" y="4913313"/>
            <a:ext cx="5260975" cy="920750"/>
            <a:chOff x="0" y="0"/>
            <a:chExt cx="3314" cy="580"/>
          </a:xfrm>
        </p:grpSpPr>
        <p:pic>
          <p:nvPicPr>
            <p:cNvPr id="130057" name="矩形 10"/>
            <p:cNvPicPr>
              <a:picLocks noChangeArrowheads="1"/>
            </p:cNvPicPr>
            <p:nvPr/>
          </p:nvPicPr>
          <p:blipFill>
            <a:blip r:embed="rId2"/>
            <a:srcRect/>
            <a:stretch>
              <a:fillRect/>
            </a:stretch>
          </p:blipFill>
          <p:spPr bwMode="auto">
            <a:xfrm>
              <a:off x="0" y="0"/>
              <a:ext cx="3314" cy="580"/>
            </a:xfrm>
            <a:prstGeom prst="rect">
              <a:avLst/>
            </a:prstGeom>
            <a:noFill/>
            <a:ln w="9525">
              <a:noFill/>
              <a:miter lim="800000"/>
              <a:headEnd/>
              <a:tailEnd/>
            </a:ln>
          </p:spPr>
        </p:pic>
        <p:sp>
          <p:nvSpPr>
            <p:cNvPr id="3" name="Text Box 10"/>
            <p:cNvSpPr txBox="1">
              <a:spLocks noChangeArrowheads="1"/>
            </p:cNvSpPr>
            <p:nvPr/>
          </p:nvSpPr>
          <p:spPr bwMode="auto">
            <a:xfrm>
              <a:off x="53" y="20"/>
              <a:ext cx="3196" cy="509"/>
            </a:xfrm>
            <a:prstGeom prst="rect">
              <a:avLst/>
            </a:prstGeom>
            <a:noFill/>
            <a:ln w="9525">
              <a:noFill/>
              <a:miter lim="800000"/>
              <a:headEnd/>
              <a:tailEnd/>
            </a:ln>
          </p:spPr>
          <p:txBody>
            <a:bodyPr anchor="ctr"/>
            <a:lstStyle/>
            <a:p>
              <a:pPr algn="ctr">
                <a:defRPr/>
              </a:pPr>
              <a:r>
                <a:rPr lang="zh-CN" altLang="en-US" sz="2000">
                  <a:solidFill>
                    <a:srgbClr val="FFFFFF"/>
                  </a:solidFill>
                  <a:effectLst>
                    <a:outerShdw blurRad="38100" dist="38100" dir="2700000" algn="tl">
                      <a:srgbClr val="C0C0C0"/>
                    </a:outerShdw>
                  </a:effectLst>
                </a:rPr>
                <a:t>始建于</a:t>
              </a:r>
              <a:r>
                <a:rPr lang="en-US" sz="2000">
                  <a:solidFill>
                    <a:srgbClr val="800000"/>
                  </a:solidFill>
                  <a:effectLst>
                    <a:outerShdw blurRad="38100" dist="38100" dir="2700000" algn="tl">
                      <a:srgbClr val="C0C0C0"/>
                    </a:outerShdw>
                  </a:effectLst>
                </a:rPr>
                <a:t>1946</a:t>
              </a:r>
              <a:r>
                <a:rPr lang="zh-CN" altLang="en-US" sz="2000">
                  <a:solidFill>
                    <a:srgbClr val="800000"/>
                  </a:solidFill>
                  <a:effectLst>
                    <a:outerShdw blurRad="38100" dist="38100" dir="2700000" algn="tl">
                      <a:srgbClr val="C0C0C0"/>
                    </a:outerShdw>
                  </a:effectLst>
                </a:rPr>
                <a:t>年</a:t>
              </a:r>
              <a:r>
                <a:rPr lang="zh-CN" altLang="en-US" sz="2000">
                  <a:solidFill>
                    <a:srgbClr val="FFFFFF"/>
                  </a:solidFill>
                  <a:effectLst>
                    <a:outerShdw blurRad="38100" dist="38100" dir="2700000" algn="tl">
                      <a:srgbClr val="C0C0C0"/>
                    </a:outerShdw>
                  </a:effectLst>
                </a:rPr>
                <a:t>的南京电力高等专科学校</a:t>
              </a:r>
            </a:p>
          </p:txBody>
        </p:sp>
      </p:grpSp>
      <p:pic>
        <p:nvPicPr>
          <p:cNvPr id="130054" name="Picture 6"/>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430963" y="5562600"/>
            <a:ext cx="2303462" cy="515938"/>
          </a:xfrm>
          <a:prstGeom prst="rect">
            <a:avLst/>
          </a:prstGeom>
          <a:noFill/>
          <a:ln w="9525">
            <a:noFill/>
            <a:miter lim="800000"/>
            <a:headEnd/>
            <a:tailEnd/>
          </a:ln>
        </p:spPr>
      </p:pic>
      <p:pic>
        <p:nvPicPr>
          <p:cNvPr id="130055" name="Picture 4" descr="C:\Users\Rocky\Desktop\工程硕士PPT\未标题-2.png"/>
          <p:cNvPicPr>
            <a:picLocks noChangeAspect="1" noChangeArrowheads="1"/>
          </p:cNvPicPr>
          <p:nvPr/>
        </p:nvPicPr>
        <p:blipFill>
          <a:blip r:embed="rId4"/>
          <a:srcRect/>
          <a:stretch>
            <a:fillRect/>
          </a:stretch>
        </p:blipFill>
        <p:spPr bwMode="auto">
          <a:xfrm>
            <a:off x="6538913" y="3719513"/>
            <a:ext cx="2032000" cy="2033587"/>
          </a:xfrm>
          <a:prstGeom prst="rect">
            <a:avLst/>
          </a:prstGeom>
          <a:noFill/>
          <a:ln w="9525">
            <a:noFill/>
            <a:miter lim="800000"/>
            <a:headEnd/>
            <a:tailEnd/>
          </a:ln>
        </p:spPr>
      </p:pic>
      <p:sp>
        <p:nvSpPr>
          <p:cNvPr id="130056" name="Text Box 13"/>
          <p:cNvSpPr txBox="1">
            <a:spLocks noChangeArrowheads="1"/>
          </p:cNvSpPr>
          <p:nvPr/>
        </p:nvSpPr>
        <p:spPr bwMode="auto">
          <a:xfrm>
            <a:off x="3203575" y="1484313"/>
            <a:ext cx="3095625" cy="561975"/>
          </a:xfrm>
          <a:prstGeom prst="rect">
            <a:avLst/>
          </a:prstGeom>
          <a:noFill/>
          <a:ln w="9525">
            <a:noFill/>
            <a:miter lim="800000"/>
            <a:headEnd/>
            <a:tailEnd/>
          </a:ln>
        </p:spPr>
        <p:txBody>
          <a:bodyPr>
            <a:spAutoFit/>
          </a:bodyPr>
          <a:lstStyle/>
          <a:p>
            <a:pPr marL="742950" indent="-285750">
              <a:lnSpc>
                <a:spcPct val="110000"/>
              </a:lnSpc>
              <a:spcBef>
                <a:spcPct val="50000"/>
              </a:spcBef>
              <a:buClr>
                <a:srgbClr val="C00000"/>
              </a:buClr>
              <a:buSzPct val="120000"/>
              <a:buFont typeface="Arial" charset="0"/>
              <a:buNone/>
            </a:pPr>
            <a:r>
              <a:rPr lang="zh-CN" altLang="en-US" sz="2800">
                <a:solidFill>
                  <a:srgbClr val="800000"/>
                </a:solidFill>
              </a:rPr>
              <a:t>办学历史</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073" name="Group 2"/>
          <p:cNvGrpSpPr>
            <a:grpSpLocks/>
          </p:cNvGrpSpPr>
          <p:nvPr/>
        </p:nvGrpSpPr>
        <p:grpSpPr bwMode="auto">
          <a:xfrm>
            <a:off x="1403350" y="1484313"/>
            <a:ext cx="7004050" cy="3108325"/>
            <a:chOff x="0" y="0"/>
            <a:chExt cx="4412" cy="1958"/>
          </a:xfrm>
        </p:grpSpPr>
        <p:grpSp>
          <p:nvGrpSpPr>
            <p:cNvPr id="131084" name="Group 3"/>
            <p:cNvGrpSpPr>
              <a:grpSpLocks/>
            </p:cNvGrpSpPr>
            <p:nvPr/>
          </p:nvGrpSpPr>
          <p:grpSpPr bwMode="auto">
            <a:xfrm>
              <a:off x="0" y="0"/>
              <a:ext cx="4412" cy="729"/>
              <a:chOff x="0" y="0"/>
              <a:chExt cx="4412" cy="729"/>
            </a:xfrm>
          </p:grpSpPr>
          <p:pic>
            <p:nvPicPr>
              <p:cNvPr id="131091" name="矩形 8"/>
              <p:cNvPicPr>
                <a:picLocks noChangeArrowheads="1"/>
              </p:cNvPicPr>
              <p:nvPr/>
            </p:nvPicPr>
            <p:blipFill>
              <a:blip r:embed="rId2"/>
              <a:srcRect/>
              <a:stretch>
                <a:fillRect/>
              </a:stretch>
            </p:blipFill>
            <p:spPr bwMode="auto">
              <a:xfrm>
                <a:off x="0" y="0"/>
                <a:ext cx="4412" cy="729"/>
              </a:xfrm>
              <a:prstGeom prst="rect">
                <a:avLst/>
              </a:prstGeom>
              <a:noFill/>
              <a:ln w="9525">
                <a:noFill/>
                <a:miter lim="800000"/>
                <a:headEnd/>
                <a:tailEnd/>
              </a:ln>
            </p:spPr>
          </p:pic>
          <p:sp>
            <p:nvSpPr>
              <p:cNvPr id="131092" name="Text Box 5"/>
              <p:cNvSpPr txBox="1">
                <a:spLocks noChangeArrowheads="1"/>
              </p:cNvSpPr>
              <p:nvPr/>
            </p:nvSpPr>
            <p:spPr bwMode="auto">
              <a:xfrm>
                <a:off x="153" y="152"/>
                <a:ext cx="4072" cy="390"/>
              </a:xfrm>
              <a:prstGeom prst="rect">
                <a:avLst/>
              </a:prstGeom>
              <a:noFill/>
              <a:ln w="9525">
                <a:noFill/>
                <a:miter lim="800000"/>
                <a:headEnd/>
                <a:tailEnd/>
              </a:ln>
            </p:spPr>
            <p:txBody>
              <a:bodyPr anchor="ctr"/>
              <a:lstStyle/>
              <a:p>
                <a:pPr marL="6350" lvl="1" algn="ctr"/>
                <a:r>
                  <a:rPr lang="zh-CN" altLang="en-US" sz="2000" b="0">
                    <a:solidFill>
                      <a:srgbClr val="FFFFFF"/>
                    </a:solidFill>
                    <a:ea typeface="微软雅黑"/>
                    <a:cs typeface="微软雅黑"/>
                  </a:rPr>
                  <a:t>全国高等学校教学研究会副理事长单位</a:t>
                </a:r>
              </a:p>
            </p:txBody>
          </p:sp>
        </p:grpSp>
        <p:grpSp>
          <p:nvGrpSpPr>
            <p:cNvPr id="131085" name="Group 6"/>
            <p:cNvGrpSpPr>
              <a:grpSpLocks/>
            </p:cNvGrpSpPr>
            <p:nvPr/>
          </p:nvGrpSpPr>
          <p:grpSpPr bwMode="auto">
            <a:xfrm>
              <a:off x="0" y="610"/>
              <a:ext cx="4412" cy="734"/>
              <a:chOff x="0" y="0"/>
              <a:chExt cx="4412" cy="734"/>
            </a:xfrm>
          </p:grpSpPr>
          <p:pic>
            <p:nvPicPr>
              <p:cNvPr id="131089" name="矩形 9"/>
              <p:cNvPicPr>
                <a:picLocks noChangeArrowheads="1"/>
              </p:cNvPicPr>
              <p:nvPr/>
            </p:nvPicPr>
            <p:blipFill>
              <a:blip r:embed="rId3"/>
              <a:srcRect/>
              <a:stretch>
                <a:fillRect/>
              </a:stretch>
            </p:blipFill>
            <p:spPr bwMode="auto">
              <a:xfrm>
                <a:off x="0" y="0"/>
                <a:ext cx="4412" cy="734"/>
              </a:xfrm>
              <a:prstGeom prst="rect">
                <a:avLst/>
              </a:prstGeom>
              <a:noFill/>
              <a:ln w="9525">
                <a:noFill/>
                <a:miter lim="800000"/>
                <a:headEnd/>
                <a:tailEnd/>
              </a:ln>
            </p:spPr>
          </p:pic>
          <p:sp>
            <p:nvSpPr>
              <p:cNvPr id="131090" name="Text Box 8"/>
              <p:cNvSpPr txBox="1">
                <a:spLocks noChangeArrowheads="1"/>
              </p:cNvSpPr>
              <p:nvPr/>
            </p:nvSpPr>
            <p:spPr bwMode="auto">
              <a:xfrm>
                <a:off x="153" y="155"/>
                <a:ext cx="4072" cy="390"/>
              </a:xfrm>
              <a:prstGeom prst="rect">
                <a:avLst/>
              </a:prstGeom>
              <a:noFill/>
              <a:ln w="9525">
                <a:noFill/>
                <a:miter lim="800000"/>
                <a:headEnd/>
                <a:tailEnd/>
              </a:ln>
            </p:spPr>
            <p:txBody>
              <a:bodyPr anchor="ctr"/>
              <a:lstStyle/>
              <a:p>
                <a:pPr marL="6350" lvl="1" algn="ctr"/>
                <a:r>
                  <a:rPr lang="zh-CN" altLang="en-US" sz="2000" b="0">
                    <a:solidFill>
                      <a:srgbClr val="FFFFFF"/>
                    </a:solidFill>
                    <a:ea typeface="微软雅黑"/>
                    <a:cs typeface="微软雅黑"/>
                  </a:rPr>
                  <a:t>全国应用型本科院校专门委员会主任委员单位</a:t>
                </a:r>
              </a:p>
            </p:txBody>
          </p:sp>
        </p:grpSp>
        <p:grpSp>
          <p:nvGrpSpPr>
            <p:cNvPr id="131086" name="Group 9"/>
            <p:cNvGrpSpPr>
              <a:grpSpLocks/>
            </p:cNvGrpSpPr>
            <p:nvPr/>
          </p:nvGrpSpPr>
          <p:grpSpPr bwMode="auto">
            <a:xfrm>
              <a:off x="0" y="1225"/>
              <a:ext cx="4412" cy="733"/>
              <a:chOff x="0" y="0"/>
              <a:chExt cx="4412" cy="733"/>
            </a:xfrm>
          </p:grpSpPr>
          <p:pic>
            <p:nvPicPr>
              <p:cNvPr id="131087" name="矩形 10"/>
              <p:cNvPicPr>
                <a:picLocks noChangeArrowheads="1"/>
              </p:cNvPicPr>
              <p:nvPr/>
            </p:nvPicPr>
            <p:blipFill>
              <a:blip r:embed="rId4"/>
              <a:srcRect/>
              <a:stretch>
                <a:fillRect/>
              </a:stretch>
            </p:blipFill>
            <p:spPr bwMode="auto">
              <a:xfrm>
                <a:off x="0" y="0"/>
                <a:ext cx="4412" cy="733"/>
              </a:xfrm>
              <a:prstGeom prst="rect">
                <a:avLst/>
              </a:prstGeom>
              <a:noFill/>
              <a:ln w="9525">
                <a:noFill/>
                <a:miter lim="800000"/>
                <a:headEnd/>
                <a:tailEnd/>
              </a:ln>
            </p:spPr>
          </p:pic>
          <p:sp>
            <p:nvSpPr>
              <p:cNvPr id="131088" name="Text Box 11"/>
              <p:cNvSpPr txBox="1">
                <a:spLocks noChangeArrowheads="1"/>
              </p:cNvSpPr>
              <p:nvPr/>
            </p:nvSpPr>
            <p:spPr bwMode="auto">
              <a:xfrm>
                <a:off x="153" y="153"/>
                <a:ext cx="4072" cy="390"/>
              </a:xfrm>
              <a:prstGeom prst="rect">
                <a:avLst/>
              </a:prstGeom>
              <a:noFill/>
              <a:ln w="9525">
                <a:noFill/>
                <a:miter lim="800000"/>
                <a:headEnd/>
                <a:tailEnd/>
              </a:ln>
            </p:spPr>
            <p:txBody>
              <a:bodyPr anchor="ctr"/>
              <a:lstStyle/>
              <a:p>
                <a:pPr marL="6350" lvl="1" algn="ctr"/>
                <a:r>
                  <a:rPr lang="zh-CN" altLang="en-US" sz="2000" b="0">
                    <a:solidFill>
                      <a:srgbClr val="FFFFFF"/>
                    </a:solidFill>
                    <a:ea typeface="微软雅黑"/>
                    <a:cs typeface="微软雅黑"/>
                  </a:rPr>
                  <a:t>中国产学研促进会常务理事单位</a:t>
                </a:r>
              </a:p>
            </p:txBody>
          </p:sp>
        </p:grpSp>
      </p:grpSp>
      <p:grpSp>
        <p:nvGrpSpPr>
          <p:cNvPr id="131074" name="Group 12"/>
          <p:cNvGrpSpPr>
            <a:grpSpLocks/>
          </p:cNvGrpSpPr>
          <p:nvPr/>
        </p:nvGrpSpPr>
        <p:grpSpPr bwMode="auto">
          <a:xfrm>
            <a:off x="1403350" y="4411663"/>
            <a:ext cx="7016750" cy="1158875"/>
            <a:chOff x="0" y="0"/>
            <a:chExt cx="4420" cy="730"/>
          </a:xfrm>
        </p:grpSpPr>
        <p:pic>
          <p:nvPicPr>
            <p:cNvPr id="131082" name="矩形 8"/>
            <p:cNvPicPr>
              <a:picLocks noChangeArrowheads="1"/>
            </p:cNvPicPr>
            <p:nvPr/>
          </p:nvPicPr>
          <p:blipFill>
            <a:blip r:embed="rId5"/>
            <a:srcRect/>
            <a:stretch>
              <a:fillRect/>
            </a:stretch>
          </p:blipFill>
          <p:spPr bwMode="auto">
            <a:xfrm>
              <a:off x="0" y="0"/>
              <a:ext cx="4420" cy="730"/>
            </a:xfrm>
            <a:prstGeom prst="rect">
              <a:avLst/>
            </a:prstGeom>
            <a:noFill/>
            <a:ln w="9525">
              <a:noFill/>
              <a:miter lim="800000"/>
              <a:headEnd/>
              <a:tailEnd/>
            </a:ln>
          </p:spPr>
        </p:pic>
        <p:sp>
          <p:nvSpPr>
            <p:cNvPr id="131083" name="Text Box 14"/>
            <p:cNvSpPr txBox="1">
              <a:spLocks noChangeArrowheads="1"/>
            </p:cNvSpPr>
            <p:nvPr/>
          </p:nvSpPr>
          <p:spPr bwMode="auto">
            <a:xfrm>
              <a:off x="152" y="152"/>
              <a:ext cx="4082" cy="390"/>
            </a:xfrm>
            <a:prstGeom prst="rect">
              <a:avLst/>
            </a:prstGeom>
            <a:noFill/>
            <a:ln w="9525">
              <a:noFill/>
              <a:miter lim="800000"/>
              <a:headEnd/>
              <a:tailEnd/>
            </a:ln>
          </p:spPr>
          <p:txBody>
            <a:bodyPr anchor="ctr"/>
            <a:lstStyle/>
            <a:p>
              <a:pPr marL="6350" lvl="1" algn="ctr"/>
              <a:r>
                <a:rPr lang="zh-CN" altLang="en-US" sz="2000" b="0">
                  <a:solidFill>
                    <a:srgbClr val="FFFFFF"/>
                  </a:solidFill>
                  <a:latin typeface="微软雅黑"/>
                  <a:ea typeface="微软雅黑"/>
                  <a:cs typeface="微软雅黑"/>
                </a:rPr>
                <a:t>教育部</a:t>
              </a:r>
              <a:r>
                <a:rPr lang="en-US" altLang="zh-CN" sz="2000" b="0">
                  <a:solidFill>
                    <a:srgbClr val="FFFFFF"/>
                  </a:solidFill>
                  <a:latin typeface="微软雅黑"/>
                  <a:ea typeface="微软雅黑"/>
                  <a:cs typeface="微软雅黑"/>
                </a:rPr>
                <a:t>CDIO</a:t>
              </a:r>
              <a:r>
                <a:rPr lang="zh-CN" altLang="en-US" sz="2000" b="0">
                  <a:solidFill>
                    <a:srgbClr val="FFFFFF"/>
                  </a:solidFill>
                  <a:latin typeface="微软雅黑"/>
                  <a:ea typeface="微软雅黑"/>
                  <a:cs typeface="微软雅黑"/>
                </a:rPr>
                <a:t>教育模式首批试点高校</a:t>
              </a:r>
            </a:p>
          </p:txBody>
        </p:sp>
      </p:grpSp>
      <p:grpSp>
        <p:nvGrpSpPr>
          <p:cNvPr id="131075" name="Group 15"/>
          <p:cNvGrpSpPr>
            <a:grpSpLocks/>
          </p:cNvGrpSpPr>
          <p:nvPr/>
        </p:nvGrpSpPr>
        <p:grpSpPr bwMode="auto">
          <a:xfrm>
            <a:off x="1435100" y="5381625"/>
            <a:ext cx="7021513" cy="1163638"/>
            <a:chOff x="0" y="0"/>
            <a:chExt cx="4423" cy="733"/>
          </a:xfrm>
        </p:grpSpPr>
        <p:pic>
          <p:nvPicPr>
            <p:cNvPr id="131080" name="矩形 9"/>
            <p:cNvPicPr>
              <a:picLocks noChangeArrowheads="1"/>
            </p:cNvPicPr>
            <p:nvPr/>
          </p:nvPicPr>
          <p:blipFill>
            <a:blip r:embed="rId6"/>
            <a:srcRect/>
            <a:stretch>
              <a:fillRect/>
            </a:stretch>
          </p:blipFill>
          <p:spPr bwMode="auto">
            <a:xfrm>
              <a:off x="0" y="0"/>
              <a:ext cx="4423" cy="733"/>
            </a:xfrm>
            <a:prstGeom prst="rect">
              <a:avLst/>
            </a:prstGeom>
            <a:noFill/>
            <a:ln w="9525">
              <a:noFill/>
              <a:miter lim="800000"/>
              <a:headEnd/>
              <a:tailEnd/>
            </a:ln>
          </p:spPr>
        </p:pic>
        <p:sp>
          <p:nvSpPr>
            <p:cNvPr id="131081" name="Text Box 17"/>
            <p:cNvSpPr txBox="1">
              <a:spLocks noChangeArrowheads="1"/>
            </p:cNvSpPr>
            <p:nvPr/>
          </p:nvSpPr>
          <p:spPr bwMode="auto">
            <a:xfrm>
              <a:off x="154" y="153"/>
              <a:ext cx="4082" cy="390"/>
            </a:xfrm>
            <a:prstGeom prst="rect">
              <a:avLst/>
            </a:prstGeom>
            <a:noFill/>
            <a:ln w="9525">
              <a:noFill/>
              <a:miter lim="800000"/>
              <a:headEnd/>
              <a:tailEnd/>
            </a:ln>
          </p:spPr>
          <p:txBody>
            <a:bodyPr anchor="ctr"/>
            <a:lstStyle/>
            <a:p>
              <a:pPr marL="6350" lvl="1" algn="ctr"/>
              <a:r>
                <a:rPr lang="zh-CN" altLang="en-US" sz="2000" b="0">
                  <a:solidFill>
                    <a:srgbClr val="FFFFFF"/>
                  </a:solidFill>
                  <a:ea typeface="微软雅黑"/>
                  <a:cs typeface="微软雅黑"/>
                </a:rPr>
                <a:t>教育部培养硕士专业学位研究生试点高校</a:t>
              </a:r>
            </a:p>
          </p:txBody>
        </p:sp>
      </p:grpSp>
      <p:grpSp>
        <p:nvGrpSpPr>
          <p:cNvPr id="131076" name="Group 18"/>
          <p:cNvGrpSpPr>
            <a:grpSpLocks/>
          </p:cNvGrpSpPr>
          <p:nvPr/>
        </p:nvGrpSpPr>
        <p:grpSpPr bwMode="auto">
          <a:xfrm>
            <a:off x="1403350" y="3436938"/>
            <a:ext cx="7016750" cy="1163637"/>
            <a:chOff x="0" y="0"/>
            <a:chExt cx="4420" cy="733"/>
          </a:xfrm>
        </p:grpSpPr>
        <p:pic>
          <p:nvPicPr>
            <p:cNvPr id="131078" name="矩形 7"/>
            <p:cNvPicPr>
              <a:picLocks noChangeArrowheads="1"/>
            </p:cNvPicPr>
            <p:nvPr/>
          </p:nvPicPr>
          <p:blipFill>
            <a:blip r:embed="rId7"/>
            <a:srcRect/>
            <a:stretch>
              <a:fillRect/>
            </a:stretch>
          </p:blipFill>
          <p:spPr bwMode="auto">
            <a:xfrm>
              <a:off x="0" y="0"/>
              <a:ext cx="4420" cy="733"/>
            </a:xfrm>
            <a:prstGeom prst="rect">
              <a:avLst/>
            </a:prstGeom>
            <a:noFill/>
            <a:ln w="9525">
              <a:noFill/>
              <a:miter lim="800000"/>
              <a:headEnd/>
              <a:tailEnd/>
            </a:ln>
          </p:spPr>
        </p:pic>
        <p:sp>
          <p:nvSpPr>
            <p:cNvPr id="131079" name="Text Box 20"/>
            <p:cNvSpPr txBox="1">
              <a:spLocks noChangeArrowheads="1"/>
            </p:cNvSpPr>
            <p:nvPr/>
          </p:nvSpPr>
          <p:spPr bwMode="auto">
            <a:xfrm>
              <a:off x="152" y="154"/>
              <a:ext cx="4082" cy="390"/>
            </a:xfrm>
            <a:prstGeom prst="rect">
              <a:avLst/>
            </a:prstGeom>
            <a:noFill/>
            <a:ln w="9525">
              <a:noFill/>
              <a:miter lim="800000"/>
              <a:headEnd/>
              <a:tailEnd/>
            </a:ln>
          </p:spPr>
          <p:txBody>
            <a:bodyPr anchor="ctr"/>
            <a:lstStyle/>
            <a:p>
              <a:pPr marL="6350" lvl="1" algn="ctr"/>
              <a:r>
                <a:rPr lang="zh-CN" altLang="en-US" sz="2000" b="0">
                  <a:solidFill>
                    <a:srgbClr val="FFFFFF"/>
                  </a:solidFill>
                  <a:latin typeface="微软雅黑"/>
                  <a:ea typeface="微软雅黑"/>
                  <a:cs typeface="微软雅黑"/>
                </a:rPr>
                <a:t>教育部“卓越工程师教育培养计划”首批实施高校</a:t>
              </a:r>
            </a:p>
          </p:txBody>
        </p:sp>
      </p:grpSp>
      <p:sp>
        <p:nvSpPr>
          <p:cNvPr id="22"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ChangeArrowheads="1"/>
          </p:cNvSpPr>
          <p:nvPr/>
        </p:nvSpPr>
        <p:spPr bwMode="auto">
          <a:xfrm>
            <a:off x="600075" y="2195513"/>
            <a:ext cx="8148638" cy="3548062"/>
          </a:xfrm>
          <a:prstGeom prst="rect">
            <a:avLst/>
          </a:prstGeom>
          <a:noFill/>
          <a:ln w="9525">
            <a:noFill/>
            <a:miter lim="800000"/>
            <a:headEnd/>
            <a:tailEnd/>
          </a:ln>
        </p:spPr>
        <p:txBody>
          <a:bodyPr lIns="0" tIns="0" rIns="0" bIns="0">
            <a:spAutoFit/>
          </a:bodyPr>
          <a:lstStyle/>
          <a:p>
            <a:pPr marL="812800" indent="-812800" defTabSz="449263" eaLnBrk="0" hangingPunct="0">
              <a:spcBef>
                <a:spcPct val="50000"/>
              </a:spcBef>
            </a:pPr>
            <a:r>
              <a:rPr lang="zh-CN" altLang="en-US" sz="2400" b="0">
                <a:solidFill>
                  <a:srgbClr val="800000"/>
                </a:solidFill>
                <a:latin typeface="微软雅黑"/>
                <a:ea typeface="微软雅黑"/>
                <a:cs typeface="微软雅黑"/>
              </a:rPr>
              <a:t>教育思想</a:t>
            </a:r>
            <a:r>
              <a:rPr lang="zh-CN" altLang="en-US" sz="2400" b="0">
                <a:solidFill>
                  <a:schemeClr val="tx2"/>
                </a:solidFill>
                <a:latin typeface="微软雅黑"/>
                <a:ea typeface="微软雅黑"/>
                <a:cs typeface="微软雅黑"/>
              </a:rPr>
              <a:t>：学以致用</a:t>
            </a:r>
          </a:p>
          <a:p>
            <a:pPr marL="812800" indent="-812800" defTabSz="449263" eaLnBrk="0" hangingPunct="0">
              <a:lnSpc>
                <a:spcPct val="140000"/>
              </a:lnSpc>
              <a:spcBef>
                <a:spcPct val="50000"/>
              </a:spcBef>
            </a:pPr>
            <a:r>
              <a:rPr lang="zh-CN" altLang="en-US" sz="2400" b="0">
                <a:solidFill>
                  <a:srgbClr val="800000"/>
                </a:solidFill>
                <a:latin typeface="微软雅黑"/>
                <a:ea typeface="微软雅黑"/>
                <a:cs typeface="微软雅黑"/>
              </a:rPr>
              <a:t>培养目标</a:t>
            </a:r>
            <a:r>
              <a:rPr lang="zh-CN" altLang="en-US" sz="2400" b="0">
                <a:solidFill>
                  <a:schemeClr val="tx2"/>
                </a:solidFill>
                <a:latin typeface="微软雅黑"/>
                <a:ea typeface="微软雅黑"/>
                <a:cs typeface="微软雅黑"/>
              </a:rPr>
              <a:t>：服务地方（行业）经济社会发展的生产、管理</a:t>
            </a:r>
          </a:p>
          <a:p>
            <a:pPr marL="812800" indent="-812800" defTabSz="449263" eaLnBrk="0" hangingPunct="0">
              <a:spcBef>
                <a:spcPct val="50000"/>
              </a:spcBef>
            </a:pPr>
            <a:r>
              <a:rPr lang="zh-CN" altLang="en-US" sz="2400" b="0">
                <a:solidFill>
                  <a:schemeClr val="tx2"/>
                </a:solidFill>
                <a:latin typeface="微软雅黑"/>
                <a:ea typeface="微软雅黑"/>
                <a:cs typeface="微软雅黑"/>
              </a:rPr>
              <a:t>                 服务一线的 “现场工程师”。</a:t>
            </a:r>
          </a:p>
          <a:p>
            <a:pPr marL="812800" indent="-812800" defTabSz="449263" eaLnBrk="0" hangingPunct="0">
              <a:lnSpc>
                <a:spcPct val="140000"/>
              </a:lnSpc>
              <a:spcBef>
                <a:spcPct val="50000"/>
              </a:spcBef>
            </a:pPr>
            <a:r>
              <a:rPr lang="zh-CN" altLang="en-US" sz="2400" b="0">
                <a:solidFill>
                  <a:srgbClr val="800000"/>
                </a:solidFill>
                <a:latin typeface="微软雅黑"/>
                <a:ea typeface="微软雅黑"/>
                <a:cs typeface="微软雅黑"/>
              </a:rPr>
              <a:t>培养方案</a:t>
            </a:r>
            <a:r>
              <a:rPr lang="zh-CN" altLang="en-US" sz="2400" b="0">
                <a:solidFill>
                  <a:schemeClr val="tx2"/>
                </a:solidFill>
                <a:latin typeface="微软雅黑"/>
                <a:ea typeface="微软雅黑"/>
                <a:cs typeface="微软雅黑"/>
              </a:rPr>
              <a:t>：优化基础</a:t>
            </a:r>
            <a:r>
              <a:rPr lang="en-US" altLang="zh-CN" sz="2400" b="0">
                <a:solidFill>
                  <a:schemeClr val="tx2"/>
                </a:solidFill>
                <a:latin typeface="微软雅黑"/>
                <a:ea typeface="微软雅黑"/>
                <a:cs typeface="微软雅黑"/>
              </a:rPr>
              <a:t>,</a:t>
            </a:r>
            <a:r>
              <a:rPr lang="zh-CN" altLang="en-US" sz="2400" b="0">
                <a:solidFill>
                  <a:schemeClr val="tx2"/>
                </a:solidFill>
                <a:latin typeface="微软雅黑"/>
                <a:ea typeface="微软雅黑"/>
                <a:cs typeface="微软雅黑"/>
              </a:rPr>
              <a:t> 口径适当</a:t>
            </a:r>
            <a:r>
              <a:rPr lang="en-US" altLang="zh-CN" sz="2400" b="0">
                <a:solidFill>
                  <a:schemeClr val="tx2"/>
                </a:solidFill>
                <a:latin typeface="微软雅黑"/>
                <a:ea typeface="微软雅黑"/>
                <a:cs typeface="微软雅黑"/>
              </a:rPr>
              <a:t>,</a:t>
            </a:r>
            <a:r>
              <a:rPr lang="zh-CN" altLang="en-US" sz="2400" b="0">
                <a:solidFill>
                  <a:schemeClr val="tx2"/>
                </a:solidFill>
                <a:latin typeface="微软雅黑"/>
                <a:ea typeface="微软雅黑"/>
                <a:cs typeface="微软雅黑"/>
              </a:rPr>
              <a:t> 强化实践</a:t>
            </a:r>
            <a:r>
              <a:rPr lang="en-US" altLang="zh-CN" sz="2400" b="0">
                <a:solidFill>
                  <a:schemeClr val="tx2"/>
                </a:solidFill>
                <a:latin typeface="微软雅黑"/>
                <a:ea typeface="微软雅黑"/>
                <a:cs typeface="微软雅黑"/>
              </a:rPr>
              <a:t>,</a:t>
            </a:r>
            <a:r>
              <a:rPr lang="zh-CN" altLang="en-US" sz="2400" b="0">
                <a:solidFill>
                  <a:schemeClr val="tx2"/>
                </a:solidFill>
                <a:latin typeface="微软雅黑"/>
                <a:ea typeface="微软雅黑"/>
                <a:cs typeface="微软雅黑"/>
              </a:rPr>
              <a:t> 注重能力。</a:t>
            </a:r>
          </a:p>
          <a:p>
            <a:pPr marL="812800" indent="-812800" defTabSz="449263" eaLnBrk="0" hangingPunct="0">
              <a:lnSpc>
                <a:spcPct val="140000"/>
              </a:lnSpc>
              <a:spcBef>
                <a:spcPct val="50000"/>
              </a:spcBef>
            </a:pPr>
            <a:r>
              <a:rPr lang="zh-CN" altLang="en-US" sz="2400" b="0">
                <a:solidFill>
                  <a:srgbClr val="800000"/>
                </a:solidFill>
                <a:latin typeface="微软雅黑"/>
                <a:ea typeface="微软雅黑"/>
                <a:cs typeface="微软雅黑"/>
              </a:rPr>
              <a:t>评价标准</a:t>
            </a:r>
            <a:r>
              <a:rPr lang="zh-CN" altLang="en-US" sz="2400" b="0">
                <a:solidFill>
                  <a:schemeClr val="tx2"/>
                </a:solidFill>
                <a:latin typeface="微软雅黑"/>
                <a:ea typeface="微软雅黑"/>
                <a:cs typeface="微软雅黑"/>
              </a:rPr>
              <a:t>：就业竞争力</a:t>
            </a:r>
            <a:r>
              <a:rPr lang="en-US" altLang="zh-CN" sz="2400" b="0">
                <a:solidFill>
                  <a:schemeClr val="tx2"/>
                </a:solidFill>
                <a:latin typeface="微软雅黑"/>
                <a:ea typeface="微软雅黑"/>
                <a:cs typeface="微软雅黑"/>
              </a:rPr>
              <a:t>,</a:t>
            </a:r>
            <a:r>
              <a:rPr lang="zh-CN" altLang="en-US" sz="2400" b="0">
                <a:solidFill>
                  <a:schemeClr val="tx2"/>
                </a:solidFill>
                <a:latin typeface="微软雅黑"/>
                <a:ea typeface="微软雅黑"/>
                <a:cs typeface="微软雅黑"/>
              </a:rPr>
              <a:t> 从业胜任力</a:t>
            </a:r>
            <a:r>
              <a:rPr lang="en-US" altLang="zh-CN" sz="2400" b="0">
                <a:solidFill>
                  <a:schemeClr val="tx2"/>
                </a:solidFill>
                <a:latin typeface="微软雅黑"/>
                <a:ea typeface="微软雅黑"/>
                <a:cs typeface="微软雅黑"/>
              </a:rPr>
              <a:t>,</a:t>
            </a:r>
            <a:r>
              <a:rPr lang="zh-CN" altLang="en-US" sz="2400" b="0">
                <a:solidFill>
                  <a:schemeClr val="tx2"/>
                </a:solidFill>
                <a:latin typeface="微软雅黑"/>
                <a:ea typeface="微软雅黑"/>
                <a:cs typeface="微软雅黑"/>
              </a:rPr>
              <a:t> 社会满意度。</a:t>
            </a:r>
            <a:endParaRPr lang="en-US" sz="2400" b="0">
              <a:solidFill>
                <a:schemeClr val="tx2"/>
              </a:solidFill>
              <a:latin typeface="微软雅黑"/>
              <a:ea typeface="微软雅黑"/>
              <a:cs typeface="微软雅黑"/>
            </a:endParaRPr>
          </a:p>
          <a:p>
            <a:pPr marL="812800" indent="-812800" defTabSz="449263" eaLnBrk="0" hangingPunct="0">
              <a:spcBef>
                <a:spcPct val="50000"/>
              </a:spcBef>
            </a:pPr>
            <a:endParaRPr lang="zh-CN" altLang="en-US" sz="2400" b="0">
              <a:solidFill>
                <a:schemeClr val="tx2"/>
              </a:solidFill>
              <a:latin typeface="微软雅黑"/>
              <a:ea typeface="微软雅黑"/>
              <a:cs typeface="微软雅黑"/>
            </a:endParaRPr>
          </a:p>
        </p:txBody>
      </p:sp>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blinds(horizontal)">
                                      <p:cBhvr>
                                        <p:cTn id="7" dur="1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ChangeArrowheads="1"/>
          </p:cNvSpPr>
          <p:nvPr/>
        </p:nvSpPr>
        <p:spPr bwMode="auto">
          <a:xfrm>
            <a:off x="600075" y="2084388"/>
            <a:ext cx="8148638" cy="3951287"/>
          </a:xfrm>
          <a:prstGeom prst="rect">
            <a:avLst/>
          </a:prstGeom>
          <a:noFill/>
          <a:ln w="9525">
            <a:noFill/>
            <a:miter lim="800000"/>
            <a:headEnd/>
            <a:tailEnd/>
          </a:ln>
        </p:spPr>
        <p:txBody>
          <a:bodyPr lIns="0" tIns="0" rIns="0" bIns="0">
            <a:spAutoFit/>
          </a:bodyPr>
          <a:lstStyle/>
          <a:p>
            <a:pPr marL="812800" indent="-812800" defTabSz="449263">
              <a:lnSpc>
                <a:spcPct val="200000"/>
              </a:lnSpc>
            </a:pPr>
            <a:r>
              <a:rPr lang="zh-CN" altLang="zh-CN" sz="2400" b="0">
                <a:solidFill>
                  <a:schemeClr val="tx2"/>
                </a:solidFill>
              </a:rPr>
              <a:t>    </a:t>
            </a:r>
            <a:r>
              <a:rPr lang="zh-CN" altLang="en-US" sz="2400" b="0">
                <a:solidFill>
                  <a:srgbClr val="800000"/>
                </a:solidFill>
                <a:latin typeface="微软雅黑"/>
                <a:ea typeface="微软雅黑"/>
                <a:cs typeface="微软雅黑"/>
              </a:rPr>
              <a:t>改革思路</a:t>
            </a:r>
            <a:r>
              <a:rPr lang="zh-CN" altLang="en-US" sz="2400" b="0">
                <a:solidFill>
                  <a:schemeClr val="tx2"/>
                </a:solidFill>
                <a:latin typeface="微软雅黑"/>
                <a:ea typeface="微软雅黑"/>
                <a:cs typeface="微软雅黑"/>
              </a:rPr>
              <a:t>：突出五个注重，实施七化改革，创新“校企</a:t>
            </a:r>
            <a:endParaRPr lang="en-US" altLang="zh-CN" sz="2400" b="0">
              <a:solidFill>
                <a:schemeClr val="tx2"/>
              </a:solidFill>
              <a:latin typeface="微软雅黑"/>
              <a:ea typeface="微软雅黑"/>
              <a:cs typeface="微软雅黑"/>
            </a:endParaRPr>
          </a:p>
          <a:p>
            <a:pPr marL="812800" indent="-812800" defTabSz="449263">
              <a:lnSpc>
                <a:spcPct val="200000"/>
              </a:lnSpc>
            </a:pPr>
            <a:r>
              <a:rPr lang="zh-CN" altLang="en-US" sz="2400" b="0">
                <a:solidFill>
                  <a:schemeClr val="tx2"/>
                </a:solidFill>
                <a:latin typeface="微软雅黑"/>
                <a:ea typeface="微软雅黑"/>
                <a:cs typeface="微软雅黑"/>
              </a:rPr>
              <a:t>融合”的应用型人才培养模式， 形成 “资源共建、全程参与</a:t>
            </a:r>
            <a:endParaRPr lang="en-US" altLang="zh-CN" sz="2400" b="0">
              <a:solidFill>
                <a:schemeClr val="tx2"/>
              </a:solidFill>
              <a:latin typeface="微软雅黑"/>
              <a:ea typeface="微软雅黑"/>
              <a:cs typeface="微软雅黑"/>
            </a:endParaRPr>
          </a:p>
          <a:p>
            <a:pPr marL="812800" indent="-812800" defTabSz="449263">
              <a:lnSpc>
                <a:spcPct val="200000"/>
              </a:lnSpc>
            </a:pPr>
            <a:r>
              <a:rPr lang="zh-CN" altLang="en-US" sz="2400" b="0">
                <a:solidFill>
                  <a:schemeClr val="tx2"/>
                </a:solidFill>
                <a:latin typeface="微软雅黑"/>
                <a:ea typeface="微软雅黑"/>
                <a:cs typeface="微软雅黑"/>
              </a:rPr>
              <a:t>深度合作”育人机制，实现人才培养的三个对接。</a:t>
            </a:r>
          </a:p>
          <a:p>
            <a:pPr marL="812800" indent="-812800" defTabSz="449263">
              <a:lnSpc>
                <a:spcPct val="200000"/>
              </a:lnSpc>
              <a:spcBef>
                <a:spcPct val="70000"/>
              </a:spcBef>
            </a:pPr>
            <a:r>
              <a:rPr lang="zh-CN" altLang="en-US" sz="2400" b="0">
                <a:solidFill>
                  <a:schemeClr val="tx2"/>
                </a:solidFill>
                <a:latin typeface="微软雅黑"/>
                <a:ea typeface="微软雅黑"/>
                <a:cs typeface="微软雅黑"/>
              </a:rPr>
              <a:t>      </a:t>
            </a:r>
            <a:r>
              <a:rPr lang="zh-CN" altLang="en-US" sz="2400" b="0">
                <a:solidFill>
                  <a:srgbClr val="800000"/>
                </a:solidFill>
                <a:latin typeface="微软雅黑"/>
                <a:ea typeface="微软雅黑"/>
                <a:cs typeface="微软雅黑"/>
              </a:rPr>
              <a:t>建设目标</a:t>
            </a:r>
            <a:r>
              <a:rPr lang="zh-CN" altLang="en-US" sz="2400" b="0">
                <a:solidFill>
                  <a:schemeClr val="tx2"/>
                </a:solidFill>
                <a:latin typeface="微软雅黑"/>
                <a:ea typeface="微软雅黑"/>
                <a:cs typeface="微软雅黑"/>
              </a:rPr>
              <a:t>：打造一流应用型品牌专业，打造一流工程应</a:t>
            </a:r>
          </a:p>
          <a:p>
            <a:pPr marL="812800" indent="-812800" defTabSz="449263">
              <a:lnSpc>
                <a:spcPct val="200000"/>
              </a:lnSpc>
            </a:pPr>
            <a:r>
              <a:rPr lang="zh-CN" altLang="en-US" sz="2400" b="0">
                <a:solidFill>
                  <a:schemeClr val="tx2"/>
                </a:solidFill>
                <a:latin typeface="微软雅黑"/>
                <a:ea typeface="微软雅黑"/>
                <a:cs typeface="微软雅黑"/>
              </a:rPr>
              <a:t>用技术特色学科，创建特色鲜明的高水平工程应用型大学。</a:t>
            </a:r>
          </a:p>
        </p:txBody>
      </p:sp>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blinds(horizontal)">
                                      <p:cBhvr>
                                        <p:cTn id="7" dur="1000"/>
                                        <p:tgtEl>
                                          <p:spTgt spid="68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9" name="Text Box 15"/>
          <p:cNvSpPr txBox="1">
            <a:spLocks noChangeArrowheads="1"/>
          </p:cNvSpPr>
          <p:nvPr/>
        </p:nvSpPr>
        <p:spPr bwMode="auto">
          <a:xfrm>
            <a:off x="1265238" y="1708150"/>
            <a:ext cx="4738687" cy="4921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n-US" altLang="zh-CN" sz="2600" b="0" dirty="0">
                <a:solidFill>
                  <a:srgbClr val="800000"/>
                </a:solidFill>
                <a:latin typeface="Times New Roman" pitchFamily="18" charset="0"/>
                <a:ea typeface="微软雅黑" pitchFamily="34" charset="-122"/>
                <a:cs typeface="Times New Roman" pitchFamily="18" charset="0"/>
              </a:rPr>
              <a:t>3</a:t>
            </a:r>
            <a:r>
              <a:rPr lang="zh-CN" altLang="en-US" sz="2600" b="0" dirty="0">
                <a:solidFill>
                  <a:srgbClr val="800000"/>
                </a:solidFill>
                <a:latin typeface="Times New Roman" pitchFamily="18" charset="0"/>
                <a:ea typeface="微软雅黑" pitchFamily="34" charset="-122"/>
                <a:cs typeface="Times New Roman" pitchFamily="18" charset="0"/>
              </a:rPr>
              <a:t>、</a:t>
            </a:r>
            <a:r>
              <a:rPr lang="zh-CN" altLang="en-US" sz="2600" b="0" dirty="0">
                <a:solidFill>
                  <a:srgbClr val="800000"/>
                </a:solidFill>
                <a:latin typeface="Calibri" pitchFamily="34" charset="0"/>
                <a:ea typeface="微软雅黑" pitchFamily="34" charset="-122"/>
              </a:rPr>
              <a:t>新兴应用型大学的发展过程</a:t>
            </a:r>
            <a:endParaRPr lang="zh-CN" altLang="en-US" sz="2600" b="0" dirty="0">
              <a:solidFill>
                <a:srgbClr val="800000"/>
              </a:solidFill>
              <a:latin typeface="Calibri" pitchFamily="34" charset="0"/>
              <a:ea typeface="微软雅黑" pitchFamily="34" charset="-122"/>
            </a:endParaRPr>
          </a:p>
        </p:txBody>
      </p:sp>
      <p:sp>
        <p:nvSpPr>
          <p:cNvPr id="68610" name="AutoShape 16"/>
          <p:cNvSpPr>
            <a:spLocks noChangeArrowheads="1"/>
          </p:cNvSpPr>
          <p:nvPr/>
        </p:nvSpPr>
        <p:spPr bwMode="gray">
          <a:xfrm>
            <a:off x="1244600" y="2935288"/>
            <a:ext cx="2163763" cy="2857500"/>
          </a:xfrm>
          <a:prstGeom prst="roundRect">
            <a:avLst>
              <a:gd name="adj" fmla="val 17509"/>
            </a:avLst>
          </a:prstGeom>
          <a:gradFill rotWithShape="1">
            <a:gsLst>
              <a:gs pos="0">
                <a:srgbClr val="4E91D4"/>
              </a:gs>
              <a:gs pos="100000">
                <a:srgbClr val="3477A4"/>
              </a:gs>
            </a:gsLst>
            <a:lin ang="2700000" scaled="1"/>
          </a:gradFill>
          <a:ln w="9525">
            <a:noFill/>
            <a:round/>
            <a:headEnd/>
            <a:tailEnd/>
          </a:ln>
          <a:effectLst>
            <a:prstShdw prst="shdw12">
              <a:srgbClr val="000000">
                <a:alpha val="50000"/>
              </a:srgbClr>
            </a:prstShdw>
          </a:effectLst>
        </p:spPr>
        <p:txBody>
          <a:bodyPr wrap="none" anchor="ctr"/>
          <a:lstStyle/>
          <a:p>
            <a:pPr algn="ctr"/>
            <a:endParaRPr lang="zh-CN" altLang="en-US"/>
          </a:p>
        </p:txBody>
      </p:sp>
      <p:sp>
        <p:nvSpPr>
          <p:cNvPr id="68611" name="AutoShape 17"/>
          <p:cNvSpPr>
            <a:spLocks noChangeArrowheads="1"/>
          </p:cNvSpPr>
          <p:nvPr/>
        </p:nvSpPr>
        <p:spPr bwMode="gray">
          <a:xfrm>
            <a:off x="1277938" y="2943225"/>
            <a:ext cx="2098675" cy="2803525"/>
          </a:xfrm>
          <a:prstGeom prst="roundRect">
            <a:avLst>
              <a:gd name="adj" fmla="val 16667"/>
            </a:avLst>
          </a:prstGeom>
          <a:solidFill>
            <a:srgbClr val="3CA1E6"/>
          </a:solidFill>
          <a:ln w="9525">
            <a:noFill/>
            <a:round/>
            <a:headEnd/>
            <a:tailEnd/>
          </a:ln>
        </p:spPr>
        <p:txBody>
          <a:bodyPr wrap="none" anchor="ctr"/>
          <a:lstStyle/>
          <a:p>
            <a:pPr algn="ctr"/>
            <a:endParaRPr lang="zh-CN" altLang="en-US"/>
          </a:p>
        </p:txBody>
      </p:sp>
      <p:sp>
        <p:nvSpPr>
          <p:cNvPr id="68612" name="AutoShape 18"/>
          <p:cNvSpPr>
            <a:spLocks noChangeArrowheads="1"/>
          </p:cNvSpPr>
          <p:nvPr/>
        </p:nvSpPr>
        <p:spPr bwMode="gray">
          <a:xfrm>
            <a:off x="1295400" y="5006975"/>
            <a:ext cx="2070100" cy="709613"/>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pPr algn="ctr"/>
            <a:endParaRPr lang="zh-CN" altLang="en-US"/>
          </a:p>
        </p:txBody>
      </p:sp>
      <p:sp>
        <p:nvSpPr>
          <p:cNvPr id="68613" name="AutoShape 19"/>
          <p:cNvSpPr>
            <a:spLocks noChangeArrowheads="1"/>
          </p:cNvSpPr>
          <p:nvPr/>
        </p:nvSpPr>
        <p:spPr bwMode="gray">
          <a:xfrm>
            <a:off x="1295400" y="2965450"/>
            <a:ext cx="2070100" cy="708025"/>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pPr algn="ctr"/>
            <a:endParaRPr lang="zh-CN" altLang="en-US"/>
          </a:p>
        </p:txBody>
      </p:sp>
      <p:grpSp>
        <p:nvGrpSpPr>
          <p:cNvPr id="68614" name="Group 20"/>
          <p:cNvGrpSpPr>
            <a:grpSpLocks/>
          </p:cNvGrpSpPr>
          <p:nvPr/>
        </p:nvGrpSpPr>
        <p:grpSpPr bwMode="auto">
          <a:xfrm>
            <a:off x="1692275" y="2627313"/>
            <a:ext cx="1223963" cy="628650"/>
            <a:chOff x="1289" y="582"/>
            <a:chExt cx="668" cy="652"/>
          </a:xfrm>
        </p:grpSpPr>
        <p:sp>
          <p:nvSpPr>
            <p:cNvPr id="68642" name="Oval 21"/>
            <p:cNvSpPr>
              <a:spLocks noChangeArrowheads="1"/>
            </p:cNvSpPr>
            <p:nvPr/>
          </p:nvSpPr>
          <p:spPr bwMode="gray">
            <a:xfrm>
              <a:off x="1289" y="582"/>
              <a:ext cx="668" cy="630"/>
            </a:xfrm>
            <a:prstGeom prst="ellipse">
              <a:avLst/>
            </a:prstGeom>
            <a:solidFill>
              <a:srgbClr val="333333"/>
            </a:solidFill>
            <a:ln w="38100" algn="ctr">
              <a:noFill/>
              <a:round/>
              <a:headEnd/>
              <a:tailEnd/>
            </a:ln>
          </p:spPr>
          <p:txBody>
            <a:bodyPr anchor="ctr">
              <a:spAutoFit/>
            </a:bodyPr>
            <a:lstStyle/>
            <a:p>
              <a:pPr algn="ctr"/>
              <a:endParaRPr lang="zh-CN" altLang="en-US">
                <a:solidFill>
                  <a:schemeClr val="tx2"/>
                </a:solidFill>
              </a:endParaRPr>
            </a:p>
          </p:txBody>
        </p:sp>
        <p:sp>
          <p:nvSpPr>
            <p:cNvPr id="68643" name="Oval 2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sp>
          <p:nvSpPr>
            <p:cNvPr id="68644" name="Oval 2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sp>
          <p:nvSpPr>
            <p:cNvPr id="68645" name="Oval 2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sp>
          <p:nvSpPr>
            <p:cNvPr id="68646" name="Oval 2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grpSp>
      <p:sp>
        <p:nvSpPr>
          <p:cNvPr id="68615" name="Text Box 26"/>
          <p:cNvSpPr txBox="1">
            <a:spLocks noChangeArrowheads="1"/>
          </p:cNvSpPr>
          <p:nvPr/>
        </p:nvSpPr>
        <p:spPr bwMode="gray">
          <a:xfrm>
            <a:off x="1876425" y="2719388"/>
            <a:ext cx="863600" cy="457200"/>
          </a:xfrm>
          <a:prstGeom prst="rect">
            <a:avLst/>
          </a:prstGeom>
          <a:noFill/>
          <a:ln w="9525" algn="ctr">
            <a:noFill/>
            <a:miter lim="800000"/>
            <a:headEnd/>
            <a:tailEnd/>
          </a:ln>
        </p:spPr>
        <p:txBody>
          <a:bodyPr wrap="none">
            <a:spAutoFit/>
          </a:bodyPr>
          <a:lstStyle/>
          <a:p>
            <a:pPr algn="ctr" eaLnBrk="0" hangingPunct="0"/>
            <a:r>
              <a:rPr lang="en-US" altLang="zh-CN" sz="2400" b="0">
                <a:solidFill>
                  <a:schemeClr val="tx2"/>
                </a:solidFill>
                <a:latin typeface="Arial" charset="0"/>
                <a:ea typeface="宋体" charset="-122"/>
              </a:rPr>
              <a:t>1980</a:t>
            </a:r>
          </a:p>
        </p:txBody>
      </p:sp>
      <p:sp>
        <p:nvSpPr>
          <p:cNvPr id="68616" name="Text Box 27"/>
          <p:cNvSpPr txBox="1">
            <a:spLocks noChangeArrowheads="1"/>
          </p:cNvSpPr>
          <p:nvPr/>
        </p:nvSpPr>
        <p:spPr bwMode="gray">
          <a:xfrm>
            <a:off x="1320800" y="3249613"/>
            <a:ext cx="2057400" cy="1920875"/>
          </a:xfrm>
          <a:prstGeom prst="rect">
            <a:avLst/>
          </a:prstGeom>
          <a:noFill/>
          <a:ln w="9525" algn="ctr">
            <a:noFill/>
            <a:miter lim="800000"/>
            <a:headEnd/>
            <a:tailEnd/>
          </a:ln>
        </p:spPr>
        <p:txBody>
          <a:bodyPr>
            <a:spAutoFit/>
          </a:bodyPr>
          <a:lstStyle/>
          <a:p>
            <a:pPr eaLnBrk="0" hangingPunct="0">
              <a:lnSpc>
                <a:spcPct val="150000"/>
              </a:lnSpc>
            </a:pPr>
            <a:r>
              <a:rPr lang="zh-CN" altLang="en-US" sz="2000" b="0">
                <a:solidFill>
                  <a:srgbClr val="800000"/>
                </a:solidFill>
                <a:latin typeface="Verdana" pitchFamily="34" charset="0"/>
                <a:ea typeface="微软雅黑"/>
                <a:cs typeface="微软雅黑"/>
              </a:rPr>
              <a:t>教育部批准建立汕头大学，拉开地市级政府办学的序幕。</a:t>
            </a:r>
          </a:p>
        </p:txBody>
      </p:sp>
      <p:sp>
        <p:nvSpPr>
          <p:cNvPr id="68617" name="AutoShape 28"/>
          <p:cNvSpPr>
            <a:spLocks noChangeArrowheads="1"/>
          </p:cNvSpPr>
          <p:nvPr/>
        </p:nvSpPr>
        <p:spPr bwMode="gray">
          <a:xfrm>
            <a:off x="5969000" y="2935288"/>
            <a:ext cx="2163763" cy="2857500"/>
          </a:xfrm>
          <a:prstGeom prst="roundRect">
            <a:avLst>
              <a:gd name="adj" fmla="val 17509"/>
            </a:avLst>
          </a:prstGeom>
          <a:gradFill rotWithShape="1">
            <a:gsLst>
              <a:gs pos="0">
                <a:srgbClr val="B59F43"/>
              </a:gs>
              <a:gs pos="100000">
                <a:srgbClr val="8F8849"/>
              </a:gs>
            </a:gsLst>
            <a:lin ang="2700000" scaled="1"/>
          </a:gradFill>
          <a:ln w="9525">
            <a:noFill/>
            <a:round/>
            <a:headEnd/>
            <a:tailEnd/>
          </a:ln>
          <a:effectLst>
            <a:prstShdw prst="shdw11">
              <a:srgbClr val="000000">
                <a:alpha val="50000"/>
              </a:srgbClr>
            </a:prstShdw>
          </a:effectLst>
        </p:spPr>
        <p:txBody>
          <a:bodyPr wrap="none" anchor="ctr"/>
          <a:lstStyle/>
          <a:p>
            <a:pPr algn="ctr"/>
            <a:endParaRPr lang="zh-CN" altLang="en-US"/>
          </a:p>
        </p:txBody>
      </p:sp>
      <p:sp>
        <p:nvSpPr>
          <p:cNvPr id="68618" name="AutoShape 29"/>
          <p:cNvSpPr>
            <a:spLocks noChangeArrowheads="1"/>
          </p:cNvSpPr>
          <p:nvPr/>
        </p:nvSpPr>
        <p:spPr bwMode="gray">
          <a:xfrm>
            <a:off x="6002338" y="2943225"/>
            <a:ext cx="2098675" cy="2803525"/>
          </a:xfrm>
          <a:prstGeom prst="roundRect">
            <a:avLst>
              <a:gd name="adj" fmla="val 16667"/>
            </a:avLst>
          </a:prstGeom>
          <a:solidFill>
            <a:srgbClr val="E9E065"/>
          </a:solidFill>
          <a:ln w="9525">
            <a:noFill/>
            <a:round/>
            <a:headEnd/>
            <a:tailEnd/>
          </a:ln>
        </p:spPr>
        <p:txBody>
          <a:bodyPr wrap="none" anchor="ctr"/>
          <a:lstStyle/>
          <a:p>
            <a:pPr algn="ctr"/>
            <a:endParaRPr lang="zh-CN" altLang="en-US"/>
          </a:p>
        </p:txBody>
      </p:sp>
      <p:sp>
        <p:nvSpPr>
          <p:cNvPr id="68619" name="AutoShape 30"/>
          <p:cNvSpPr>
            <a:spLocks noChangeArrowheads="1"/>
          </p:cNvSpPr>
          <p:nvPr/>
        </p:nvSpPr>
        <p:spPr bwMode="gray">
          <a:xfrm>
            <a:off x="6019800" y="5006975"/>
            <a:ext cx="2070100" cy="709613"/>
          </a:xfrm>
          <a:prstGeom prst="roundRect">
            <a:avLst>
              <a:gd name="adj" fmla="val 50000"/>
            </a:avLst>
          </a:prstGeom>
          <a:gradFill rotWithShape="1">
            <a:gsLst>
              <a:gs pos="0">
                <a:srgbClr val="E9E065"/>
              </a:gs>
              <a:gs pos="100000">
                <a:srgbClr val="F2EDA6"/>
              </a:gs>
            </a:gsLst>
            <a:lin ang="5400000" scaled="1"/>
          </a:gradFill>
          <a:ln w="9525">
            <a:noFill/>
            <a:round/>
            <a:headEnd/>
            <a:tailEnd/>
          </a:ln>
        </p:spPr>
        <p:txBody>
          <a:bodyPr wrap="none" anchor="ctr"/>
          <a:lstStyle/>
          <a:p>
            <a:pPr algn="ctr"/>
            <a:endParaRPr lang="zh-CN" altLang="en-US"/>
          </a:p>
        </p:txBody>
      </p:sp>
      <p:sp>
        <p:nvSpPr>
          <p:cNvPr id="68620" name="AutoShape 31"/>
          <p:cNvSpPr>
            <a:spLocks noChangeArrowheads="1"/>
          </p:cNvSpPr>
          <p:nvPr/>
        </p:nvSpPr>
        <p:spPr bwMode="gray">
          <a:xfrm>
            <a:off x="6019800" y="2965450"/>
            <a:ext cx="2070100" cy="708025"/>
          </a:xfrm>
          <a:prstGeom prst="roundRect">
            <a:avLst>
              <a:gd name="adj" fmla="val 50000"/>
            </a:avLst>
          </a:prstGeom>
          <a:gradFill rotWithShape="1">
            <a:gsLst>
              <a:gs pos="0">
                <a:srgbClr val="F8F5CC"/>
              </a:gs>
              <a:gs pos="100000">
                <a:srgbClr val="E9E065"/>
              </a:gs>
            </a:gsLst>
            <a:lin ang="5400000" scaled="1"/>
          </a:gradFill>
          <a:ln w="9525">
            <a:noFill/>
            <a:round/>
            <a:headEnd/>
            <a:tailEnd/>
          </a:ln>
        </p:spPr>
        <p:txBody>
          <a:bodyPr wrap="none" anchor="ctr"/>
          <a:lstStyle/>
          <a:p>
            <a:pPr algn="ctr"/>
            <a:endParaRPr lang="zh-CN" altLang="en-US"/>
          </a:p>
        </p:txBody>
      </p:sp>
      <p:grpSp>
        <p:nvGrpSpPr>
          <p:cNvPr id="68621" name="Group 32"/>
          <p:cNvGrpSpPr>
            <a:grpSpLocks/>
          </p:cNvGrpSpPr>
          <p:nvPr/>
        </p:nvGrpSpPr>
        <p:grpSpPr bwMode="auto">
          <a:xfrm>
            <a:off x="6397625" y="2627313"/>
            <a:ext cx="1223963" cy="628650"/>
            <a:chOff x="1289" y="582"/>
            <a:chExt cx="668" cy="652"/>
          </a:xfrm>
        </p:grpSpPr>
        <p:sp>
          <p:nvSpPr>
            <p:cNvPr id="68637" name="Oval 33"/>
            <p:cNvSpPr>
              <a:spLocks noChangeArrowheads="1"/>
            </p:cNvSpPr>
            <p:nvPr/>
          </p:nvSpPr>
          <p:spPr bwMode="gray">
            <a:xfrm>
              <a:off x="1289" y="582"/>
              <a:ext cx="668" cy="630"/>
            </a:xfrm>
            <a:prstGeom prst="ellipse">
              <a:avLst/>
            </a:prstGeom>
            <a:solidFill>
              <a:srgbClr val="333333"/>
            </a:solidFill>
            <a:ln w="38100" algn="ctr">
              <a:noFill/>
              <a:round/>
              <a:headEnd/>
              <a:tailEnd/>
            </a:ln>
          </p:spPr>
          <p:txBody>
            <a:bodyPr anchor="ctr">
              <a:spAutoFit/>
            </a:bodyPr>
            <a:lstStyle/>
            <a:p>
              <a:pPr algn="ctr"/>
              <a:endParaRPr lang="zh-CN" altLang="en-US">
                <a:solidFill>
                  <a:schemeClr val="tx2"/>
                </a:solidFill>
              </a:endParaRPr>
            </a:p>
          </p:txBody>
        </p:sp>
        <p:sp>
          <p:nvSpPr>
            <p:cNvPr id="68638" name="Oval 34"/>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sp>
          <p:nvSpPr>
            <p:cNvPr id="68639" name="Oval 35"/>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sp>
          <p:nvSpPr>
            <p:cNvPr id="68640" name="Oval 36"/>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sp>
          <p:nvSpPr>
            <p:cNvPr id="68641" name="Oval 37"/>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grpSp>
      <p:sp>
        <p:nvSpPr>
          <p:cNvPr id="68622" name="Text Box 38"/>
          <p:cNvSpPr txBox="1">
            <a:spLocks noChangeArrowheads="1"/>
          </p:cNvSpPr>
          <p:nvPr/>
        </p:nvSpPr>
        <p:spPr bwMode="gray">
          <a:xfrm>
            <a:off x="6599238" y="2719388"/>
            <a:ext cx="863600" cy="457200"/>
          </a:xfrm>
          <a:prstGeom prst="rect">
            <a:avLst/>
          </a:prstGeom>
          <a:noFill/>
          <a:ln w="9525" algn="ctr">
            <a:noFill/>
            <a:miter lim="800000"/>
            <a:headEnd/>
            <a:tailEnd/>
          </a:ln>
        </p:spPr>
        <p:txBody>
          <a:bodyPr wrap="none">
            <a:spAutoFit/>
          </a:bodyPr>
          <a:lstStyle/>
          <a:p>
            <a:pPr algn="ctr" eaLnBrk="0" hangingPunct="0"/>
            <a:r>
              <a:rPr lang="en-US" altLang="zh-CN" sz="2400" b="0">
                <a:solidFill>
                  <a:schemeClr val="tx2"/>
                </a:solidFill>
                <a:latin typeface="Arial" charset="0"/>
                <a:ea typeface="宋体" charset="-122"/>
              </a:rPr>
              <a:t>1999</a:t>
            </a:r>
          </a:p>
        </p:txBody>
      </p:sp>
      <p:sp>
        <p:nvSpPr>
          <p:cNvPr id="68623" name="Text Box 39"/>
          <p:cNvSpPr txBox="1">
            <a:spLocks noChangeArrowheads="1"/>
          </p:cNvSpPr>
          <p:nvPr/>
        </p:nvSpPr>
        <p:spPr bwMode="gray">
          <a:xfrm>
            <a:off x="6045200" y="3389313"/>
            <a:ext cx="2057400" cy="1920875"/>
          </a:xfrm>
          <a:prstGeom prst="rect">
            <a:avLst/>
          </a:prstGeom>
          <a:noFill/>
          <a:ln w="9525" algn="ctr">
            <a:noFill/>
            <a:miter lim="800000"/>
            <a:headEnd/>
            <a:tailEnd/>
          </a:ln>
        </p:spPr>
        <p:txBody>
          <a:bodyPr>
            <a:spAutoFit/>
          </a:bodyPr>
          <a:lstStyle/>
          <a:p>
            <a:pPr eaLnBrk="0" hangingPunct="0">
              <a:lnSpc>
                <a:spcPct val="150000"/>
              </a:lnSpc>
            </a:pPr>
            <a:r>
              <a:rPr lang="zh-CN" altLang="en-US" sz="2000" b="0">
                <a:solidFill>
                  <a:srgbClr val="800000"/>
                </a:solidFill>
                <a:latin typeface="微软雅黑"/>
                <a:ea typeface="微软雅黑"/>
                <a:cs typeface="微软雅黑"/>
              </a:rPr>
              <a:t>高校扩招，新兴应用型本科高校如雨后春笋，快速涌现。</a:t>
            </a:r>
            <a:r>
              <a:rPr lang="zh-CN" altLang="en-US" sz="2000"/>
              <a:t> </a:t>
            </a:r>
            <a:endParaRPr lang="en-US" altLang="zh-CN" sz="2000"/>
          </a:p>
        </p:txBody>
      </p:sp>
      <p:sp>
        <p:nvSpPr>
          <p:cNvPr id="68624" name="AutoShape 40"/>
          <p:cNvSpPr>
            <a:spLocks noChangeArrowheads="1"/>
          </p:cNvSpPr>
          <p:nvPr/>
        </p:nvSpPr>
        <p:spPr bwMode="gray">
          <a:xfrm>
            <a:off x="3606800" y="2935288"/>
            <a:ext cx="2163763" cy="2857500"/>
          </a:xfrm>
          <a:prstGeom prst="roundRect">
            <a:avLst>
              <a:gd name="adj" fmla="val 17509"/>
            </a:avLst>
          </a:prstGeom>
          <a:gradFill rotWithShape="1">
            <a:gsLst>
              <a:gs pos="0">
                <a:srgbClr val="34B034"/>
              </a:gs>
              <a:gs pos="100000">
                <a:srgbClr val="3F8B4A"/>
              </a:gs>
            </a:gsLst>
            <a:lin ang="2700000" scaled="1"/>
          </a:gradFill>
          <a:ln w="9525">
            <a:noFill/>
            <a:round/>
            <a:headEnd/>
            <a:tailEnd/>
          </a:ln>
        </p:spPr>
        <p:txBody>
          <a:bodyPr wrap="none" anchor="ctr"/>
          <a:lstStyle/>
          <a:p>
            <a:pPr algn="ctr"/>
            <a:endParaRPr lang="zh-CN" altLang="en-US"/>
          </a:p>
        </p:txBody>
      </p:sp>
      <p:sp>
        <p:nvSpPr>
          <p:cNvPr id="68625" name="AutoShape 41"/>
          <p:cNvSpPr>
            <a:spLocks noChangeArrowheads="1"/>
          </p:cNvSpPr>
          <p:nvPr/>
        </p:nvSpPr>
        <p:spPr bwMode="gray">
          <a:xfrm>
            <a:off x="3640138" y="2943225"/>
            <a:ext cx="2098675" cy="2803525"/>
          </a:xfrm>
          <a:prstGeom prst="roundRect">
            <a:avLst>
              <a:gd name="adj" fmla="val 16667"/>
            </a:avLst>
          </a:prstGeom>
          <a:solidFill>
            <a:srgbClr val="73E77E"/>
          </a:solidFill>
          <a:ln w="9525">
            <a:noFill/>
            <a:round/>
            <a:headEnd/>
            <a:tailEnd/>
          </a:ln>
        </p:spPr>
        <p:txBody>
          <a:bodyPr wrap="none" anchor="ctr"/>
          <a:lstStyle/>
          <a:p>
            <a:pPr algn="ctr"/>
            <a:endParaRPr lang="zh-CN" altLang="en-US"/>
          </a:p>
        </p:txBody>
      </p:sp>
      <p:sp>
        <p:nvSpPr>
          <p:cNvPr id="68626" name="AutoShape 42"/>
          <p:cNvSpPr>
            <a:spLocks noChangeArrowheads="1"/>
          </p:cNvSpPr>
          <p:nvPr/>
        </p:nvSpPr>
        <p:spPr bwMode="gray">
          <a:xfrm>
            <a:off x="3657600" y="5006975"/>
            <a:ext cx="2070100" cy="709613"/>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pPr algn="ctr"/>
            <a:endParaRPr lang="zh-CN" altLang="en-US"/>
          </a:p>
        </p:txBody>
      </p:sp>
      <p:sp>
        <p:nvSpPr>
          <p:cNvPr id="68627" name="AutoShape 43"/>
          <p:cNvSpPr>
            <a:spLocks noChangeArrowheads="1"/>
          </p:cNvSpPr>
          <p:nvPr/>
        </p:nvSpPr>
        <p:spPr bwMode="gray">
          <a:xfrm>
            <a:off x="3657600" y="2965450"/>
            <a:ext cx="2070100" cy="708025"/>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pPr algn="ctr"/>
            <a:endParaRPr lang="zh-CN" altLang="en-US"/>
          </a:p>
        </p:txBody>
      </p:sp>
      <p:sp>
        <p:nvSpPr>
          <p:cNvPr id="68628" name="Text Box 50"/>
          <p:cNvSpPr txBox="1">
            <a:spLocks noChangeArrowheads="1"/>
          </p:cNvSpPr>
          <p:nvPr/>
        </p:nvSpPr>
        <p:spPr bwMode="gray">
          <a:xfrm>
            <a:off x="3683000" y="3224213"/>
            <a:ext cx="2057400" cy="2424112"/>
          </a:xfrm>
          <a:prstGeom prst="rect">
            <a:avLst/>
          </a:prstGeom>
          <a:noFill/>
          <a:ln w="9525" algn="ctr">
            <a:noFill/>
            <a:miter lim="800000"/>
            <a:headEnd/>
            <a:tailEnd/>
          </a:ln>
        </p:spPr>
        <p:txBody>
          <a:bodyPr>
            <a:spAutoFit/>
          </a:bodyPr>
          <a:lstStyle/>
          <a:p>
            <a:pPr>
              <a:lnSpc>
                <a:spcPct val="150000"/>
              </a:lnSpc>
            </a:pPr>
            <a:r>
              <a:rPr lang="en-US" altLang="zh-CN" sz="2000" b="0">
                <a:solidFill>
                  <a:srgbClr val="800000"/>
                </a:solidFill>
                <a:latin typeface="微软雅黑"/>
                <a:ea typeface="微软雅黑"/>
                <a:cs typeface="微软雅黑"/>
              </a:rPr>
              <a:t>《</a:t>
            </a:r>
            <a:r>
              <a:rPr lang="zh-CN" altLang="en-US" sz="2000" b="0">
                <a:solidFill>
                  <a:srgbClr val="800000"/>
                </a:solidFill>
                <a:latin typeface="微软雅黑"/>
                <a:ea typeface="微软雅黑"/>
                <a:cs typeface="微软雅黑"/>
              </a:rPr>
              <a:t>中共中央关于教育体制改革的决定</a:t>
            </a:r>
            <a:r>
              <a:rPr lang="en-US" altLang="zh-CN" sz="2000" b="0">
                <a:solidFill>
                  <a:srgbClr val="800000"/>
                </a:solidFill>
                <a:latin typeface="微软雅黑"/>
                <a:ea typeface="微软雅黑"/>
                <a:cs typeface="微软雅黑"/>
              </a:rPr>
              <a:t>》</a:t>
            </a:r>
            <a:r>
              <a:rPr lang="zh-CN" altLang="en-US" sz="2000" b="0">
                <a:solidFill>
                  <a:srgbClr val="800000"/>
                </a:solidFill>
                <a:latin typeface="微软雅黑"/>
                <a:ea typeface="微软雅黑"/>
                <a:cs typeface="微软雅黑"/>
              </a:rPr>
              <a:t>，提出三级办学体制，集权转为分权。</a:t>
            </a:r>
            <a:endParaRPr lang="en-US" altLang="zh-CN" sz="1400" b="0">
              <a:solidFill>
                <a:srgbClr val="000000"/>
              </a:solidFill>
              <a:latin typeface="Verdana" pitchFamily="34" charset="0"/>
              <a:ea typeface="宋体" charset="-122"/>
            </a:endParaRPr>
          </a:p>
        </p:txBody>
      </p:sp>
      <p:grpSp>
        <p:nvGrpSpPr>
          <p:cNvPr id="68629" name="Group 51"/>
          <p:cNvGrpSpPr>
            <a:grpSpLocks/>
          </p:cNvGrpSpPr>
          <p:nvPr/>
        </p:nvGrpSpPr>
        <p:grpSpPr bwMode="auto">
          <a:xfrm>
            <a:off x="4027488" y="2657475"/>
            <a:ext cx="1223962" cy="628650"/>
            <a:chOff x="1289" y="582"/>
            <a:chExt cx="668" cy="652"/>
          </a:xfrm>
        </p:grpSpPr>
        <p:sp>
          <p:nvSpPr>
            <p:cNvPr id="68632" name="Oval 52"/>
            <p:cNvSpPr>
              <a:spLocks noChangeArrowheads="1"/>
            </p:cNvSpPr>
            <p:nvPr/>
          </p:nvSpPr>
          <p:spPr bwMode="gray">
            <a:xfrm>
              <a:off x="1289" y="582"/>
              <a:ext cx="668" cy="630"/>
            </a:xfrm>
            <a:prstGeom prst="ellipse">
              <a:avLst/>
            </a:prstGeom>
            <a:solidFill>
              <a:srgbClr val="333333"/>
            </a:solidFill>
            <a:ln w="38100" algn="ctr">
              <a:noFill/>
              <a:round/>
              <a:headEnd/>
              <a:tailEnd/>
            </a:ln>
          </p:spPr>
          <p:txBody>
            <a:bodyPr anchor="ctr">
              <a:spAutoFit/>
            </a:bodyPr>
            <a:lstStyle/>
            <a:p>
              <a:pPr algn="ctr"/>
              <a:endParaRPr lang="zh-CN" altLang="en-US">
                <a:solidFill>
                  <a:schemeClr val="tx2"/>
                </a:solidFill>
              </a:endParaRPr>
            </a:p>
          </p:txBody>
        </p:sp>
        <p:sp>
          <p:nvSpPr>
            <p:cNvPr id="68633" name="Oval 53"/>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sp>
          <p:nvSpPr>
            <p:cNvPr id="68634" name="Oval 54"/>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sp>
          <p:nvSpPr>
            <p:cNvPr id="68635" name="Oval 55"/>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sp>
          <p:nvSpPr>
            <p:cNvPr id="68636" name="Oval 56"/>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a:endParaRPr lang="zh-CN" altLang="en-US">
                <a:solidFill>
                  <a:schemeClr val="tx2"/>
                </a:solidFill>
              </a:endParaRPr>
            </a:p>
          </p:txBody>
        </p:sp>
      </p:grpSp>
      <p:sp>
        <p:nvSpPr>
          <p:cNvPr id="68630" name="Text Box 57"/>
          <p:cNvSpPr txBox="1">
            <a:spLocks noChangeArrowheads="1"/>
          </p:cNvSpPr>
          <p:nvPr/>
        </p:nvSpPr>
        <p:spPr bwMode="gray">
          <a:xfrm>
            <a:off x="4211638" y="2749550"/>
            <a:ext cx="863600" cy="457200"/>
          </a:xfrm>
          <a:prstGeom prst="rect">
            <a:avLst/>
          </a:prstGeom>
          <a:noFill/>
          <a:ln w="9525" algn="ctr">
            <a:noFill/>
            <a:miter lim="800000"/>
            <a:headEnd/>
            <a:tailEnd/>
          </a:ln>
        </p:spPr>
        <p:txBody>
          <a:bodyPr wrap="none">
            <a:spAutoFit/>
          </a:bodyPr>
          <a:lstStyle/>
          <a:p>
            <a:pPr algn="ctr" eaLnBrk="0" hangingPunct="0"/>
            <a:r>
              <a:rPr lang="en-US" altLang="zh-CN" sz="2400" b="0">
                <a:solidFill>
                  <a:schemeClr val="tx2"/>
                </a:solidFill>
                <a:latin typeface="Arial" charset="0"/>
                <a:ea typeface="宋体" charset="-122"/>
              </a:rPr>
              <a:t>1985</a:t>
            </a:r>
          </a:p>
        </p:txBody>
      </p:sp>
      <p:sp>
        <p:nvSpPr>
          <p:cNvPr id="68631"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应用型本科教育的发展过程</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2771775" y="1412875"/>
            <a:ext cx="4032250" cy="5238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zh-CN" altLang="en-US" sz="2800" b="0" dirty="0">
                <a:solidFill>
                  <a:srgbClr val="800000"/>
                </a:solidFill>
                <a:latin typeface="Calibri" pitchFamily="34" charset="0"/>
                <a:ea typeface="微软雅黑" pitchFamily="34" charset="-122"/>
              </a:rPr>
              <a:t>实践教学条件建设</a:t>
            </a:r>
            <a:endParaRPr lang="en-US" sz="2800" b="0" dirty="0">
              <a:solidFill>
                <a:srgbClr val="800000"/>
              </a:solidFill>
              <a:latin typeface="Calibri" pitchFamily="34" charset="0"/>
              <a:ea typeface="微软雅黑" pitchFamily="34" charset="-122"/>
            </a:endParaRPr>
          </a:p>
        </p:txBody>
      </p:sp>
      <p:sp>
        <p:nvSpPr>
          <p:cNvPr id="69635" name="Text Box 3"/>
          <p:cNvSpPr txBox="1">
            <a:spLocks noChangeArrowheads="1"/>
          </p:cNvSpPr>
          <p:nvPr/>
        </p:nvSpPr>
        <p:spPr bwMode="auto">
          <a:xfrm>
            <a:off x="755650" y="2276475"/>
            <a:ext cx="7777163" cy="36004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just" eaLnBrk="0" hangingPunct="0">
              <a:lnSpc>
                <a:spcPct val="200000"/>
              </a:lnSpc>
              <a:defRPr/>
            </a:pPr>
            <a:r>
              <a:rPr lang="en-US" sz="2400" b="0" dirty="0">
                <a:solidFill>
                  <a:schemeClr val="tx2"/>
                </a:solidFill>
                <a:latin typeface="Times New Roman" pitchFamily="18" charset="0"/>
                <a:cs typeface="Times New Roman" pitchFamily="18" charset="0"/>
              </a:rPr>
              <a:t>        </a:t>
            </a:r>
            <a:r>
              <a:rPr lang="en-US" sz="2400" b="0" dirty="0">
                <a:solidFill>
                  <a:schemeClr val="tx2"/>
                </a:solidFill>
                <a:latin typeface="Times New Roman" pitchFamily="18" charset="0"/>
                <a:ea typeface="微软雅黑" pitchFamily="34" charset="-122"/>
                <a:cs typeface="Times New Roman" pitchFamily="18" charset="0"/>
              </a:rPr>
              <a:t>2006</a:t>
            </a:r>
            <a:r>
              <a:rPr lang="zh-CN" altLang="en-US" sz="2400" b="0" dirty="0">
                <a:solidFill>
                  <a:schemeClr val="tx2"/>
                </a:solidFill>
                <a:latin typeface="Times New Roman" pitchFamily="18" charset="0"/>
                <a:ea typeface="微软雅黑" pitchFamily="34" charset="-122"/>
                <a:cs typeface="Times New Roman" pitchFamily="18" charset="0"/>
              </a:rPr>
              <a:t>年起，先后与</a:t>
            </a:r>
            <a:r>
              <a:rPr lang="en-US" sz="2400" b="0" dirty="0">
                <a:solidFill>
                  <a:srgbClr val="800000"/>
                </a:solidFill>
                <a:latin typeface="Times New Roman" pitchFamily="18" charset="0"/>
                <a:ea typeface="微软雅黑" pitchFamily="34" charset="-122"/>
                <a:cs typeface="Times New Roman" pitchFamily="18" charset="0"/>
              </a:rPr>
              <a:t>27</a:t>
            </a:r>
            <a:r>
              <a:rPr lang="zh-CN" altLang="en-US" sz="2400" b="0" dirty="0">
                <a:solidFill>
                  <a:schemeClr val="tx2"/>
                </a:solidFill>
                <a:latin typeface="Times New Roman" pitchFamily="18" charset="0"/>
                <a:ea typeface="微软雅黑" pitchFamily="34" charset="-122"/>
                <a:cs typeface="Times New Roman" pitchFamily="18" charset="0"/>
              </a:rPr>
              <a:t>家国内外企业合作共建了</a:t>
            </a:r>
            <a:r>
              <a:rPr lang="en-US" sz="2400" b="0" dirty="0">
                <a:solidFill>
                  <a:srgbClr val="800000"/>
                </a:solidFill>
                <a:latin typeface="Times New Roman" pitchFamily="18" charset="0"/>
                <a:ea typeface="微软雅黑" pitchFamily="34" charset="-122"/>
                <a:cs typeface="Times New Roman" pitchFamily="18" charset="0"/>
              </a:rPr>
              <a:t>37</a:t>
            </a:r>
            <a:r>
              <a:rPr lang="zh-CN" altLang="en-US" sz="2400" b="0" dirty="0">
                <a:solidFill>
                  <a:schemeClr val="tx2"/>
                </a:solidFill>
                <a:latin typeface="Times New Roman" pitchFamily="18" charset="0"/>
                <a:ea typeface="微软雅黑" pitchFamily="34" charset="-122"/>
                <a:cs typeface="Times New Roman" pitchFamily="18" charset="0"/>
              </a:rPr>
              <a:t>个高水平实验室，受益面覆盖学校</a:t>
            </a:r>
            <a:r>
              <a:rPr lang="en-US" sz="2400" b="0" dirty="0">
                <a:solidFill>
                  <a:srgbClr val="800000"/>
                </a:solidFill>
                <a:latin typeface="Times New Roman" pitchFamily="18" charset="0"/>
                <a:ea typeface="微软雅黑" pitchFamily="34" charset="-122"/>
                <a:cs typeface="Times New Roman" pitchFamily="18" charset="0"/>
              </a:rPr>
              <a:t>90%</a:t>
            </a:r>
            <a:r>
              <a:rPr lang="zh-CN" altLang="en-US" sz="2400" b="0" dirty="0">
                <a:solidFill>
                  <a:schemeClr val="tx2"/>
                </a:solidFill>
                <a:latin typeface="Times New Roman" pitchFamily="18" charset="0"/>
                <a:ea typeface="微软雅黑" pitchFamily="34" charset="-122"/>
                <a:cs typeface="Times New Roman" pitchFamily="18" charset="0"/>
              </a:rPr>
              <a:t>以上专业，协议资金达</a:t>
            </a:r>
            <a:r>
              <a:rPr lang="en-US" sz="2400" b="0" dirty="0">
                <a:solidFill>
                  <a:srgbClr val="800000"/>
                </a:solidFill>
                <a:latin typeface="Times New Roman" pitchFamily="18" charset="0"/>
                <a:ea typeface="微软雅黑" pitchFamily="34" charset="-122"/>
                <a:cs typeface="Times New Roman" pitchFamily="18" charset="0"/>
              </a:rPr>
              <a:t>3.65</a:t>
            </a:r>
            <a:r>
              <a:rPr lang="zh-CN" altLang="en-US" sz="2400" b="0" dirty="0">
                <a:solidFill>
                  <a:schemeClr val="tx2"/>
                </a:solidFill>
                <a:latin typeface="Times New Roman" pitchFamily="18" charset="0"/>
                <a:ea typeface="微软雅黑" pitchFamily="34" charset="-122"/>
                <a:cs typeface="Times New Roman" pitchFamily="18" charset="0"/>
              </a:rPr>
              <a:t>亿余元。合作伙伴有</a:t>
            </a:r>
            <a:r>
              <a:rPr lang="en-US" sz="2400" b="0" dirty="0">
                <a:solidFill>
                  <a:srgbClr val="800000"/>
                </a:solidFill>
                <a:latin typeface="Times New Roman" pitchFamily="18" charset="0"/>
                <a:ea typeface="微软雅黑" pitchFamily="34" charset="-122"/>
                <a:cs typeface="Times New Roman" pitchFamily="18" charset="0"/>
              </a:rPr>
              <a:t>11</a:t>
            </a:r>
            <a:r>
              <a:rPr lang="zh-CN" altLang="en-US" sz="2400" b="0" dirty="0">
                <a:solidFill>
                  <a:srgbClr val="800000"/>
                </a:solidFill>
                <a:latin typeface="Times New Roman" pitchFamily="18" charset="0"/>
                <a:ea typeface="微软雅黑" pitchFamily="34" charset="-122"/>
                <a:cs typeface="Times New Roman" pitchFamily="18" charset="0"/>
              </a:rPr>
              <a:t>家</a:t>
            </a:r>
            <a:r>
              <a:rPr lang="zh-CN" altLang="en-US" sz="2400" b="0" dirty="0">
                <a:solidFill>
                  <a:schemeClr val="tx2"/>
                </a:solidFill>
                <a:latin typeface="Times New Roman" pitchFamily="18" charset="0"/>
                <a:ea typeface="微软雅黑" pitchFamily="34" charset="-122"/>
                <a:cs typeface="Times New Roman" pitchFamily="18" charset="0"/>
              </a:rPr>
              <a:t>大型跨国公司，</a:t>
            </a:r>
            <a:r>
              <a:rPr lang="en-US" sz="2400" b="0" dirty="0">
                <a:solidFill>
                  <a:srgbClr val="800000"/>
                </a:solidFill>
                <a:latin typeface="Times New Roman" pitchFamily="18" charset="0"/>
                <a:ea typeface="微软雅黑" pitchFamily="34" charset="-122"/>
                <a:cs typeface="Times New Roman" pitchFamily="18" charset="0"/>
              </a:rPr>
              <a:t>7</a:t>
            </a:r>
            <a:r>
              <a:rPr lang="zh-CN" altLang="en-US" sz="2400" b="0" dirty="0">
                <a:solidFill>
                  <a:schemeClr val="tx2"/>
                </a:solidFill>
                <a:latin typeface="Times New Roman" pitchFamily="18" charset="0"/>
                <a:ea typeface="微软雅黑" pitchFamily="34" charset="-122"/>
                <a:cs typeface="Times New Roman" pitchFamily="18" charset="0"/>
              </a:rPr>
              <a:t>家世界</a:t>
            </a:r>
            <a:r>
              <a:rPr lang="en-US" sz="2400" b="0" dirty="0">
                <a:solidFill>
                  <a:srgbClr val="800000"/>
                </a:solidFill>
                <a:latin typeface="Times New Roman" pitchFamily="18" charset="0"/>
                <a:ea typeface="微软雅黑" pitchFamily="34" charset="-122"/>
                <a:cs typeface="Times New Roman" pitchFamily="18" charset="0"/>
              </a:rPr>
              <a:t>500</a:t>
            </a:r>
            <a:r>
              <a:rPr lang="zh-CN" altLang="en-US" sz="2400" b="0" dirty="0">
                <a:solidFill>
                  <a:srgbClr val="800000"/>
                </a:solidFill>
                <a:latin typeface="Times New Roman" pitchFamily="18" charset="0"/>
                <a:ea typeface="微软雅黑" pitchFamily="34" charset="-122"/>
                <a:cs typeface="Times New Roman" pitchFamily="18" charset="0"/>
              </a:rPr>
              <a:t>强</a:t>
            </a:r>
            <a:r>
              <a:rPr lang="zh-CN" altLang="en-US" sz="2400" b="0" dirty="0">
                <a:solidFill>
                  <a:schemeClr val="tx2"/>
                </a:solidFill>
                <a:latin typeface="Times New Roman" pitchFamily="18" charset="0"/>
                <a:ea typeface="微软雅黑" pitchFamily="34" charset="-122"/>
                <a:cs typeface="Times New Roman" pitchFamily="18" charset="0"/>
              </a:rPr>
              <a:t>，国内合作伙伴多为行业领军型企业。</a:t>
            </a:r>
          </a:p>
          <a:p>
            <a:pPr>
              <a:spcBef>
                <a:spcPct val="50000"/>
              </a:spcBef>
              <a:defRPr/>
            </a:pPr>
            <a:endParaRPr lang="zh-CN" altLang="en-US" sz="2400" b="0" dirty="0">
              <a:solidFill>
                <a:schemeClr val="tx2"/>
              </a:solidFill>
              <a:latin typeface="微软雅黑" pitchFamily="34" charset="-122"/>
              <a:ea typeface="微软雅黑" pitchFamily="34" charset="-122"/>
            </a:endParaRPr>
          </a:p>
        </p:txBody>
      </p:sp>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空心弧 24"/>
          <p:cNvSpPr>
            <a:spLocks/>
          </p:cNvSpPr>
          <p:nvPr/>
        </p:nvSpPr>
        <p:spPr bwMode="auto">
          <a:xfrm>
            <a:off x="2771775" y="1773238"/>
            <a:ext cx="3600450" cy="3598862"/>
          </a:xfrm>
          <a:custGeom>
            <a:avLst/>
            <a:gdLst>
              <a:gd name="T0" fmla="*/ 28 w 3600000"/>
              <a:gd name="T1" fmla="*/ 1802112 h 3600000"/>
              <a:gd name="T2" fmla="*/ 1789072 w 3600000"/>
              <a:gd name="T3" fmla="*/ 55 h 3600000"/>
              <a:gd name="T4" fmla="*/ 3606211 w 3600000"/>
              <a:gd name="T5" fmla="*/ 1774129 h 3600000"/>
              <a:gd name="T6" fmla="*/ 1825141 w 3600000"/>
              <a:gd name="T7" fmla="*/ 3583961 h 3600000"/>
              <a:gd name="T8" fmla="*/ 186 w 3600000"/>
              <a:gd name="T9" fmla="*/ 1817834 h 3600000"/>
              <a:gd name="T10" fmla="*/ 692785 w 3600000"/>
              <a:gd name="T11" fmla="*/ 1807928 h 3600000"/>
              <a:gd name="T12" fmla="*/ 1816696 w 3600000"/>
              <a:gd name="T13" fmla="*/ 2895617 h 3600000"/>
              <a:gd name="T14" fmla="*/ 2913588 w 3600000"/>
              <a:gd name="T15" fmla="*/ 1781014 h 3600000"/>
              <a:gd name="T16" fmla="*/ 1794481 w 3600000"/>
              <a:gd name="T17" fmla="*/ 688433 h 3600000"/>
              <a:gd name="T18" fmla="*/ 692687 w 3600000"/>
              <a:gd name="T19" fmla="*/ 1798246 h 3600000"/>
              <a:gd name="T20" fmla="*/ 28 w 3600000"/>
              <a:gd name="T21" fmla="*/ 1802112 h 360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600000"/>
              <a:gd name="T34" fmla="*/ 0 h 3600000"/>
              <a:gd name="T35" fmla="*/ 3600000 w 3600000"/>
              <a:gd name="T36" fmla="*/ 3600000 h 3600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600000" h="3600000">
                <a:moveTo>
                  <a:pt x="28" y="1810106"/>
                </a:moveTo>
                <a:cubicBezTo>
                  <a:pt x="-5545" y="817551"/>
                  <a:pt x="793405" y="7805"/>
                  <a:pt x="1785946" y="55"/>
                </a:cubicBezTo>
                <a:cubicBezTo>
                  <a:pt x="2778487" y="-7695"/>
                  <a:pt x="3589983" y="789477"/>
                  <a:pt x="3599910" y="1781999"/>
                </a:cubicBezTo>
                <a:cubicBezTo>
                  <a:pt x="3609837" y="2774520"/>
                  <a:pt x="2814447" y="3587763"/>
                  <a:pt x="1821949" y="3599867"/>
                </a:cubicBezTo>
                <a:cubicBezTo>
                  <a:pt x="829452" y="3611970"/>
                  <a:pt x="14466" y="2818366"/>
                  <a:pt x="186" y="1825898"/>
                </a:cubicBezTo>
                <a:lnTo>
                  <a:pt x="691567" y="1815949"/>
                </a:lnTo>
                <a:cubicBezTo>
                  <a:pt x="700362" y="2427171"/>
                  <a:pt x="1202279" y="2915920"/>
                  <a:pt x="1813518" y="2908466"/>
                </a:cubicBezTo>
                <a:cubicBezTo>
                  <a:pt x="2424757" y="2901012"/>
                  <a:pt x="2914606" y="2400168"/>
                  <a:pt x="2908493" y="1788914"/>
                </a:cubicBezTo>
                <a:cubicBezTo>
                  <a:pt x="2902380" y="1177660"/>
                  <a:pt x="2402612" y="686714"/>
                  <a:pt x="1791345" y="691486"/>
                </a:cubicBezTo>
                <a:cubicBezTo>
                  <a:pt x="1180079" y="696259"/>
                  <a:pt x="688038" y="1194949"/>
                  <a:pt x="691470" y="1806224"/>
                </a:cubicBezTo>
                <a:lnTo>
                  <a:pt x="28" y="1810106"/>
                </a:lnTo>
                <a:close/>
              </a:path>
            </a:pathLst>
          </a:custGeom>
          <a:solidFill>
            <a:srgbClr val="FCD5B5"/>
          </a:solidFill>
          <a:ln w="9525">
            <a:noFill/>
            <a:round/>
            <a:headEnd/>
            <a:tailEnd/>
          </a:ln>
        </p:spPr>
        <p:txBody>
          <a:bodyPr anchor="ctr"/>
          <a:lstStyle/>
          <a:p>
            <a:endParaRPr lang="zh-CN" altLang="en-US"/>
          </a:p>
        </p:txBody>
      </p:sp>
      <p:sp>
        <p:nvSpPr>
          <p:cNvPr id="135170" name="内容占位符 2"/>
          <p:cNvSpPr>
            <a:spLocks noGrp="1"/>
          </p:cNvSpPr>
          <p:nvPr>
            <p:ph idx="4294967295"/>
          </p:nvPr>
        </p:nvSpPr>
        <p:spPr>
          <a:xfrm>
            <a:off x="0" y="1773238"/>
            <a:ext cx="8218488" cy="4679950"/>
          </a:xfrm>
        </p:spPr>
        <p:txBody>
          <a:bodyPr/>
          <a:lstStyle/>
          <a:p>
            <a:pPr indent="0" eaLnBrk="1" hangingPunct="1">
              <a:buFontTx/>
              <a:buNone/>
            </a:pPr>
            <a:r>
              <a:rPr lang="zh-CN" altLang="zh-CN" smtClean="0"/>
              <a:t> </a:t>
            </a:r>
          </a:p>
          <a:p>
            <a:pPr indent="0" eaLnBrk="1" hangingPunct="1">
              <a:buFontTx/>
              <a:buNone/>
            </a:pPr>
            <a:endParaRPr lang="zh-CN" altLang="zh-CN" smtClean="0"/>
          </a:p>
        </p:txBody>
      </p:sp>
      <p:sp>
        <p:nvSpPr>
          <p:cNvPr id="135171"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marL="1700213"/>
            <a:endParaRPr lang="en-US" altLang="zh-CN" sz="3200">
              <a:solidFill>
                <a:srgbClr val="FFFFFF"/>
              </a:solidFill>
              <a:latin typeface="微软雅黑"/>
              <a:ea typeface="微软雅黑"/>
              <a:cs typeface="微软雅黑"/>
            </a:endParaRPr>
          </a:p>
        </p:txBody>
      </p:sp>
      <p:pic>
        <p:nvPicPr>
          <p:cNvPr id="135172" name="Picture 3"/>
          <p:cNvPicPr>
            <a:picLocks noChangeAspect="1" noChangeArrowheads="1"/>
          </p:cNvPicPr>
          <p:nvPr/>
        </p:nvPicPr>
        <p:blipFill>
          <a:blip r:embed="rId2"/>
          <a:srcRect/>
          <a:stretch>
            <a:fillRect/>
          </a:stretch>
        </p:blipFill>
        <p:spPr bwMode="auto">
          <a:xfrm>
            <a:off x="4029075" y="3009900"/>
            <a:ext cx="1085850" cy="1042988"/>
          </a:xfrm>
          <a:prstGeom prst="rect">
            <a:avLst/>
          </a:prstGeom>
          <a:noFill/>
          <a:ln w="9525">
            <a:noFill/>
            <a:miter lim="800000"/>
            <a:headEnd/>
            <a:tailEnd/>
          </a:ln>
        </p:spPr>
      </p:pic>
      <p:pic>
        <p:nvPicPr>
          <p:cNvPr id="135173" name="Picture 5"/>
          <p:cNvPicPr>
            <a:picLocks noChangeAspect="1" noChangeArrowheads="1"/>
          </p:cNvPicPr>
          <p:nvPr/>
        </p:nvPicPr>
        <p:blipFill>
          <a:blip r:embed="rId3">
            <a:lum bright="-18000" contrast="36000"/>
          </a:blip>
          <a:srcRect/>
          <a:stretch>
            <a:fillRect/>
          </a:stretch>
        </p:blipFill>
        <p:spPr bwMode="auto">
          <a:xfrm>
            <a:off x="468313" y="2705100"/>
            <a:ext cx="1371600" cy="546100"/>
          </a:xfrm>
          <a:prstGeom prst="rect">
            <a:avLst/>
          </a:prstGeom>
          <a:noFill/>
          <a:ln w="12700">
            <a:solidFill>
              <a:srgbClr val="C0C0C0"/>
            </a:solidFill>
            <a:miter lim="800000"/>
            <a:headEnd/>
            <a:tailEnd/>
          </a:ln>
        </p:spPr>
      </p:pic>
      <p:pic>
        <p:nvPicPr>
          <p:cNvPr id="135174" name="Picture 6"/>
          <p:cNvPicPr>
            <a:picLocks noChangeAspect="1" noChangeArrowheads="1"/>
          </p:cNvPicPr>
          <p:nvPr/>
        </p:nvPicPr>
        <p:blipFill>
          <a:blip r:embed="rId4">
            <a:lum bright="-18000" contrast="36000"/>
          </a:blip>
          <a:srcRect/>
          <a:stretch>
            <a:fillRect/>
          </a:stretch>
        </p:blipFill>
        <p:spPr bwMode="auto">
          <a:xfrm>
            <a:off x="5575300" y="3087688"/>
            <a:ext cx="1371600" cy="395287"/>
          </a:xfrm>
          <a:prstGeom prst="rect">
            <a:avLst/>
          </a:prstGeom>
          <a:noFill/>
          <a:ln w="12700">
            <a:solidFill>
              <a:srgbClr val="C0C0C0"/>
            </a:solidFill>
            <a:miter lim="800000"/>
            <a:headEnd/>
            <a:tailEnd/>
          </a:ln>
        </p:spPr>
      </p:pic>
      <p:pic>
        <p:nvPicPr>
          <p:cNvPr id="135175" name="Picture 7"/>
          <p:cNvPicPr>
            <a:picLocks noChangeAspect="1" noChangeArrowheads="1"/>
          </p:cNvPicPr>
          <p:nvPr/>
        </p:nvPicPr>
        <p:blipFill>
          <a:blip r:embed="rId5">
            <a:lum bright="-18000" contrast="36000"/>
          </a:blip>
          <a:srcRect/>
          <a:stretch>
            <a:fillRect/>
          </a:stretch>
        </p:blipFill>
        <p:spPr bwMode="auto">
          <a:xfrm>
            <a:off x="5572125" y="4178300"/>
            <a:ext cx="1371600" cy="611188"/>
          </a:xfrm>
          <a:prstGeom prst="rect">
            <a:avLst/>
          </a:prstGeom>
          <a:noFill/>
          <a:ln w="12700">
            <a:solidFill>
              <a:srgbClr val="C0C0C0"/>
            </a:solidFill>
            <a:miter lim="800000"/>
            <a:headEnd/>
            <a:tailEnd/>
          </a:ln>
        </p:spPr>
      </p:pic>
      <p:pic>
        <p:nvPicPr>
          <p:cNvPr id="135176" name="Picture 8"/>
          <p:cNvPicPr>
            <a:picLocks noChangeAspect="1" noChangeArrowheads="1"/>
          </p:cNvPicPr>
          <p:nvPr/>
        </p:nvPicPr>
        <p:blipFill>
          <a:blip r:embed="rId6">
            <a:lum bright="-18000" contrast="36000"/>
          </a:blip>
          <a:srcRect l="3525" t="13867" r="4823" b="13806"/>
          <a:stretch>
            <a:fillRect/>
          </a:stretch>
        </p:blipFill>
        <p:spPr bwMode="auto">
          <a:xfrm>
            <a:off x="2232025" y="4124325"/>
            <a:ext cx="1371600" cy="595313"/>
          </a:xfrm>
          <a:prstGeom prst="rect">
            <a:avLst/>
          </a:prstGeom>
          <a:noFill/>
          <a:ln w="12700">
            <a:solidFill>
              <a:srgbClr val="C0C0C0"/>
            </a:solidFill>
            <a:miter lim="800000"/>
            <a:headEnd/>
            <a:tailEnd/>
          </a:ln>
        </p:spPr>
      </p:pic>
      <p:pic>
        <p:nvPicPr>
          <p:cNvPr id="135177" name="Picture 9"/>
          <p:cNvPicPr>
            <a:picLocks noChangeAspect="1" noChangeArrowheads="1"/>
          </p:cNvPicPr>
          <p:nvPr/>
        </p:nvPicPr>
        <p:blipFill>
          <a:blip r:embed="rId7">
            <a:lum bright="-18000" contrast="36000"/>
          </a:blip>
          <a:srcRect/>
          <a:stretch>
            <a:fillRect/>
          </a:stretch>
        </p:blipFill>
        <p:spPr bwMode="auto">
          <a:xfrm>
            <a:off x="3910013" y="4743450"/>
            <a:ext cx="1371600" cy="630238"/>
          </a:xfrm>
          <a:prstGeom prst="rect">
            <a:avLst/>
          </a:prstGeom>
          <a:noFill/>
          <a:ln w="12700">
            <a:solidFill>
              <a:srgbClr val="C0C0C0"/>
            </a:solidFill>
            <a:miter lim="800000"/>
            <a:headEnd/>
            <a:tailEnd/>
          </a:ln>
        </p:spPr>
      </p:pic>
      <p:pic>
        <p:nvPicPr>
          <p:cNvPr id="135178" name="Picture 10"/>
          <p:cNvPicPr>
            <a:picLocks noChangeAspect="1" noChangeArrowheads="1"/>
          </p:cNvPicPr>
          <p:nvPr/>
        </p:nvPicPr>
        <p:blipFill>
          <a:blip r:embed="rId8">
            <a:lum bright="-18000" contrast="36000"/>
          </a:blip>
          <a:srcRect/>
          <a:stretch>
            <a:fillRect/>
          </a:stretch>
        </p:blipFill>
        <p:spPr bwMode="auto">
          <a:xfrm>
            <a:off x="7308850" y="3482975"/>
            <a:ext cx="1371600" cy="609600"/>
          </a:xfrm>
          <a:prstGeom prst="rect">
            <a:avLst/>
          </a:prstGeom>
          <a:noFill/>
          <a:ln w="12700">
            <a:solidFill>
              <a:srgbClr val="C0C0C0"/>
            </a:solidFill>
            <a:miter lim="800000"/>
            <a:headEnd/>
            <a:tailEnd/>
          </a:ln>
        </p:spPr>
      </p:pic>
      <p:pic>
        <p:nvPicPr>
          <p:cNvPr id="135179" name="Picture 11"/>
          <p:cNvPicPr>
            <a:picLocks noChangeAspect="1" noChangeArrowheads="1"/>
          </p:cNvPicPr>
          <p:nvPr/>
        </p:nvPicPr>
        <p:blipFill>
          <a:blip r:embed="rId9">
            <a:lum bright="-18000" contrast="36000"/>
          </a:blip>
          <a:srcRect/>
          <a:stretch>
            <a:fillRect/>
          </a:stretch>
        </p:blipFill>
        <p:spPr bwMode="auto">
          <a:xfrm>
            <a:off x="468313" y="4532313"/>
            <a:ext cx="1371600" cy="404812"/>
          </a:xfrm>
          <a:prstGeom prst="rect">
            <a:avLst/>
          </a:prstGeom>
          <a:noFill/>
          <a:ln w="12700">
            <a:solidFill>
              <a:srgbClr val="C0C0C0"/>
            </a:solidFill>
            <a:miter lim="800000"/>
            <a:headEnd/>
            <a:tailEnd/>
          </a:ln>
        </p:spPr>
      </p:pic>
      <p:pic>
        <p:nvPicPr>
          <p:cNvPr id="135180" name="Picture 12"/>
          <p:cNvPicPr>
            <a:picLocks noChangeAspect="1" noChangeArrowheads="1"/>
          </p:cNvPicPr>
          <p:nvPr/>
        </p:nvPicPr>
        <p:blipFill>
          <a:blip r:embed="rId10">
            <a:lum bright="-18000" contrast="36000"/>
          </a:blip>
          <a:srcRect b="25317"/>
          <a:stretch>
            <a:fillRect/>
          </a:stretch>
        </p:blipFill>
        <p:spPr bwMode="auto">
          <a:xfrm>
            <a:off x="2243138" y="2955925"/>
            <a:ext cx="1290637" cy="658813"/>
          </a:xfrm>
          <a:prstGeom prst="rect">
            <a:avLst/>
          </a:prstGeom>
          <a:noFill/>
          <a:ln w="12700">
            <a:solidFill>
              <a:srgbClr val="C0C0C0"/>
            </a:solidFill>
            <a:miter lim="800000"/>
            <a:headEnd/>
            <a:tailEnd/>
          </a:ln>
        </p:spPr>
      </p:pic>
      <p:pic>
        <p:nvPicPr>
          <p:cNvPr id="135181" name="Picture 13"/>
          <p:cNvPicPr>
            <a:picLocks noChangeAspect="1" noChangeArrowheads="1"/>
          </p:cNvPicPr>
          <p:nvPr/>
        </p:nvPicPr>
        <p:blipFill>
          <a:blip r:embed="rId11">
            <a:lum bright="-18000" contrast="36000"/>
          </a:blip>
          <a:srcRect/>
          <a:stretch>
            <a:fillRect/>
          </a:stretch>
        </p:blipFill>
        <p:spPr bwMode="auto">
          <a:xfrm>
            <a:off x="3910013" y="2233613"/>
            <a:ext cx="1371600" cy="396875"/>
          </a:xfrm>
          <a:prstGeom prst="rect">
            <a:avLst/>
          </a:prstGeom>
          <a:noFill/>
          <a:ln w="12700">
            <a:solidFill>
              <a:srgbClr val="C0C0C0"/>
            </a:solidFill>
            <a:miter lim="800000"/>
            <a:headEnd/>
            <a:tailEnd/>
          </a:ln>
        </p:spPr>
      </p:pic>
      <p:pic>
        <p:nvPicPr>
          <p:cNvPr id="135182" name="Picture 14"/>
          <p:cNvPicPr>
            <a:picLocks noChangeAspect="1" noChangeArrowheads="1"/>
          </p:cNvPicPr>
          <p:nvPr/>
        </p:nvPicPr>
        <p:blipFill>
          <a:blip r:embed="rId12"/>
          <a:srcRect/>
          <a:stretch>
            <a:fillRect/>
          </a:stretch>
        </p:blipFill>
        <p:spPr bwMode="auto">
          <a:xfrm>
            <a:off x="2162175" y="2041525"/>
            <a:ext cx="1371600" cy="522288"/>
          </a:xfrm>
          <a:prstGeom prst="rect">
            <a:avLst/>
          </a:prstGeom>
          <a:noFill/>
          <a:ln w="9525">
            <a:noFill/>
            <a:miter lim="800000"/>
            <a:headEnd/>
            <a:tailEnd/>
          </a:ln>
        </p:spPr>
      </p:pic>
      <p:pic>
        <p:nvPicPr>
          <p:cNvPr id="135183" name="Picture 15"/>
          <p:cNvPicPr>
            <a:picLocks noChangeAspect="1" noChangeArrowheads="1"/>
          </p:cNvPicPr>
          <p:nvPr/>
        </p:nvPicPr>
        <p:blipFill>
          <a:blip r:embed="rId13">
            <a:lum bright="-18000" contrast="36000"/>
          </a:blip>
          <a:srcRect/>
          <a:stretch>
            <a:fillRect/>
          </a:stretch>
        </p:blipFill>
        <p:spPr bwMode="auto">
          <a:xfrm>
            <a:off x="468313" y="3729038"/>
            <a:ext cx="1371600" cy="395287"/>
          </a:xfrm>
          <a:prstGeom prst="rect">
            <a:avLst/>
          </a:prstGeom>
          <a:noFill/>
          <a:ln w="12700">
            <a:solidFill>
              <a:srgbClr val="C0C0C0"/>
            </a:solidFill>
            <a:miter lim="800000"/>
            <a:headEnd/>
            <a:tailEnd/>
          </a:ln>
        </p:spPr>
      </p:pic>
      <p:pic>
        <p:nvPicPr>
          <p:cNvPr id="135184" name="Picture 17"/>
          <p:cNvPicPr>
            <a:picLocks noChangeAspect="1" noChangeArrowheads="1"/>
          </p:cNvPicPr>
          <p:nvPr/>
        </p:nvPicPr>
        <p:blipFill>
          <a:blip r:embed="rId14">
            <a:lum bright="-18000" contrast="36000"/>
          </a:blip>
          <a:srcRect/>
          <a:stretch>
            <a:fillRect/>
          </a:stretch>
        </p:blipFill>
        <p:spPr bwMode="auto">
          <a:xfrm>
            <a:off x="5627688" y="2097088"/>
            <a:ext cx="1371600" cy="436562"/>
          </a:xfrm>
          <a:prstGeom prst="rect">
            <a:avLst/>
          </a:prstGeom>
          <a:noFill/>
          <a:ln w="12700">
            <a:solidFill>
              <a:srgbClr val="C0C0C0"/>
            </a:solidFill>
            <a:miter lim="800000"/>
            <a:headEnd/>
            <a:tailEnd/>
          </a:ln>
        </p:spPr>
      </p:pic>
      <p:pic>
        <p:nvPicPr>
          <p:cNvPr id="135185" name="Picture 18"/>
          <p:cNvPicPr>
            <a:picLocks noChangeAspect="1" noChangeArrowheads="1"/>
          </p:cNvPicPr>
          <p:nvPr/>
        </p:nvPicPr>
        <p:blipFill>
          <a:blip r:embed="rId15"/>
          <a:srcRect/>
          <a:stretch>
            <a:fillRect/>
          </a:stretch>
        </p:blipFill>
        <p:spPr bwMode="auto">
          <a:xfrm>
            <a:off x="5691188" y="5300663"/>
            <a:ext cx="1485900" cy="320675"/>
          </a:xfrm>
          <a:prstGeom prst="rect">
            <a:avLst/>
          </a:prstGeom>
          <a:noFill/>
          <a:ln w="9525">
            <a:solidFill>
              <a:srgbClr val="C0C0C0"/>
            </a:solidFill>
            <a:miter lim="800000"/>
            <a:headEnd/>
            <a:tailEnd/>
          </a:ln>
        </p:spPr>
      </p:pic>
      <p:pic>
        <p:nvPicPr>
          <p:cNvPr id="135186" name="Picture 19"/>
          <p:cNvPicPr>
            <a:picLocks noChangeAspect="1" noChangeArrowheads="1"/>
          </p:cNvPicPr>
          <p:nvPr/>
        </p:nvPicPr>
        <p:blipFill>
          <a:blip r:embed="rId16">
            <a:lum bright="-18000" contrast="36000"/>
          </a:blip>
          <a:srcRect/>
          <a:stretch>
            <a:fillRect/>
          </a:stretch>
        </p:blipFill>
        <p:spPr bwMode="auto">
          <a:xfrm>
            <a:off x="7323138" y="2705100"/>
            <a:ext cx="1485900" cy="468313"/>
          </a:xfrm>
          <a:prstGeom prst="rect">
            <a:avLst/>
          </a:prstGeom>
          <a:noFill/>
          <a:ln w="12700">
            <a:solidFill>
              <a:srgbClr val="C0C0C0"/>
            </a:solidFill>
            <a:miter lim="800000"/>
            <a:headEnd/>
            <a:tailEnd/>
          </a:ln>
        </p:spPr>
      </p:pic>
      <p:pic>
        <p:nvPicPr>
          <p:cNvPr id="135187" name="Picture 20"/>
          <p:cNvPicPr>
            <a:picLocks noChangeAspect="1" noChangeArrowheads="1"/>
          </p:cNvPicPr>
          <p:nvPr/>
        </p:nvPicPr>
        <p:blipFill>
          <a:blip r:embed="rId17">
            <a:lum bright="-18000" contrast="36000"/>
          </a:blip>
          <a:srcRect/>
          <a:stretch>
            <a:fillRect/>
          </a:stretch>
        </p:blipFill>
        <p:spPr bwMode="auto">
          <a:xfrm>
            <a:off x="3829050" y="5576888"/>
            <a:ext cx="1485900" cy="660400"/>
          </a:xfrm>
          <a:prstGeom prst="rect">
            <a:avLst/>
          </a:prstGeom>
          <a:noFill/>
          <a:ln w="12700">
            <a:solidFill>
              <a:srgbClr val="C0C0C0"/>
            </a:solidFill>
            <a:miter lim="800000"/>
            <a:headEnd/>
            <a:tailEnd/>
          </a:ln>
        </p:spPr>
      </p:pic>
      <p:pic>
        <p:nvPicPr>
          <p:cNvPr id="135188" name="Picture 21"/>
          <p:cNvPicPr>
            <a:picLocks noChangeAspect="1" noChangeArrowheads="1"/>
          </p:cNvPicPr>
          <p:nvPr/>
        </p:nvPicPr>
        <p:blipFill>
          <a:blip r:embed="rId18">
            <a:lum bright="-18000" contrast="36000"/>
          </a:blip>
          <a:srcRect/>
          <a:stretch>
            <a:fillRect/>
          </a:stretch>
        </p:blipFill>
        <p:spPr bwMode="auto">
          <a:xfrm>
            <a:off x="7323138" y="4373563"/>
            <a:ext cx="1138237" cy="1127125"/>
          </a:xfrm>
          <a:prstGeom prst="rect">
            <a:avLst/>
          </a:prstGeom>
          <a:noFill/>
          <a:ln w="12700">
            <a:solidFill>
              <a:srgbClr val="C0C0C0"/>
            </a:solidFill>
            <a:miter lim="800000"/>
            <a:headEnd/>
            <a:tailEnd/>
          </a:ln>
        </p:spPr>
      </p:pic>
      <p:pic>
        <p:nvPicPr>
          <p:cNvPr id="135189" name="Picture 22"/>
          <p:cNvPicPr>
            <a:picLocks noChangeAspect="1" noChangeArrowheads="1"/>
          </p:cNvPicPr>
          <p:nvPr/>
        </p:nvPicPr>
        <p:blipFill>
          <a:blip r:embed="rId19">
            <a:lum bright="-18000" contrast="36000"/>
          </a:blip>
          <a:srcRect/>
          <a:stretch>
            <a:fillRect/>
          </a:stretch>
        </p:blipFill>
        <p:spPr bwMode="auto">
          <a:xfrm>
            <a:off x="2038350" y="5157788"/>
            <a:ext cx="1485900" cy="538162"/>
          </a:xfrm>
          <a:prstGeom prst="rect">
            <a:avLst/>
          </a:prstGeom>
          <a:noFill/>
          <a:ln w="12700">
            <a:solidFill>
              <a:srgbClr val="C0C0C0"/>
            </a:solidFill>
            <a:miter lim="800000"/>
            <a:headEnd/>
            <a:tailEnd/>
          </a:ln>
        </p:spPr>
      </p:pic>
      <p:sp>
        <p:nvSpPr>
          <p:cNvPr id="135190" name="TextBox 23"/>
          <p:cNvSpPr txBox="1">
            <a:spLocks noChangeArrowheads="1"/>
          </p:cNvSpPr>
          <p:nvPr/>
        </p:nvSpPr>
        <p:spPr bwMode="auto">
          <a:xfrm>
            <a:off x="3810000" y="4113213"/>
            <a:ext cx="1570038" cy="369887"/>
          </a:xfrm>
          <a:prstGeom prst="rect">
            <a:avLst/>
          </a:prstGeom>
          <a:noFill/>
          <a:ln w="9525">
            <a:noFill/>
            <a:miter lim="800000"/>
            <a:headEnd/>
            <a:tailEnd/>
          </a:ln>
        </p:spPr>
        <p:txBody>
          <a:bodyPr wrap="none">
            <a:spAutoFit/>
          </a:bodyPr>
          <a:lstStyle/>
          <a:p>
            <a:r>
              <a:rPr lang="zh-CN" altLang="en-US" sz="1800">
                <a:solidFill>
                  <a:srgbClr val="C00000"/>
                </a:solidFill>
                <a:latin typeface="微软雅黑"/>
                <a:ea typeface="微软雅黑"/>
                <a:cs typeface="微软雅黑"/>
              </a:rPr>
              <a:t>南京工程学院</a:t>
            </a:r>
          </a:p>
        </p:txBody>
      </p:sp>
      <p:sp>
        <p:nvSpPr>
          <p:cNvPr id="70680" name="矩形 25"/>
          <p:cNvSpPr>
            <a:spLocks noChangeArrowheads="1"/>
          </p:cNvSpPr>
          <p:nvPr/>
        </p:nvSpPr>
        <p:spPr bwMode="auto">
          <a:xfrm>
            <a:off x="1116013" y="6021388"/>
            <a:ext cx="7075487" cy="646112"/>
          </a:xfrm>
          <a:prstGeom prst="rect">
            <a:avLst/>
          </a:prstGeom>
          <a:solidFill>
            <a:schemeClr val="tx2">
              <a:alpha val="79999"/>
            </a:schemeClr>
          </a:solidFill>
          <a:ln w="9525" cmpd="sng">
            <a:solidFill>
              <a:srgbClr val="4A7EBB"/>
            </a:solidFill>
            <a:miter lim="800000"/>
            <a:headEnd/>
            <a:tailEnd/>
          </a:ln>
          <a:effectLst>
            <a:outerShdw dist="23000" dir="5400000" algn="ctr" rotWithShape="0">
              <a:srgbClr val="000000">
                <a:alpha val="34000"/>
              </a:srgbClr>
            </a:outerShdw>
          </a:effectLst>
        </p:spPr>
        <p:txBody>
          <a:bodyPr lIns="108000" tIns="108000" rIns="108000" bIns="108000" anchor="ctr"/>
          <a:lstStyle/>
          <a:p>
            <a:pPr marL="0" lvl="1" algn="ctr">
              <a:defRPr/>
            </a:pPr>
            <a:r>
              <a:rPr lang="zh-CN" altLang="en-US" sz="2000">
                <a:solidFill>
                  <a:schemeClr val="bg1"/>
                </a:solidFill>
                <a:latin typeface="Times New Roman" pitchFamily="18" charset="0"/>
              </a:rPr>
              <a:t>与</a:t>
            </a:r>
            <a:r>
              <a:rPr lang="en-US" sz="2000">
                <a:solidFill>
                  <a:schemeClr val="bg1"/>
                </a:solidFill>
                <a:latin typeface="Times New Roman" pitchFamily="18" charset="0"/>
              </a:rPr>
              <a:t>7</a:t>
            </a:r>
            <a:r>
              <a:rPr lang="zh-CN" altLang="en-US" sz="2000">
                <a:solidFill>
                  <a:schemeClr val="bg1"/>
                </a:solidFill>
                <a:latin typeface="Times New Roman" pitchFamily="18" charset="0"/>
              </a:rPr>
              <a:t>家世界</a:t>
            </a:r>
            <a:r>
              <a:rPr lang="en-US" sz="2000">
                <a:solidFill>
                  <a:schemeClr val="bg1"/>
                </a:solidFill>
                <a:latin typeface="Times New Roman" pitchFamily="18" charset="0"/>
              </a:rPr>
              <a:t>500</a:t>
            </a:r>
            <a:r>
              <a:rPr lang="zh-CN" altLang="en-US" sz="2000">
                <a:solidFill>
                  <a:schemeClr val="bg1"/>
                </a:solidFill>
                <a:latin typeface="Times New Roman" pitchFamily="18" charset="0"/>
              </a:rPr>
              <a:t>强和</a:t>
            </a:r>
            <a:r>
              <a:rPr lang="en-US" sz="2000">
                <a:solidFill>
                  <a:schemeClr val="bg1"/>
                </a:solidFill>
                <a:latin typeface="Times New Roman" pitchFamily="18" charset="0"/>
              </a:rPr>
              <a:t>21</a:t>
            </a:r>
            <a:r>
              <a:rPr lang="zh-CN" altLang="en-US" sz="2000">
                <a:solidFill>
                  <a:schemeClr val="bg1"/>
                </a:solidFill>
                <a:latin typeface="Times New Roman" pitchFamily="18" charset="0"/>
              </a:rPr>
              <a:t>家国内知名企业共建</a:t>
            </a:r>
            <a:r>
              <a:rPr lang="en-US" sz="2000">
                <a:solidFill>
                  <a:schemeClr val="bg1"/>
                </a:solidFill>
                <a:latin typeface="Times New Roman" pitchFamily="18" charset="0"/>
              </a:rPr>
              <a:t>37</a:t>
            </a:r>
            <a:r>
              <a:rPr lang="zh-CN" altLang="en-US" sz="2000">
                <a:solidFill>
                  <a:schemeClr val="bg1"/>
                </a:solidFill>
                <a:latin typeface="Times New Roman" pitchFamily="18" charset="0"/>
              </a:rPr>
              <a:t>个高水平实验室</a:t>
            </a:r>
          </a:p>
        </p:txBody>
      </p:sp>
      <p:sp>
        <p:nvSpPr>
          <p:cNvPr id="26"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3" name="Picture 11"/>
          <p:cNvPicPr>
            <a:picLocks noChangeAspect="1" noChangeArrowheads="1"/>
          </p:cNvPicPr>
          <p:nvPr/>
        </p:nvPicPr>
        <p:blipFill>
          <a:blip r:embed="rId2"/>
          <a:srcRect/>
          <a:stretch>
            <a:fillRect/>
          </a:stretch>
        </p:blipFill>
        <p:spPr bwMode="auto">
          <a:xfrm>
            <a:off x="3203575" y="2787650"/>
            <a:ext cx="2663825" cy="1873250"/>
          </a:xfrm>
          <a:prstGeom prst="rect">
            <a:avLst/>
          </a:prstGeom>
          <a:noFill/>
          <a:ln w="9525">
            <a:noFill/>
            <a:miter lim="800000"/>
            <a:headEnd/>
            <a:tailEnd/>
          </a:ln>
        </p:spPr>
      </p:pic>
      <p:pic>
        <p:nvPicPr>
          <p:cNvPr id="136194" name="Picture 12"/>
          <p:cNvPicPr>
            <a:picLocks noChangeAspect="1" noChangeArrowheads="1"/>
          </p:cNvPicPr>
          <p:nvPr/>
        </p:nvPicPr>
        <p:blipFill>
          <a:blip r:embed="rId3"/>
          <a:srcRect/>
          <a:stretch>
            <a:fillRect/>
          </a:stretch>
        </p:blipFill>
        <p:spPr bwMode="auto">
          <a:xfrm>
            <a:off x="6156325" y="4164013"/>
            <a:ext cx="2592388" cy="1878012"/>
          </a:xfrm>
          <a:prstGeom prst="rect">
            <a:avLst/>
          </a:prstGeom>
          <a:noFill/>
          <a:ln w="9525">
            <a:noFill/>
            <a:miter lim="800000"/>
            <a:headEnd/>
            <a:tailEnd/>
          </a:ln>
        </p:spPr>
      </p:pic>
      <p:pic>
        <p:nvPicPr>
          <p:cNvPr id="136195" name="Picture 13" descr="DSC_0068"/>
          <p:cNvPicPr>
            <a:picLocks noChangeAspect="1" noChangeArrowheads="1"/>
          </p:cNvPicPr>
          <p:nvPr/>
        </p:nvPicPr>
        <p:blipFill>
          <a:blip r:embed="rId4"/>
          <a:srcRect/>
          <a:stretch>
            <a:fillRect/>
          </a:stretch>
        </p:blipFill>
        <p:spPr bwMode="auto">
          <a:xfrm>
            <a:off x="395288" y="4156075"/>
            <a:ext cx="2592387" cy="1800225"/>
          </a:xfrm>
          <a:prstGeom prst="rect">
            <a:avLst/>
          </a:prstGeom>
          <a:noFill/>
          <a:ln w="9525">
            <a:noFill/>
            <a:miter lim="800000"/>
            <a:headEnd/>
            <a:tailEnd/>
          </a:ln>
        </p:spPr>
      </p:pic>
      <p:pic>
        <p:nvPicPr>
          <p:cNvPr id="136196" name="Picture 14" descr="GE"/>
          <p:cNvPicPr>
            <a:picLocks noChangeAspect="1" noChangeArrowheads="1"/>
          </p:cNvPicPr>
          <p:nvPr/>
        </p:nvPicPr>
        <p:blipFill>
          <a:blip r:embed="rId5"/>
          <a:srcRect/>
          <a:stretch>
            <a:fillRect/>
          </a:stretch>
        </p:blipFill>
        <p:spPr bwMode="auto">
          <a:xfrm>
            <a:off x="468313" y="1674813"/>
            <a:ext cx="2519362" cy="1670050"/>
          </a:xfrm>
          <a:prstGeom prst="rect">
            <a:avLst/>
          </a:prstGeom>
          <a:noFill/>
          <a:ln w="9525">
            <a:noFill/>
            <a:miter lim="800000"/>
            <a:headEnd/>
            <a:tailEnd/>
          </a:ln>
        </p:spPr>
      </p:pic>
      <p:pic>
        <p:nvPicPr>
          <p:cNvPr id="136197" name="Picture 15" descr="DSC_0073"/>
          <p:cNvPicPr>
            <a:picLocks noChangeAspect="1" noChangeArrowheads="1"/>
          </p:cNvPicPr>
          <p:nvPr/>
        </p:nvPicPr>
        <p:blipFill>
          <a:blip r:embed="rId6"/>
          <a:srcRect/>
          <a:stretch>
            <a:fillRect/>
          </a:stretch>
        </p:blipFill>
        <p:spPr bwMode="auto">
          <a:xfrm>
            <a:off x="6084888" y="1735138"/>
            <a:ext cx="2663825" cy="1758950"/>
          </a:xfrm>
          <a:prstGeom prst="rect">
            <a:avLst/>
          </a:prstGeom>
          <a:noFill/>
          <a:ln w="9525">
            <a:noFill/>
            <a:miter lim="800000"/>
            <a:headEnd/>
            <a:tailEnd/>
          </a:ln>
        </p:spPr>
      </p:pic>
      <p:sp>
        <p:nvSpPr>
          <p:cNvPr id="136198" name="Rectangle 16"/>
          <p:cNvSpPr>
            <a:spLocks noChangeArrowheads="1"/>
          </p:cNvSpPr>
          <p:nvPr/>
        </p:nvSpPr>
        <p:spPr bwMode="auto">
          <a:xfrm>
            <a:off x="3011488" y="1625600"/>
            <a:ext cx="2735262" cy="720725"/>
          </a:xfrm>
          <a:prstGeom prst="rect">
            <a:avLst/>
          </a:prstGeom>
          <a:noFill/>
          <a:ln w="9525">
            <a:noFill/>
            <a:miter lim="800000"/>
            <a:headEnd/>
            <a:tailEnd/>
          </a:ln>
        </p:spPr>
        <p:txBody>
          <a:bodyPr/>
          <a:lstStyle/>
          <a:p>
            <a:pPr marL="342900" indent="-342900" algn="ctr" eaLnBrk="0" hangingPunct="0">
              <a:spcBef>
                <a:spcPct val="20000"/>
              </a:spcBef>
              <a:buClr>
                <a:schemeClr val="hlink"/>
              </a:buClr>
              <a:buFont typeface="Wingdings" pitchFamily="2" charset="2"/>
              <a:buNone/>
            </a:pPr>
            <a:r>
              <a:rPr lang="zh-CN" altLang="en-US" sz="2000" b="0">
                <a:solidFill>
                  <a:srgbClr val="C00000"/>
                </a:solidFill>
                <a:latin typeface="微软雅黑"/>
                <a:ea typeface="微软雅黑"/>
                <a:cs typeface="微软雅黑"/>
              </a:rPr>
              <a:t>     省政府组织校企共建项目签字仪式</a:t>
            </a:r>
          </a:p>
        </p:txBody>
      </p:sp>
      <p:sp>
        <p:nvSpPr>
          <p:cNvPr id="136199" name="Rectangle 17"/>
          <p:cNvSpPr>
            <a:spLocks noChangeArrowheads="1"/>
          </p:cNvSpPr>
          <p:nvPr/>
        </p:nvSpPr>
        <p:spPr bwMode="auto">
          <a:xfrm>
            <a:off x="2843213" y="4733925"/>
            <a:ext cx="3457575" cy="365125"/>
          </a:xfrm>
          <a:prstGeom prst="rect">
            <a:avLst/>
          </a:prstGeom>
          <a:noFill/>
          <a:ln w="9525">
            <a:noFill/>
            <a:miter lim="800000"/>
            <a:headEnd/>
            <a:tailEnd/>
          </a:ln>
        </p:spPr>
        <p:txBody>
          <a:bodyPr anchor="ctr">
            <a:spAutoFit/>
          </a:bodyPr>
          <a:lstStyle/>
          <a:p>
            <a:pPr algn="ctr"/>
            <a:r>
              <a:rPr lang="zh-CN" altLang="en-US" sz="1800" b="0">
                <a:solidFill>
                  <a:schemeClr val="tx2"/>
                </a:solidFill>
                <a:latin typeface="Times New Roman" pitchFamily="18" charset="0"/>
                <a:ea typeface="微软雅黑"/>
                <a:cs typeface="微软雅黑"/>
              </a:rPr>
              <a:t>省政府领导为共建项目揭牌</a:t>
            </a:r>
          </a:p>
        </p:txBody>
      </p:sp>
      <p:sp>
        <p:nvSpPr>
          <p:cNvPr id="136200" name="Rectangle 18"/>
          <p:cNvSpPr>
            <a:spLocks noChangeArrowheads="1"/>
          </p:cNvSpPr>
          <p:nvPr/>
        </p:nvSpPr>
        <p:spPr bwMode="auto">
          <a:xfrm>
            <a:off x="323850" y="6029325"/>
            <a:ext cx="2736850" cy="641350"/>
          </a:xfrm>
          <a:prstGeom prst="rect">
            <a:avLst/>
          </a:prstGeom>
          <a:noFill/>
          <a:ln w="9525">
            <a:noFill/>
            <a:miter lim="800000"/>
            <a:headEnd/>
            <a:tailEnd/>
          </a:ln>
        </p:spPr>
        <p:txBody>
          <a:bodyPr anchor="ctr">
            <a:spAutoFit/>
          </a:bodyPr>
          <a:lstStyle/>
          <a:p>
            <a:pPr algn="ctr"/>
            <a:r>
              <a:rPr lang="zh-CN" altLang="en-US" sz="1800" b="0">
                <a:solidFill>
                  <a:schemeClr val="tx2"/>
                </a:solidFill>
                <a:latin typeface="Times New Roman" pitchFamily="18" charset="0"/>
                <a:ea typeface="微软雅黑"/>
                <a:cs typeface="微软雅黑"/>
              </a:rPr>
              <a:t>与日本三菱电机自动化</a:t>
            </a:r>
          </a:p>
          <a:p>
            <a:pPr algn="ctr"/>
            <a:r>
              <a:rPr lang="zh-CN" altLang="en-US" sz="1800" b="0">
                <a:solidFill>
                  <a:schemeClr val="tx2"/>
                </a:solidFill>
                <a:latin typeface="Times New Roman" pitchFamily="18" charset="0"/>
                <a:ea typeface="微软雅黑"/>
                <a:cs typeface="微软雅黑"/>
              </a:rPr>
              <a:t>公司签约</a:t>
            </a:r>
          </a:p>
        </p:txBody>
      </p:sp>
      <p:sp>
        <p:nvSpPr>
          <p:cNvPr id="136201" name="Rectangle 19"/>
          <p:cNvSpPr>
            <a:spLocks noChangeArrowheads="1"/>
          </p:cNvSpPr>
          <p:nvPr/>
        </p:nvSpPr>
        <p:spPr bwMode="auto">
          <a:xfrm>
            <a:off x="6300788" y="6238875"/>
            <a:ext cx="2376487" cy="365125"/>
          </a:xfrm>
          <a:prstGeom prst="rect">
            <a:avLst/>
          </a:prstGeom>
          <a:noFill/>
          <a:ln w="9525">
            <a:noFill/>
            <a:miter lim="800000"/>
            <a:headEnd/>
            <a:tailEnd/>
          </a:ln>
        </p:spPr>
        <p:txBody>
          <a:bodyPr anchor="ctr">
            <a:spAutoFit/>
          </a:bodyPr>
          <a:lstStyle/>
          <a:p>
            <a:pPr algn="ctr"/>
            <a:r>
              <a:rPr lang="zh-CN" altLang="en-US" sz="1800" b="0">
                <a:solidFill>
                  <a:schemeClr val="tx2"/>
                </a:solidFill>
                <a:latin typeface="Times New Roman" pitchFamily="18" charset="0"/>
                <a:ea typeface="微软雅黑"/>
                <a:cs typeface="微软雅黑"/>
              </a:rPr>
              <a:t>校长致词</a:t>
            </a:r>
          </a:p>
        </p:txBody>
      </p:sp>
      <p:sp>
        <p:nvSpPr>
          <p:cNvPr id="136202" name="Rectangle 20"/>
          <p:cNvSpPr>
            <a:spLocks noChangeArrowheads="1"/>
          </p:cNvSpPr>
          <p:nvPr/>
        </p:nvSpPr>
        <p:spPr bwMode="auto">
          <a:xfrm>
            <a:off x="323850" y="3448050"/>
            <a:ext cx="2736850" cy="641350"/>
          </a:xfrm>
          <a:prstGeom prst="rect">
            <a:avLst/>
          </a:prstGeom>
          <a:noFill/>
          <a:ln w="9525">
            <a:noFill/>
            <a:miter lim="800000"/>
            <a:headEnd/>
            <a:tailEnd/>
          </a:ln>
        </p:spPr>
        <p:txBody>
          <a:bodyPr anchor="ctr">
            <a:spAutoFit/>
          </a:bodyPr>
          <a:lstStyle/>
          <a:p>
            <a:pPr algn="ctr"/>
            <a:r>
              <a:rPr lang="zh-CN" altLang="en-US" sz="1800" b="0">
                <a:solidFill>
                  <a:schemeClr val="tx2"/>
                </a:solidFill>
                <a:latin typeface="微软雅黑"/>
                <a:ea typeface="微软雅黑"/>
                <a:cs typeface="微软雅黑"/>
              </a:rPr>
              <a:t>与美国</a:t>
            </a:r>
            <a:r>
              <a:rPr lang="en-US" altLang="zh-CN" sz="1800" b="0">
                <a:solidFill>
                  <a:schemeClr val="tx2"/>
                </a:solidFill>
                <a:latin typeface="微软雅黑"/>
                <a:ea typeface="微软雅黑"/>
                <a:cs typeface="微软雅黑"/>
              </a:rPr>
              <a:t>GE Fanuc</a:t>
            </a:r>
            <a:r>
              <a:rPr lang="zh-CN" altLang="en-US" sz="1800" b="0">
                <a:solidFill>
                  <a:schemeClr val="tx2"/>
                </a:solidFill>
                <a:latin typeface="微软雅黑"/>
                <a:ea typeface="微软雅黑"/>
                <a:cs typeface="微软雅黑"/>
              </a:rPr>
              <a:t>自动化</a:t>
            </a:r>
          </a:p>
          <a:p>
            <a:pPr algn="ctr"/>
            <a:r>
              <a:rPr lang="zh-CN" altLang="en-US" sz="1800" b="0">
                <a:solidFill>
                  <a:schemeClr val="tx2"/>
                </a:solidFill>
                <a:latin typeface="微软雅黑"/>
                <a:ea typeface="微软雅黑"/>
                <a:cs typeface="微软雅黑"/>
              </a:rPr>
              <a:t>公司签约</a:t>
            </a:r>
          </a:p>
        </p:txBody>
      </p:sp>
      <p:sp>
        <p:nvSpPr>
          <p:cNvPr id="136203" name="Rectangle 21"/>
          <p:cNvSpPr>
            <a:spLocks noChangeArrowheads="1"/>
          </p:cNvSpPr>
          <p:nvPr/>
        </p:nvSpPr>
        <p:spPr bwMode="auto">
          <a:xfrm>
            <a:off x="6011863" y="3536950"/>
            <a:ext cx="2736850" cy="639763"/>
          </a:xfrm>
          <a:prstGeom prst="rect">
            <a:avLst/>
          </a:prstGeom>
          <a:noFill/>
          <a:ln w="9525">
            <a:noFill/>
            <a:miter lim="800000"/>
            <a:headEnd/>
            <a:tailEnd/>
          </a:ln>
        </p:spPr>
        <p:txBody>
          <a:bodyPr anchor="ctr">
            <a:spAutoFit/>
          </a:bodyPr>
          <a:lstStyle/>
          <a:p>
            <a:pPr algn="ctr"/>
            <a:r>
              <a:rPr lang="zh-CN" altLang="en-US" sz="1800" b="0">
                <a:solidFill>
                  <a:schemeClr val="tx2"/>
                </a:solidFill>
                <a:latin typeface="楷体_GB2312" pitchFamily="49" charset="-122"/>
                <a:ea typeface="微软雅黑"/>
                <a:cs typeface="微软雅黑"/>
              </a:rPr>
              <a:t>与德国博世力士</a:t>
            </a:r>
          </a:p>
          <a:p>
            <a:pPr algn="ctr"/>
            <a:r>
              <a:rPr lang="zh-CN" altLang="en-US" sz="1800" b="0">
                <a:solidFill>
                  <a:schemeClr val="tx2"/>
                </a:solidFill>
                <a:latin typeface="楷体_GB2312" pitchFamily="49" charset="-122"/>
                <a:ea typeface="微软雅黑"/>
                <a:cs typeface="微软雅黑"/>
              </a:rPr>
              <a:t>公司签约</a:t>
            </a:r>
          </a:p>
        </p:txBody>
      </p:sp>
      <p:sp>
        <p:nvSpPr>
          <p:cNvPr id="14"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7" name="Picture 14" descr="03大会主席台"/>
          <p:cNvPicPr>
            <a:picLocks noChangeAspect="1" noChangeArrowheads="1"/>
          </p:cNvPicPr>
          <p:nvPr/>
        </p:nvPicPr>
        <p:blipFill>
          <a:blip r:embed="rId2"/>
          <a:srcRect/>
          <a:stretch>
            <a:fillRect/>
          </a:stretch>
        </p:blipFill>
        <p:spPr bwMode="auto">
          <a:xfrm>
            <a:off x="3203575" y="3209925"/>
            <a:ext cx="2808288" cy="1903413"/>
          </a:xfrm>
          <a:prstGeom prst="rect">
            <a:avLst/>
          </a:prstGeom>
          <a:noFill/>
          <a:ln w="9525">
            <a:noFill/>
            <a:miter lim="800000"/>
            <a:headEnd/>
            <a:tailEnd/>
          </a:ln>
        </p:spPr>
      </p:pic>
      <p:pic>
        <p:nvPicPr>
          <p:cNvPr id="137218" name="Picture 15" descr="zz016"/>
          <p:cNvPicPr>
            <a:picLocks noChangeAspect="1" noChangeArrowheads="1"/>
          </p:cNvPicPr>
          <p:nvPr/>
        </p:nvPicPr>
        <p:blipFill>
          <a:blip r:embed="rId3"/>
          <a:srcRect/>
          <a:stretch>
            <a:fillRect/>
          </a:stretch>
        </p:blipFill>
        <p:spPr bwMode="auto">
          <a:xfrm>
            <a:off x="323850" y="4217988"/>
            <a:ext cx="2736850" cy="1871662"/>
          </a:xfrm>
          <a:prstGeom prst="rect">
            <a:avLst/>
          </a:prstGeom>
          <a:noFill/>
          <a:ln w="9525">
            <a:noFill/>
            <a:miter lim="800000"/>
            <a:headEnd/>
            <a:tailEnd/>
          </a:ln>
        </p:spPr>
      </p:pic>
      <p:pic>
        <p:nvPicPr>
          <p:cNvPr id="137219" name="Picture 16" descr="11 签约3—西门子1"/>
          <p:cNvPicPr>
            <a:picLocks noChangeAspect="1" noChangeArrowheads="1"/>
          </p:cNvPicPr>
          <p:nvPr/>
        </p:nvPicPr>
        <p:blipFill>
          <a:blip r:embed="rId4"/>
          <a:srcRect/>
          <a:stretch>
            <a:fillRect/>
          </a:stretch>
        </p:blipFill>
        <p:spPr bwMode="auto">
          <a:xfrm>
            <a:off x="6156325" y="1687513"/>
            <a:ext cx="2595563" cy="1819275"/>
          </a:xfrm>
          <a:prstGeom prst="rect">
            <a:avLst/>
          </a:prstGeom>
          <a:noFill/>
          <a:ln w="9525">
            <a:noFill/>
            <a:miter lim="800000"/>
            <a:headEnd/>
            <a:tailEnd/>
          </a:ln>
        </p:spPr>
      </p:pic>
      <p:pic>
        <p:nvPicPr>
          <p:cNvPr id="137220" name="Picture 17" descr="zz017"/>
          <p:cNvPicPr>
            <a:picLocks noChangeAspect="1" noChangeArrowheads="1"/>
          </p:cNvPicPr>
          <p:nvPr/>
        </p:nvPicPr>
        <p:blipFill>
          <a:blip r:embed="rId5"/>
          <a:srcRect/>
          <a:stretch>
            <a:fillRect/>
          </a:stretch>
        </p:blipFill>
        <p:spPr bwMode="auto">
          <a:xfrm>
            <a:off x="6156325" y="4289425"/>
            <a:ext cx="2592388" cy="1773238"/>
          </a:xfrm>
          <a:prstGeom prst="rect">
            <a:avLst/>
          </a:prstGeom>
          <a:noFill/>
          <a:ln w="9525">
            <a:noFill/>
            <a:miter lim="800000"/>
            <a:headEnd/>
            <a:tailEnd/>
          </a:ln>
        </p:spPr>
      </p:pic>
      <p:pic>
        <p:nvPicPr>
          <p:cNvPr id="137221" name="Picture 18" descr="04 揭牌"/>
          <p:cNvPicPr>
            <a:picLocks noChangeAspect="1" noChangeArrowheads="1"/>
          </p:cNvPicPr>
          <p:nvPr/>
        </p:nvPicPr>
        <p:blipFill>
          <a:blip r:embed="rId6"/>
          <a:srcRect/>
          <a:stretch>
            <a:fillRect/>
          </a:stretch>
        </p:blipFill>
        <p:spPr bwMode="auto">
          <a:xfrm>
            <a:off x="323850" y="1679575"/>
            <a:ext cx="2663825" cy="1912938"/>
          </a:xfrm>
          <a:prstGeom prst="rect">
            <a:avLst/>
          </a:prstGeom>
          <a:noFill/>
          <a:ln w="9525">
            <a:noFill/>
            <a:miter lim="800000"/>
            <a:headEnd/>
            <a:tailEnd/>
          </a:ln>
        </p:spPr>
      </p:pic>
      <p:sp>
        <p:nvSpPr>
          <p:cNvPr id="137222" name="Rectangle 19"/>
          <p:cNvSpPr>
            <a:spLocks noChangeArrowheads="1"/>
          </p:cNvSpPr>
          <p:nvPr/>
        </p:nvSpPr>
        <p:spPr bwMode="auto">
          <a:xfrm>
            <a:off x="6588125" y="3644900"/>
            <a:ext cx="2089150" cy="366713"/>
          </a:xfrm>
          <a:prstGeom prst="rect">
            <a:avLst/>
          </a:prstGeom>
          <a:noFill/>
          <a:ln w="9525">
            <a:noFill/>
            <a:miter lim="800000"/>
            <a:headEnd/>
            <a:tailEnd/>
          </a:ln>
        </p:spPr>
        <p:txBody>
          <a:bodyPr anchor="ctr">
            <a:spAutoFit/>
          </a:bodyPr>
          <a:lstStyle/>
          <a:p>
            <a:r>
              <a:rPr lang="zh-CN" altLang="en-US" sz="1800" b="0">
                <a:solidFill>
                  <a:schemeClr val="tx2"/>
                </a:solidFill>
                <a:latin typeface="楷体_GB2312" pitchFamily="49" charset="-122"/>
                <a:ea typeface="微软雅黑"/>
                <a:cs typeface="微软雅黑"/>
              </a:rPr>
              <a:t>与西门子公司签约</a:t>
            </a:r>
          </a:p>
        </p:txBody>
      </p:sp>
      <p:sp>
        <p:nvSpPr>
          <p:cNvPr id="137223" name="Rectangle 20"/>
          <p:cNvSpPr>
            <a:spLocks noChangeArrowheads="1"/>
          </p:cNvSpPr>
          <p:nvPr/>
        </p:nvSpPr>
        <p:spPr bwMode="auto">
          <a:xfrm>
            <a:off x="323850" y="6308725"/>
            <a:ext cx="2736850" cy="366713"/>
          </a:xfrm>
          <a:prstGeom prst="rect">
            <a:avLst/>
          </a:prstGeom>
          <a:noFill/>
          <a:ln w="9525">
            <a:noFill/>
            <a:miter lim="800000"/>
            <a:headEnd/>
            <a:tailEnd/>
          </a:ln>
        </p:spPr>
        <p:txBody>
          <a:bodyPr anchor="ctr">
            <a:spAutoFit/>
          </a:bodyPr>
          <a:lstStyle/>
          <a:p>
            <a:r>
              <a:rPr lang="zh-CN" altLang="en-US" sz="1800" b="0">
                <a:solidFill>
                  <a:schemeClr val="tx2"/>
                </a:solidFill>
                <a:latin typeface="楷体_GB2312" pitchFamily="49" charset="-122"/>
                <a:ea typeface="微软雅黑"/>
                <a:cs typeface="微软雅黑"/>
              </a:rPr>
              <a:t>与台湾中达电通公司签约</a:t>
            </a:r>
          </a:p>
        </p:txBody>
      </p:sp>
      <p:sp>
        <p:nvSpPr>
          <p:cNvPr id="137224" name="Rectangle 21"/>
          <p:cNvSpPr>
            <a:spLocks noChangeArrowheads="1"/>
          </p:cNvSpPr>
          <p:nvPr/>
        </p:nvSpPr>
        <p:spPr bwMode="auto">
          <a:xfrm>
            <a:off x="3276600" y="5156200"/>
            <a:ext cx="2470150" cy="639763"/>
          </a:xfrm>
          <a:prstGeom prst="rect">
            <a:avLst/>
          </a:prstGeom>
          <a:noFill/>
          <a:ln w="9525">
            <a:noFill/>
            <a:miter lim="800000"/>
            <a:headEnd/>
            <a:tailEnd/>
          </a:ln>
        </p:spPr>
        <p:txBody>
          <a:bodyPr anchor="ctr">
            <a:spAutoFit/>
          </a:bodyPr>
          <a:lstStyle/>
          <a:p>
            <a:pPr algn="ctr"/>
            <a:r>
              <a:rPr lang="zh-CN" altLang="en-US" sz="1800" b="0">
                <a:solidFill>
                  <a:schemeClr val="tx2"/>
                </a:solidFill>
                <a:latin typeface="楷体_GB2312" pitchFamily="49" charset="-122"/>
                <a:ea typeface="微软雅黑"/>
                <a:cs typeface="微软雅黑"/>
              </a:rPr>
              <a:t>政府领导出席共建</a:t>
            </a:r>
          </a:p>
          <a:p>
            <a:pPr algn="ctr"/>
            <a:r>
              <a:rPr lang="zh-CN" altLang="en-US" sz="1800" b="0">
                <a:solidFill>
                  <a:schemeClr val="tx2"/>
                </a:solidFill>
                <a:latin typeface="楷体_GB2312" pitchFamily="49" charset="-122"/>
                <a:ea typeface="微软雅黑"/>
                <a:cs typeface="微软雅黑"/>
              </a:rPr>
              <a:t>签字仪式</a:t>
            </a:r>
          </a:p>
        </p:txBody>
      </p:sp>
      <p:sp>
        <p:nvSpPr>
          <p:cNvPr id="137225" name="Rectangle 22"/>
          <p:cNvSpPr>
            <a:spLocks noChangeArrowheads="1"/>
          </p:cNvSpPr>
          <p:nvPr/>
        </p:nvSpPr>
        <p:spPr bwMode="auto">
          <a:xfrm>
            <a:off x="6156325" y="6235700"/>
            <a:ext cx="2736850" cy="365125"/>
          </a:xfrm>
          <a:prstGeom prst="rect">
            <a:avLst/>
          </a:prstGeom>
          <a:noFill/>
          <a:ln w="9525">
            <a:noFill/>
            <a:miter lim="800000"/>
            <a:headEnd/>
            <a:tailEnd/>
          </a:ln>
        </p:spPr>
        <p:txBody>
          <a:bodyPr anchor="ctr">
            <a:spAutoFit/>
          </a:bodyPr>
          <a:lstStyle/>
          <a:p>
            <a:r>
              <a:rPr lang="zh-CN" altLang="en-US" sz="1800" b="0">
                <a:solidFill>
                  <a:schemeClr val="tx2"/>
                </a:solidFill>
                <a:latin typeface="楷体_GB2312" pitchFamily="49" charset="-122"/>
                <a:ea typeface="微软雅黑"/>
                <a:cs typeface="微软雅黑"/>
              </a:rPr>
              <a:t>与台湾南京颖元公司签约</a:t>
            </a:r>
          </a:p>
        </p:txBody>
      </p:sp>
      <p:sp>
        <p:nvSpPr>
          <p:cNvPr id="137226" name="Rectangle 23"/>
          <p:cNvSpPr>
            <a:spLocks noChangeArrowheads="1"/>
          </p:cNvSpPr>
          <p:nvPr/>
        </p:nvSpPr>
        <p:spPr bwMode="auto">
          <a:xfrm>
            <a:off x="357188" y="3698875"/>
            <a:ext cx="2590800" cy="366713"/>
          </a:xfrm>
          <a:prstGeom prst="rect">
            <a:avLst/>
          </a:prstGeom>
          <a:noFill/>
          <a:ln w="9525">
            <a:noFill/>
            <a:miter lim="800000"/>
            <a:headEnd/>
            <a:tailEnd/>
          </a:ln>
        </p:spPr>
        <p:txBody>
          <a:bodyPr anchor="ctr">
            <a:spAutoFit/>
          </a:bodyPr>
          <a:lstStyle/>
          <a:p>
            <a:pPr algn="ctr"/>
            <a:r>
              <a:rPr lang="zh-CN" altLang="en-US" sz="1800" b="0">
                <a:solidFill>
                  <a:schemeClr val="tx2"/>
                </a:solidFill>
                <a:latin typeface="楷体_GB2312" pitchFamily="49" charset="-122"/>
                <a:ea typeface="微软雅黑"/>
                <a:cs typeface="微软雅黑"/>
              </a:rPr>
              <a:t>政府领导为实验室揭牌</a:t>
            </a:r>
          </a:p>
        </p:txBody>
      </p:sp>
      <p:sp>
        <p:nvSpPr>
          <p:cNvPr id="137227" name="Rectangle 24"/>
          <p:cNvSpPr>
            <a:spLocks noChangeArrowheads="1"/>
          </p:cNvSpPr>
          <p:nvPr/>
        </p:nvSpPr>
        <p:spPr bwMode="auto">
          <a:xfrm>
            <a:off x="3419475" y="1554163"/>
            <a:ext cx="2160588" cy="720725"/>
          </a:xfrm>
          <a:prstGeom prst="rect">
            <a:avLst/>
          </a:prstGeom>
          <a:noFill/>
          <a:ln w="9525">
            <a:noFill/>
            <a:miter lim="800000"/>
            <a:headEnd/>
            <a:tailEnd/>
          </a:ln>
        </p:spPr>
        <p:txBody>
          <a:bodyPr/>
          <a:lstStyle/>
          <a:p>
            <a:pPr marL="342900" indent="-342900" algn="ctr" eaLnBrk="0" hangingPunct="0">
              <a:spcBef>
                <a:spcPct val="20000"/>
              </a:spcBef>
              <a:buClr>
                <a:schemeClr val="hlink"/>
              </a:buClr>
              <a:buFont typeface="Wingdings" pitchFamily="2" charset="2"/>
              <a:buNone/>
            </a:pPr>
            <a:r>
              <a:rPr lang="zh-CN" altLang="en-US" sz="2000" b="0">
                <a:solidFill>
                  <a:srgbClr val="C00000"/>
                </a:solidFill>
                <a:latin typeface="Arial" charset="0"/>
                <a:ea typeface="微软雅黑"/>
                <a:cs typeface="微软雅黑"/>
              </a:rPr>
              <a:t>第二次校企共建</a:t>
            </a:r>
          </a:p>
          <a:p>
            <a:pPr marL="342900" indent="-342900" algn="ctr" eaLnBrk="0" hangingPunct="0">
              <a:spcBef>
                <a:spcPct val="20000"/>
              </a:spcBef>
              <a:buClr>
                <a:schemeClr val="hlink"/>
              </a:buClr>
              <a:buFont typeface="Wingdings" pitchFamily="2" charset="2"/>
              <a:buNone/>
            </a:pPr>
            <a:r>
              <a:rPr lang="zh-CN" altLang="en-US" sz="2000" b="0">
                <a:solidFill>
                  <a:srgbClr val="C00000"/>
                </a:solidFill>
                <a:latin typeface="Arial" charset="0"/>
                <a:ea typeface="微软雅黑"/>
                <a:cs typeface="微软雅黑"/>
              </a:rPr>
              <a:t>项目签字仪式</a:t>
            </a:r>
          </a:p>
        </p:txBody>
      </p:sp>
      <p:sp>
        <p:nvSpPr>
          <p:cNvPr id="14"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圆角矩形 13"/>
          <p:cNvSpPr>
            <a:spLocks noChangeArrowheads="1"/>
          </p:cNvSpPr>
          <p:nvPr/>
        </p:nvSpPr>
        <p:spPr bwMode="auto">
          <a:xfrm>
            <a:off x="6072188" y="3143250"/>
            <a:ext cx="2643187" cy="2071688"/>
          </a:xfrm>
          <a:prstGeom prst="roundRect">
            <a:avLst>
              <a:gd name="adj" fmla="val 16667"/>
            </a:avLst>
          </a:prstGeom>
          <a:gradFill rotWithShape="1">
            <a:gsLst>
              <a:gs pos="0">
                <a:srgbClr val="EDA3A3"/>
              </a:gs>
              <a:gs pos="35001">
                <a:srgbClr val="F1BFBF"/>
              </a:gs>
              <a:gs pos="100000">
                <a:srgbClr val="FAE6E6"/>
              </a:gs>
            </a:gsLst>
            <a:lin ang="5400000" scaled="1"/>
          </a:gradFill>
          <a:ln w="9525" cmpd="sng">
            <a:solidFill>
              <a:srgbClr val="990000"/>
            </a:solidFill>
            <a:round/>
            <a:headEnd/>
            <a:tailEnd/>
          </a:ln>
          <a:effectLst>
            <a:outerShdw dist="20000" dir="5400000" algn="ctr" rotWithShape="0">
              <a:srgbClr val="000000">
                <a:alpha val="37000"/>
              </a:srgbClr>
            </a:outerShdw>
          </a:effectLst>
        </p:spPr>
        <p:txBody>
          <a:bodyPr anchor="ctr"/>
          <a:lstStyle/>
          <a:p>
            <a:pPr algn="ctr" eaLnBrk="0" hangingPunct="0">
              <a:defRPr/>
            </a:pPr>
            <a:endParaRPr lang="zh-CN" altLang="en-US" sz="2000" b="0">
              <a:solidFill>
                <a:srgbClr val="163794"/>
              </a:solidFill>
              <a:latin typeface="微软雅黑" pitchFamily="34" charset="-122"/>
              <a:ea typeface="微软雅黑" pitchFamily="34" charset="-122"/>
            </a:endParaRPr>
          </a:p>
        </p:txBody>
      </p:sp>
      <p:sp>
        <p:nvSpPr>
          <p:cNvPr id="73731" name="右箭头标注 19"/>
          <p:cNvSpPr>
            <a:spLocks noChangeArrowheads="1"/>
          </p:cNvSpPr>
          <p:nvPr/>
        </p:nvSpPr>
        <p:spPr bwMode="auto">
          <a:xfrm>
            <a:off x="714375" y="2147888"/>
            <a:ext cx="5214938" cy="4143375"/>
          </a:xfrm>
          <a:prstGeom prst="rightArrowCallout">
            <a:avLst>
              <a:gd name="adj1" fmla="val 25000"/>
              <a:gd name="adj2" fmla="val 25000"/>
              <a:gd name="adj3" fmla="val 24998"/>
              <a:gd name="adj4" fmla="val 64977"/>
            </a:avLst>
          </a:prstGeom>
          <a:gradFill rotWithShape="1">
            <a:gsLst>
              <a:gs pos="0">
                <a:srgbClr val="A6ADE9"/>
              </a:gs>
              <a:gs pos="35001">
                <a:srgbClr val="C1C6EE"/>
              </a:gs>
              <a:gs pos="100000">
                <a:srgbClr val="E7E9F9"/>
              </a:gs>
            </a:gsLst>
            <a:lin ang="5400000" scaled="1"/>
          </a:gradFill>
          <a:ln w="9525" cmpd="sng">
            <a:solidFill>
              <a:srgbClr val="123494"/>
            </a:solidFill>
            <a:miter lim="800000"/>
            <a:headEnd/>
            <a:tailEnd/>
          </a:ln>
          <a:effectLst>
            <a:outerShdw dist="20000" dir="5400000" algn="ctr" rotWithShape="0">
              <a:srgbClr val="000000">
                <a:alpha val="37000"/>
              </a:srgbClr>
            </a:outerShdw>
          </a:effectLst>
        </p:spPr>
        <p:txBody>
          <a:bodyPr anchor="ctr"/>
          <a:lstStyle/>
          <a:p>
            <a:pPr algn="ctr" eaLnBrk="0" hangingPunct="0">
              <a:defRPr/>
            </a:pPr>
            <a:endParaRPr lang="zh-CN" altLang="en-US" sz="2000" b="0">
              <a:solidFill>
                <a:srgbClr val="163794"/>
              </a:solidFill>
              <a:latin typeface="微软雅黑" pitchFamily="34" charset="-122"/>
              <a:ea typeface="微软雅黑" pitchFamily="34" charset="-122"/>
            </a:endParaRPr>
          </a:p>
        </p:txBody>
      </p:sp>
      <p:sp>
        <p:nvSpPr>
          <p:cNvPr id="138243" name="Rectangle 5"/>
          <p:cNvSpPr>
            <a:spLocks noChangeArrowheads="1"/>
          </p:cNvSpPr>
          <p:nvPr/>
        </p:nvSpPr>
        <p:spPr bwMode="auto">
          <a:xfrm>
            <a:off x="6286500" y="3286125"/>
            <a:ext cx="2143125" cy="1736725"/>
          </a:xfrm>
          <a:prstGeom prst="rect">
            <a:avLst/>
          </a:prstGeom>
          <a:noFill/>
          <a:ln w="9525">
            <a:noFill/>
            <a:miter lim="800000"/>
            <a:headEnd/>
            <a:tailEnd/>
          </a:ln>
        </p:spPr>
        <p:txBody>
          <a:bodyPr>
            <a:spAutoFit/>
          </a:bodyPr>
          <a:lstStyle/>
          <a:p>
            <a:pPr algn="just">
              <a:lnSpc>
                <a:spcPct val="150000"/>
              </a:lnSpc>
            </a:pPr>
            <a:r>
              <a:rPr lang="zh-CN" altLang="en-US" sz="2400" b="0">
                <a:solidFill>
                  <a:schemeClr val="tx2"/>
                </a:solidFill>
                <a:ea typeface="微软雅黑"/>
                <a:cs typeface="微软雅黑"/>
              </a:rPr>
              <a:t>主体多元、方式多样的校企资源共建</a:t>
            </a:r>
          </a:p>
        </p:txBody>
      </p:sp>
      <p:sp>
        <p:nvSpPr>
          <p:cNvPr id="73733" name="AutoShape 10">
            <a:hlinkClick r:id="" action="ppaction://hlinkshowjump?jump=nextslide" highlightClick="1"/>
          </p:cNvPr>
          <p:cNvSpPr>
            <a:spLocks noChangeArrowheads="1"/>
          </p:cNvSpPr>
          <p:nvPr/>
        </p:nvSpPr>
        <p:spPr bwMode="auto">
          <a:xfrm>
            <a:off x="714375" y="2136775"/>
            <a:ext cx="3384550" cy="552450"/>
          </a:xfrm>
          <a:prstGeom prst="actionButtonBlank">
            <a:avLst/>
          </a:prstGeom>
          <a:gradFill rotWithShape="1">
            <a:gsLst>
              <a:gs pos="0">
                <a:srgbClr val="A6ADE9"/>
              </a:gs>
              <a:gs pos="35001">
                <a:srgbClr val="C1C6EE"/>
              </a:gs>
              <a:gs pos="100000">
                <a:srgbClr val="E7E9F9"/>
              </a:gs>
            </a:gsLst>
            <a:lin ang="5400000" scaled="1"/>
          </a:gradFill>
          <a:ln w="9525" cmpd="sng">
            <a:solidFill>
              <a:srgbClr val="123494"/>
            </a:solidFill>
            <a:miter lim="800000"/>
            <a:headEnd/>
            <a:tailEnd/>
          </a:ln>
          <a:effectLst>
            <a:outerShdw dist="20000" dir="5400000" algn="ctr" rotWithShape="0">
              <a:srgbClr val="000000">
                <a:alpha val="37000"/>
              </a:srgbClr>
            </a:outerShdw>
          </a:effectLst>
        </p:spPr>
        <p:txBody>
          <a:bodyPr anchor="ctr">
            <a:spAutoFit/>
          </a:bodyPr>
          <a:lstStyle/>
          <a:p>
            <a:pPr algn="ctr">
              <a:lnSpc>
                <a:spcPct val="130000"/>
              </a:lnSpc>
              <a:spcBef>
                <a:spcPct val="20000"/>
              </a:spcBef>
              <a:defRPr/>
            </a:pPr>
            <a:r>
              <a:rPr lang="zh-CN" altLang="en-US" sz="2000" b="0">
                <a:solidFill>
                  <a:srgbClr val="C00000"/>
                </a:solidFill>
                <a:latin typeface="微软雅黑" pitchFamily="34" charset="-122"/>
                <a:ea typeface="微软雅黑" pitchFamily="34" charset="-122"/>
              </a:rPr>
              <a:t>企业“大学计划”合作方式</a:t>
            </a:r>
          </a:p>
        </p:txBody>
      </p:sp>
      <p:sp>
        <p:nvSpPr>
          <p:cNvPr id="73734" name="AutoShape 11">
            <a:hlinkClick r:id="rId2" action="ppaction://hlinksldjump" highlightClick="1"/>
          </p:cNvPr>
          <p:cNvSpPr>
            <a:spLocks noChangeArrowheads="1"/>
          </p:cNvSpPr>
          <p:nvPr/>
        </p:nvSpPr>
        <p:spPr bwMode="auto">
          <a:xfrm>
            <a:off x="714375" y="2873375"/>
            <a:ext cx="3384550" cy="552450"/>
          </a:xfrm>
          <a:prstGeom prst="actionButtonBlank">
            <a:avLst/>
          </a:prstGeom>
          <a:gradFill rotWithShape="1">
            <a:gsLst>
              <a:gs pos="0">
                <a:srgbClr val="A6ADE9"/>
              </a:gs>
              <a:gs pos="35001">
                <a:srgbClr val="C1C6EE"/>
              </a:gs>
              <a:gs pos="100000">
                <a:srgbClr val="E7E9F9"/>
              </a:gs>
            </a:gsLst>
            <a:lin ang="5400000" scaled="1"/>
          </a:gradFill>
          <a:ln w="9525" cmpd="sng">
            <a:solidFill>
              <a:srgbClr val="123494"/>
            </a:solidFill>
            <a:miter lim="800000"/>
            <a:headEnd/>
            <a:tailEnd/>
          </a:ln>
          <a:effectLst>
            <a:outerShdw dist="20000" dir="5400000" algn="ctr" rotWithShape="0">
              <a:srgbClr val="000000">
                <a:alpha val="37000"/>
              </a:srgbClr>
            </a:outerShdw>
          </a:effectLst>
        </p:spPr>
        <p:txBody>
          <a:bodyPr anchor="ctr">
            <a:spAutoFit/>
          </a:bodyPr>
          <a:lstStyle/>
          <a:p>
            <a:pPr algn="ctr">
              <a:lnSpc>
                <a:spcPct val="130000"/>
              </a:lnSpc>
              <a:spcBef>
                <a:spcPct val="20000"/>
              </a:spcBef>
              <a:defRPr/>
            </a:pPr>
            <a:r>
              <a:rPr lang="zh-CN" altLang="en-US" sz="2000" b="0">
                <a:solidFill>
                  <a:srgbClr val="C00000"/>
                </a:solidFill>
                <a:latin typeface="微软雅黑" pitchFamily="34" charset="-122"/>
                <a:ea typeface="微软雅黑" pitchFamily="34" charset="-122"/>
              </a:rPr>
              <a:t>教学</a:t>
            </a:r>
            <a:r>
              <a:rPr lang="en-US" sz="2000" b="0">
                <a:solidFill>
                  <a:srgbClr val="C00000"/>
                </a:solidFill>
                <a:latin typeface="微软雅黑" pitchFamily="34" charset="-122"/>
                <a:ea typeface="微软雅黑" pitchFamily="34" charset="-122"/>
              </a:rPr>
              <a:t>/</a:t>
            </a:r>
            <a:r>
              <a:rPr lang="zh-CN" altLang="en-US" sz="2000" b="0">
                <a:solidFill>
                  <a:srgbClr val="C00000"/>
                </a:solidFill>
                <a:latin typeface="微软雅黑" pitchFamily="34" charset="-122"/>
                <a:ea typeface="微软雅黑" pitchFamily="34" charset="-122"/>
              </a:rPr>
              <a:t>生产一体化合作方式</a:t>
            </a:r>
          </a:p>
        </p:txBody>
      </p:sp>
      <p:sp>
        <p:nvSpPr>
          <p:cNvPr id="73735" name="AutoShape 12">
            <a:hlinkClick r:id="rId2" action="ppaction://hlinksldjump" highlightClick="1"/>
          </p:cNvPr>
          <p:cNvSpPr>
            <a:spLocks noChangeArrowheads="1"/>
          </p:cNvSpPr>
          <p:nvPr/>
        </p:nvSpPr>
        <p:spPr bwMode="auto">
          <a:xfrm>
            <a:off x="714375" y="3584575"/>
            <a:ext cx="3384550" cy="552450"/>
          </a:xfrm>
          <a:prstGeom prst="actionButtonBlank">
            <a:avLst/>
          </a:prstGeom>
          <a:gradFill rotWithShape="1">
            <a:gsLst>
              <a:gs pos="0">
                <a:srgbClr val="A6ADE9"/>
              </a:gs>
              <a:gs pos="35001">
                <a:srgbClr val="C1C6EE"/>
              </a:gs>
              <a:gs pos="100000">
                <a:srgbClr val="E7E9F9"/>
              </a:gs>
            </a:gsLst>
            <a:lin ang="5400000" scaled="1"/>
          </a:gradFill>
          <a:ln w="9525" cmpd="sng">
            <a:solidFill>
              <a:srgbClr val="123494"/>
            </a:solidFill>
            <a:miter lim="800000"/>
            <a:headEnd/>
            <a:tailEnd/>
          </a:ln>
          <a:effectLst>
            <a:outerShdw dist="20000" dir="5400000" algn="ctr" rotWithShape="0">
              <a:srgbClr val="000000">
                <a:alpha val="37000"/>
              </a:srgbClr>
            </a:outerShdw>
          </a:effectLst>
        </p:spPr>
        <p:txBody>
          <a:bodyPr anchor="ctr">
            <a:spAutoFit/>
          </a:bodyPr>
          <a:lstStyle/>
          <a:p>
            <a:pPr algn="ctr">
              <a:lnSpc>
                <a:spcPct val="130000"/>
              </a:lnSpc>
              <a:spcBef>
                <a:spcPct val="20000"/>
              </a:spcBef>
              <a:defRPr/>
            </a:pPr>
            <a:r>
              <a:rPr lang="zh-CN" altLang="en-US" sz="2000" b="0">
                <a:solidFill>
                  <a:srgbClr val="C00000"/>
                </a:solidFill>
                <a:latin typeface="楷体_GB2312" pitchFamily="49" charset="-122"/>
                <a:ea typeface="微软雅黑" pitchFamily="34" charset="-122"/>
              </a:rPr>
              <a:t>内生反哺合作方式</a:t>
            </a:r>
          </a:p>
        </p:txBody>
      </p:sp>
      <p:sp>
        <p:nvSpPr>
          <p:cNvPr id="73736" name="AutoShape 13">
            <a:hlinkClick r:id="rId2" action="ppaction://hlinksldjump" highlightClick="1"/>
          </p:cNvPr>
          <p:cNvSpPr>
            <a:spLocks noChangeArrowheads="1"/>
          </p:cNvSpPr>
          <p:nvPr/>
        </p:nvSpPr>
        <p:spPr bwMode="auto">
          <a:xfrm>
            <a:off x="714375" y="4321175"/>
            <a:ext cx="3384550" cy="552450"/>
          </a:xfrm>
          <a:prstGeom prst="actionButtonBlank">
            <a:avLst/>
          </a:prstGeom>
          <a:gradFill rotWithShape="1">
            <a:gsLst>
              <a:gs pos="0">
                <a:srgbClr val="A6ADE9"/>
              </a:gs>
              <a:gs pos="35001">
                <a:srgbClr val="C1C6EE"/>
              </a:gs>
              <a:gs pos="100000">
                <a:srgbClr val="E7E9F9"/>
              </a:gs>
            </a:gsLst>
            <a:lin ang="5400000" scaled="1"/>
          </a:gradFill>
          <a:ln w="9525" cmpd="sng">
            <a:solidFill>
              <a:srgbClr val="123494"/>
            </a:solidFill>
            <a:miter lim="800000"/>
            <a:headEnd/>
            <a:tailEnd/>
          </a:ln>
          <a:effectLst>
            <a:outerShdw dist="20000" dir="5400000" algn="ctr" rotWithShape="0">
              <a:srgbClr val="000000">
                <a:alpha val="37000"/>
              </a:srgbClr>
            </a:outerShdw>
          </a:effectLst>
        </p:spPr>
        <p:txBody>
          <a:bodyPr anchor="ctr">
            <a:spAutoFit/>
          </a:bodyPr>
          <a:lstStyle/>
          <a:p>
            <a:pPr algn="ctr">
              <a:lnSpc>
                <a:spcPct val="130000"/>
              </a:lnSpc>
              <a:spcBef>
                <a:spcPct val="20000"/>
              </a:spcBef>
              <a:defRPr/>
            </a:pPr>
            <a:r>
              <a:rPr lang="zh-CN" altLang="en-US" sz="2000" b="0">
                <a:solidFill>
                  <a:srgbClr val="C00000"/>
                </a:solidFill>
                <a:latin typeface="楷体_GB2312" pitchFamily="49" charset="-122"/>
                <a:ea typeface="微软雅黑" pitchFamily="34" charset="-122"/>
              </a:rPr>
              <a:t>职业资质培养合作方式</a:t>
            </a:r>
          </a:p>
        </p:txBody>
      </p:sp>
      <p:sp>
        <p:nvSpPr>
          <p:cNvPr id="73737" name="AutoShape 14">
            <a:hlinkClick r:id="rId2" action="ppaction://hlinksldjump" highlightClick="1"/>
          </p:cNvPr>
          <p:cNvSpPr>
            <a:spLocks noChangeArrowheads="1"/>
          </p:cNvSpPr>
          <p:nvPr/>
        </p:nvSpPr>
        <p:spPr bwMode="auto">
          <a:xfrm>
            <a:off x="714375" y="5049838"/>
            <a:ext cx="3384550" cy="552450"/>
          </a:xfrm>
          <a:prstGeom prst="actionButtonBlank">
            <a:avLst/>
          </a:prstGeom>
          <a:gradFill rotWithShape="1">
            <a:gsLst>
              <a:gs pos="0">
                <a:srgbClr val="A6ADE9"/>
              </a:gs>
              <a:gs pos="35001">
                <a:srgbClr val="C1C6EE"/>
              </a:gs>
              <a:gs pos="100000">
                <a:srgbClr val="E7E9F9"/>
              </a:gs>
            </a:gsLst>
            <a:lin ang="5400000" scaled="1"/>
          </a:gradFill>
          <a:ln w="9525" cmpd="sng">
            <a:solidFill>
              <a:srgbClr val="123494"/>
            </a:solidFill>
            <a:miter lim="800000"/>
            <a:headEnd/>
            <a:tailEnd/>
          </a:ln>
          <a:effectLst>
            <a:outerShdw dist="20000" dir="5400000" algn="ctr" rotWithShape="0">
              <a:srgbClr val="000000">
                <a:alpha val="37000"/>
              </a:srgbClr>
            </a:outerShdw>
          </a:effectLst>
        </p:spPr>
        <p:txBody>
          <a:bodyPr anchor="ctr">
            <a:spAutoFit/>
          </a:bodyPr>
          <a:lstStyle/>
          <a:p>
            <a:pPr algn="ctr">
              <a:lnSpc>
                <a:spcPct val="130000"/>
              </a:lnSpc>
              <a:spcBef>
                <a:spcPct val="20000"/>
              </a:spcBef>
              <a:defRPr/>
            </a:pPr>
            <a:r>
              <a:rPr lang="zh-CN" altLang="en-US" sz="2000" b="0">
                <a:solidFill>
                  <a:srgbClr val="C00000"/>
                </a:solidFill>
                <a:latin typeface="楷体_GB2312" pitchFamily="49" charset="-122"/>
                <a:ea typeface="微软雅黑" pitchFamily="34" charset="-122"/>
              </a:rPr>
              <a:t>双主体合作方式</a:t>
            </a:r>
          </a:p>
        </p:txBody>
      </p:sp>
      <p:sp>
        <p:nvSpPr>
          <p:cNvPr id="73738" name="AutoShape 15">
            <a:hlinkClick r:id="rId2" action="ppaction://hlinksldjump" highlightClick="1"/>
          </p:cNvPr>
          <p:cNvSpPr>
            <a:spLocks noChangeArrowheads="1"/>
          </p:cNvSpPr>
          <p:nvPr/>
        </p:nvSpPr>
        <p:spPr bwMode="auto">
          <a:xfrm>
            <a:off x="714375" y="5778500"/>
            <a:ext cx="3384550" cy="552450"/>
          </a:xfrm>
          <a:prstGeom prst="actionButtonBlank">
            <a:avLst/>
          </a:prstGeom>
          <a:gradFill rotWithShape="1">
            <a:gsLst>
              <a:gs pos="0">
                <a:srgbClr val="A6ADE9"/>
              </a:gs>
              <a:gs pos="35001">
                <a:srgbClr val="C1C6EE"/>
              </a:gs>
              <a:gs pos="100000">
                <a:srgbClr val="E7E9F9"/>
              </a:gs>
            </a:gsLst>
            <a:lin ang="5400000" scaled="1"/>
          </a:gradFill>
          <a:ln w="9525" cmpd="sng">
            <a:solidFill>
              <a:srgbClr val="123494"/>
            </a:solidFill>
            <a:miter lim="800000"/>
            <a:headEnd/>
            <a:tailEnd/>
          </a:ln>
          <a:effectLst>
            <a:outerShdw dist="20000" dir="5400000" algn="ctr" rotWithShape="0">
              <a:srgbClr val="000000">
                <a:alpha val="37000"/>
              </a:srgbClr>
            </a:outerShdw>
          </a:effectLst>
        </p:spPr>
        <p:txBody>
          <a:bodyPr anchor="ctr">
            <a:spAutoFit/>
          </a:bodyPr>
          <a:lstStyle/>
          <a:p>
            <a:pPr algn="ctr">
              <a:lnSpc>
                <a:spcPct val="130000"/>
              </a:lnSpc>
              <a:spcBef>
                <a:spcPct val="20000"/>
              </a:spcBef>
              <a:defRPr/>
            </a:pPr>
            <a:r>
              <a:rPr lang="zh-CN" altLang="en-US" sz="2000" b="0">
                <a:solidFill>
                  <a:srgbClr val="C00000"/>
                </a:solidFill>
                <a:latin typeface="楷体_GB2312" pitchFamily="49" charset="-122"/>
                <a:ea typeface="微软雅黑" pitchFamily="34" charset="-122"/>
              </a:rPr>
              <a:t>行业共建合作方式</a:t>
            </a:r>
          </a:p>
        </p:txBody>
      </p:sp>
      <p:sp>
        <p:nvSpPr>
          <p:cNvPr id="12"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2"/>
          <p:cNvSpPr>
            <a:spLocks noGrp="1" noChangeArrowheads="1"/>
          </p:cNvSpPr>
          <p:nvPr>
            <p:ph type="body" idx="1"/>
          </p:nvPr>
        </p:nvSpPr>
        <p:spPr>
          <a:xfrm>
            <a:off x="468313" y="1773238"/>
            <a:ext cx="8229600" cy="3619500"/>
          </a:xfrm>
        </p:spPr>
        <p:txBody>
          <a:bodyPr/>
          <a:lstStyle/>
          <a:p>
            <a:pPr indent="0" eaLnBrk="1" hangingPunct="1">
              <a:buFontTx/>
              <a:buNone/>
            </a:pPr>
            <a:r>
              <a:rPr lang="zh-CN" altLang="en-US" b="1" smtClean="0">
                <a:solidFill>
                  <a:srgbClr val="800000"/>
                </a:solidFill>
                <a:latin typeface="微软雅黑"/>
                <a:ea typeface="微软雅黑"/>
                <a:cs typeface="微软雅黑"/>
              </a:rPr>
              <a:t>企业大学计划合作方式：</a:t>
            </a:r>
            <a:endParaRPr lang="zh-CN" altLang="en-US" smtClean="0">
              <a:solidFill>
                <a:srgbClr val="800000"/>
              </a:solidFill>
              <a:latin typeface="微软雅黑"/>
              <a:ea typeface="微软雅黑"/>
              <a:cs typeface="微软雅黑"/>
            </a:endParaRPr>
          </a:p>
          <a:p>
            <a:pPr indent="0" eaLnBrk="1" hangingPunct="1">
              <a:lnSpc>
                <a:spcPct val="160000"/>
              </a:lnSpc>
              <a:buFontTx/>
              <a:buNone/>
            </a:pPr>
            <a:r>
              <a:rPr lang="zh-CN" altLang="en-US" smtClean="0">
                <a:solidFill>
                  <a:schemeClr val="tx2"/>
                </a:solidFill>
                <a:latin typeface="微软雅黑"/>
                <a:ea typeface="微软雅黑"/>
                <a:cs typeface="微软雅黑"/>
              </a:rPr>
              <a:t>    学校以大型跨国公司在中国输出适应中国需求技术和产品，培养用户，传播企业文化为契机，利用学校专业优势与其合作，形成了“企业大学计划”合作方式。在这种合作方式中，企业不仅为学校提供代表行业先进水平的仪器设备，同时通过开展教师培训、参加教学建设，实施资质培训、举行技术竞赛等，全面参与人才培养。</a:t>
            </a:r>
          </a:p>
        </p:txBody>
      </p:sp>
      <p:sp>
        <p:nvSpPr>
          <p:cNvPr id="4"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2"/>
          <p:cNvSpPr>
            <a:spLocks noGrp="1" noChangeArrowheads="1"/>
          </p:cNvSpPr>
          <p:nvPr>
            <p:ph type="body" idx="1"/>
          </p:nvPr>
        </p:nvSpPr>
        <p:spPr>
          <a:xfrm>
            <a:off x="539750" y="1628775"/>
            <a:ext cx="8229600" cy="4579938"/>
          </a:xfrm>
        </p:spPr>
        <p:txBody>
          <a:bodyPr/>
          <a:lstStyle/>
          <a:p>
            <a:pPr indent="0" eaLnBrk="1" hangingPunct="1">
              <a:lnSpc>
                <a:spcPct val="150000"/>
              </a:lnSpc>
              <a:buFontTx/>
              <a:buNone/>
            </a:pPr>
            <a:r>
              <a:rPr lang="zh-CN" altLang="en-US" b="1" smtClean="0">
                <a:solidFill>
                  <a:srgbClr val="800000"/>
                </a:solidFill>
                <a:latin typeface="微软雅黑"/>
                <a:ea typeface="微软雅黑"/>
                <a:cs typeface="微软雅黑"/>
              </a:rPr>
              <a:t>教学生产一体化合作方式</a:t>
            </a:r>
            <a:r>
              <a:rPr lang="zh-CN" altLang="en-US" smtClean="0">
                <a:solidFill>
                  <a:srgbClr val="800000"/>
                </a:solidFill>
                <a:latin typeface="微软雅黑"/>
                <a:ea typeface="微软雅黑"/>
                <a:cs typeface="微软雅黑"/>
              </a:rPr>
              <a:t>：</a:t>
            </a:r>
          </a:p>
          <a:p>
            <a:pPr indent="0" eaLnBrk="1" hangingPunct="1">
              <a:lnSpc>
                <a:spcPct val="150000"/>
              </a:lnSpc>
              <a:buFontTx/>
              <a:buNone/>
            </a:pPr>
            <a:r>
              <a:rPr lang="zh-CN" altLang="en-US" smtClean="0">
                <a:solidFill>
                  <a:schemeClr val="tx2"/>
                </a:solidFill>
                <a:latin typeface="微软雅黑"/>
                <a:ea typeface="微软雅黑"/>
                <a:cs typeface="微软雅黑"/>
              </a:rPr>
              <a:t>     教学</a:t>
            </a:r>
            <a:r>
              <a:rPr lang="en-US" altLang="zh-CN" smtClean="0">
                <a:solidFill>
                  <a:schemeClr val="tx2"/>
                </a:solidFill>
                <a:latin typeface="微软雅黑"/>
                <a:ea typeface="微软雅黑"/>
                <a:cs typeface="微软雅黑"/>
              </a:rPr>
              <a:t>/</a:t>
            </a:r>
            <a:r>
              <a:rPr lang="zh-CN" altLang="en-US" smtClean="0">
                <a:solidFill>
                  <a:schemeClr val="tx2"/>
                </a:solidFill>
                <a:latin typeface="微软雅黑"/>
                <a:ea typeface="微软雅黑"/>
                <a:cs typeface="微软雅黑"/>
              </a:rPr>
              <a:t>生产一体合作方式是指学校提供场地、企业投入设备共建具有生产</a:t>
            </a:r>
            <a:r>
              <a:rPr lang="en-US" altLang="zh-CN" smtClean="0">
                <a:solidFill>
                  <a:schemeClr val="tx2"/>
                </a:solidFill>
                <a:latin typeface="微软雅黑"/>
                <a:ea typeface="微软雅黑"/>
                <a:cs typeface="微软雅黑"/>
              </a:rPr>
              <a:t>/</a:t>
            </a:r>
            <a:r>
              <a:rPr lang="zh-CN" altLang="en-US" smtClean="0">
                <a:solidFill>
                  <a:schemeClr val="tx2"/>
                </a:solidFill>
                <a:latin typeface="微软雅黑"/>
                <a:ea typeface="微软雅黑"/>
                <a:cs typeface="微软雅黑"/>
              </a:rPr>
              <a:t>教学两种功能的“教学工厂”，实现“课堂现场化”和“厂房课堂化”。我校与飞兆国际（香港）电子有限公司的合作属于这种方式。合作企业在学校投资建设两条“</a:t>
            </a:r>
            <a:r>
              <a:rPr lang="en-US" altLang="zh-CN" smtClean="0">
                <a:solidFill>
                  <a:schemeClr val="tx2"/>
                </a:solidFill>
                <a:latin typeface="微软雅黑"/>
                <a:ea typeface="微软雅黑"/>
                <a:cs typeface="微软雅黑"/>
              </a:rPr>
              <a:t>SMT”</a:t>
            </a:r>
            <a:r>
              <a:rPr lang="zh-CN" altLang="en-US" smtClean="0">
                <a:solidFill>
                  <a:schemeClr val="tx2"/>
                </a:solidFill>
                <a:latin typeface="微软雅黑"/>
                <a:ea typeface="微软雅黑"/>
                <a:cs typeface="微软雅黑"/>
              </a:rPr>
              <a:t>生产线，一条用于生产，另一条用于实践教学，学生既作为“学员”参加生产实践，又作为“雇员”从事产品设计与制造。</a:t>
            </a:r>
          </a:p>
        </p:txBody>
      </p:sp>
      <p:sp>
        <p:nvSpPr>
          <p:cNvPr id="4"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body" idx="1"/>
          </p:nvPr>
        </p:nvSpPr>
        <p:spPr>
          <a:xfrm>
            <a:off x="468313" y="1628775"/>
            <a:ext cx="8229600" cy="4579938"/>
          </a:xfrm>
        </p:spPr>
        <p:txBody>
          <a:bodyPr/>
          <a:lstStyle/>
          <a:p>
            <a:pPr indent="0" eaLnBrk="1" hangingPunct="1">
              <a:lnSpc>
                <a:spcPct val="150000"/>
              </a:lnSpc>
              <a:buFontTx/>
              <a:buNone/>
            </a:pPr>
            <a:r>
              <a:rPr lang="zh-CN" altLang="en-US" b="1" smtClean="0">
                <a:solidFill>
                  <a:srgbClr val="800000"/>
                </a:solidFill>
                <a:latin typeface="微软雅黑"/>
                <a:ea typeface="微软雅黑"/>
                <a:cs typeface="微软雅黑"/>
              </a:rPr>
              <a:t>职业资质认证合作方式：</a:t>
            </a:r>
          </a:p>
          <a:p>
            <a:pPr indent="0" eaLnBrk="1" hangingPunct="1">
              <a:lnSpc>
                <a:spcPct val="150000"/>
              </a:lnSpc>
              <a:spcBef>
                <a:spcPct val="0"/>
              </a:spcBef>
              <a:buFontTx/>
              <a:buNone/>
            </a:pPr>
            <a:r>
              <a:rPr lang="zh-CN" altLang="zh-CN" smtClean="0">
                <a:solidFill>
                  <a:schemeClr val="tx2"/>
                </a:solidFill>
                <a:latin typeface="微软雅黑"/>
                <a:ea typeface="微软雅黑"/>
                <a:cs typeface="微软雅黑"/>
              </a:rPr>
              <a:t>     </a:t>
            </a:r>
            <a:r>
              <a:rPr lang="zh-CN" altLang="en-US" smtClean="0">
                <a:solidFill>
                  <a:schemeClr val="tx2"/>
                </a:solidFill>
                <a:latin typeface="微软雅黑"/>
                <a:ea typeface="微软雅黑"/>
                <a:cs typeface="微软雅黑"/>
              </a:rPr>
              <a:t>学校利用自身具有的资质证书颁发资格，与政府职能部门开展技术资质认证培训。目前，学校建有先进制造技术培训中心和电力仿真培训中心，与西门子公司、南京市劳动和社会保障局以及相关学会联合成立了材料热处理工程师资格认证培训中心、国际焊接工程师培训中心、南京自动化技术培训中心、数控加工师资进修中心、国家高技能人才（机电项目）培训基地等技术资质认证机构。</a:t>
            </a:r>
          </a:p>
        </p:txBody>
      </p:sp>
      <p:sp>
        <p:nvSpPr>
          <p:cNvPr id="4"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2"/>
          <p:cNvSpPr>
            <a:spLocks noGrp="1" noChangeArrowheads="1"/>
          </p:cNvSpPr>
          <p:nvPr>
            <p:ph type="body" idx="1"/>
          </p:nvPr>
        </p:nvSpPr>
        <p:spPr>
          <a:xfrm>
            <a:off x="468313" y="1844675"/>
            <a:ext cx="8229600" cy="4579938"/>
          </a:xfrm>
        </p:spPr>
        <p:txBody>
          <a:bodyPr/>
          <a:lstStyle/>
          <a:p>
            <a:pPr indent="0" eaLnBrk="1" hangingPunct="1">
              <a:lnSpc>
                <a:spcPct val="160000"/>
              </a:lnSpc>
              <a:buFontTx/>
              <a:buNone/>
            </a:pPr>
            <a:r>
              <a:rPr lang="zh-CN" altLang="en-US" b="1" smtClean="0">
                <a:solidFill>
                  <a:srgbClr val="800000"/>
                </a:solidFill>
                <a:latin typeface="微软雅黑"/>
                <a:ea typeface="微软雅黑"/>
                <a:cs typeface="微软雅黑"/>
              </a:rPr>
              <a:t>行业共建合作方式</a:t>
            </a:r>
            <a:r>
              <a:rPr lang="zh-CN" altLang="en-US" smtClean="0">
                <a:solidFill>
                  <a:srgbClr val="800000"/>
                </a:solidFill>
                <a:latin typeface="微软雅黑"/>
                <a:ea typeface="微软雅黑"/>
                <a:cs typeface="微软雅黑"/>
              </a:rPr>
              <a:t>：</a:t>
            </a:r>
          </a:p>
          <a:p>
            <a:pPr indent="0" eaLnBrk="1" hangingPunct="1">
              <a:lnSpc>
                <a:spcPct val="160000"/>
              </a:lnSpc>
              <a:buFontTx/>
              <a:buNone/>
            </a:pPr>
            <a:r>
              <a:rPr lang="zh-CN" altLang="en-US" smtClean="0">
                <a:solidFill>
                  <a:schemeClr val="tx2"/>
                </a:solidFill>
                <a:latin typeface="微软雅黑"/>
                <a:ea typeface="微软雅黑"/>
                <a:cs typeface="微软雅黑"/>
              </a:rPr>
              <a:t>    学校以社会需求为导向，联合行业办专业，形成了行业共建合作方式。学校按行业需求设置专业方向，行业为学校提供教学设备共建培训中心，双方制定培养方案、联合完成培养过程、共同进行质量评价（典型代表：江苏省电力总公司）。</a:t>
            </a:r>
          </a:p>
        </p:txBody>
      </p:sp>
      <p:sp>
        <p:nvSpPr>
          <p:cNvPr id="4"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755650" y="2205038"/>
            <a:ext cx="7777163" cy="30162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nSpc>
                <a:spcPct val="160000"/>
              </a:lnSpc>
              <a:defRPr/>
            </a:pPr>
            <a:r>
              <a:rPr lang="zh-CN" altLang="en-US" sz="2400">
                <a:solidFill>
                  <a:srgbClr val="800000"/>
                </a:solidFill>
                <a:latin typeface="微软雅黑" pitchFamily="34" charset="-122"/>
                <a:ea typeface="微软雅黑" pitchFamily="34" charset="-122"/>
              </a:rPr>
              <a:t>双主体合作方式：</a:t>
            </a:r>
          </a:p>
          <a:p>
            <a:pPr>
              <a:lnSpc>
                <a:spcPct val="160000"/>
              </a:lnSpc>
              <a:defRPr/>
            </a:pPr>
            <a:r>
              <a:rPr lang="zh-CN" altLang="en-US" sz="2400" b="0">
                <a:solidFill>
                  <a:schemeClr val="tx2"/>
                </a:solidFill>
                <a:latin typeface="微软雅黑" pitchFamily="34" charset="-122"/>
                <a:ea typeface="微软雅黑" pitchFamily="34" charset="-122"/>
              </a:rPr>
              <a:t>    本方式是企业提供设备，学校提供场地，合作项目具有教学 、科研、生产和社会服务多种功能，校企双方共同组成董事会，实行风险共担、利益共享管理模式（华东地勘局）。</a:t>
            </a:r>
          </a:p>
        </p:txBody>
      </p:sp>
      <p:sp>
        <p:nvSpPr>
          <p:cNvPr id="4"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9" name="Text Box 15"/>
          <p:cNvSpPr txBox="1">
            <a:spLocks noChangeArrowheads="1"/>
          </p:cNvSpPr>
          <p:nvPr/>
        </p:nvSpPr>
        <p:spPr bwMode="auto">
          <a:xfrm>
            <a:off x="827088" y="1746250"/>
            <a:ext cx="5688012" cy="4889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n-US" altLang="zh-CN" sz="2600" b="0" dirty="0">
                <a:solidFill>
                  <a:srgbClr val="800000"/>
                </a:solidFill>
                <a:latin typeface="Times New Roman" pitchFamily="18" charset="0"/>
                <a:ea typeface="微软雅黑" pitchFamily="34" charset="-122"/>
                <a:cs typeface="Times New Roman" pitchFamily="18" charset="0"/>
              </a:rPr>
              <a:t>4</a:t>
            </a:r>
            <a:r>
              <a:rPr lang="zh-CN" altLang="en-US" sz="2600" b="0" dirty="0">
                <a:solidFill>
                  <a:srgbClr val="800000"/>
                </a:solidFill>
                <a:latin typeface="Times New Roman" pitchFamily="18" charset="0"/>
                <a:ea typeface="微软雅黑" pitchFamily="34" charset="-122"/>
                <a:cs typeface="Times New Roman" pitchFamily="18" charset="0"/>
              </a:rPr>
              <a:t>、</a:t>
            </a:r>
            <a:r>
              <a:rPr lang="zh-CN" altLang="en-US" sz="2600" b="0" dirty="0">
                <a:solidFill>
                  <a:srgbClr val="800000"/>
                </a:solidFill>
                <a:latin typeface="Calibri" pitchFamily="34" charset="0"/>
                <a:ea typeface="微软雅黑" pitchFamily="34" charset="-122"/>
              </a:rPr>
              <a:t>新兴应用型大学的快速兴起</a:t>
            </a:r>
            <a:endParaRPr lang="zh-CN" altLang="en-US" sz="2600" b="0" dirty="0">
              <a:solidFill>
                <a:srgbClr val="800000"/>
              </a:solidFill>
              <a:latin typeface="Calibri" pitchFamily="34" charset="0"/>
              <a:ea typeface="微软雅黑" pitchFamily="34" charset="-122"/>
            </a:endParaRPr>
          </a:p>
        </p:txBody>
      </p:sp>
      <p:sp>
        <p:nvSpPr>
          <p:cNvPr id="173155" name="Freeform 99"/>
          <p:cNvSpPr>
            <a:spLocks noEditPoints="1"/>
          </p:cNvSpPr>
          <p:nvPr/>
        </p:nvSpPr>
        <p:spPr bwMode="gray">
          <a:xfrm>
            <a:off x="1273175" y="2736850"/>
            <a:ext cx="5265738" cy="3306763"/>
          </a:xfrm>
          <a:custGeom>
            <a:avLst/>
            <a:gdLst/>
            <a:ahLst/>
            <a:cxnLst>
              <a:cxn ang="0">
                <a:pos x="1092" y="50"/>
              </a:cxn>
              <a:cxn ang="0">
                <a:pos x="822" y="168"/>
              </a:cxn>
              <a:cxn ang="0">
                <a:pos x="594" y="300"/>
              </a:cxn>
              <a:cxn ang="0">
                <a:pos x="406" y="446"/>
              </a:cxn>
              <a:cxn ang="0">
                <a:pos x="254" y="604"/>
              </a:cxn>
              <a:cxn ang="0">
                <a:pos x="140" y="772"/>
              </a:cxn>
              <a:cxn ang="0">
                <a:pos x="60" y="944"/>
              </a:cxn>
              <a:cxn ang="0">
                <a:pos x="14" y="1122"/>
              </a:cxn>
              <a:cxn ang="0">
                <a:pos x="0" y="1300"/>
              </a:cxn>
              <a:cxn ang="0">
                <a:pos x="18" y="1476"/>
              </a:cxn>
              <a:cxn ang="0">
                <a:pos x="64" y="1650"/>
              </a:cxn>
              <a:cxn ang="0">
                <a:pos x="138" y="1818"/>
              </a:cxn>
              <a:cxn ang="0">
                <a:pos x="238" y="1978"/>
              </a:cxn>
              <a:cxn ang="0">
                <a:pos x="364" y="2126"/>
              </a:cxn>
              <a:cxn ang="0">
                <a:pos x="512" y="2262"/>
              </a:cxn>
              <a:cxn ang="0">
                <a:pos x="684" y="2382"/>
              </a:cxn>
              <a:cxn ang="0">
                <a:pos x="874" y="2484"/>
              </a:cxn>
              <a:cxn ang="0">
                <a:pos x="1086" y="2564"/>
              </a:cxn>
              <a:cxn ang="0">
                <a:pos x="1314" y="2622"/>
              </a:cxn>
              <a:cxn ang="0">
                <a:pos x="1558" y="2654"/>
              </a:cxn>
              <a:cxn ang="0">
                <a:pos x="1818" y="2658"/>
              </a:cxn>
              <a:cxn ang="0">
                <a:pos x="2090" y="2632"/>
              </a:cxn>
              <a:cxn ang="0">
                <a:pos x="2374" y="2574"/>
              </a:cxn>
              <a:cxn ang="0">
                <a:pos x="2544" y="2912"/>
              </a:cxn>
              <a:cxn ang="0">
                <a:pos x="1868" y="1552"/>
              </a:cxn>
              <a:cxn ang="0">
                <a:pos x="1956" y="1914"/>
              </a:cxn>
              <a:cxn ang="0">
                <a:pos x="1788" y="1936"/>
              </a:cxn>
              <a:cxn ang="0">
                <a:pos x="1616" y="1934"/>
              </a:cxn>
              <a:cxn ang="0">
                <a:pos x="1442" y="1912"/>
              </a:cxn>
              <a:cxn ang="0">
                <a:pos x="1272" y="1872"/>
              </a:cxn>
              <a:cxn ang="0">
                <a:pos x="1108" y="1812"/>
              </a:cxn>
              <a:cxn ang="0">
                <a:pos x="952" y="1736"/>
              </a:cxn>
              <a:cxn ang="0">
                <a:pos x="810" y="1646"/>
              </a:cxn>
              <a:cxn ang="0">
                <a:pos x="684" y="1542"/>
              </a:cxn>
              <a:cxn ang="0">
                <a:pos x="578" y="1428"/>
              </a:cxn>
              <a:cxn ang="0">
                <a:pos x="494" y="1304"/>
              </a:cxn>
              <a:cxn ang="0">
                <a:pos x="438" y="1170"/>
              </a:cxn>
              <a:cxn ang="0">
                <a:pos x="410" y="1032"/>
              </a:cxn>
              <a:cxn ang="0">
                <a:pos x="416" y="888"/>
              </a:cxn>
              <a:cxn ang="0">
                <a:pos x="460" y="742"/>
              </a:cxn>
              <a:cxn ang="0">
                <a:pos x="544" y="592"/>
              </a:cxn>
              <a:cxn ang="0">
                <a:pos x="670" y="444"/>
              </a:cxn>
              <a:cxn ang="0">
                <a:pos x="844" y="298"/>
              </a:cxn>
              <a:cxn ang="0">
                <a:pos x="1070" y="154"/>
              </a:cxn>
              <a:cxn ang="0">
                <a:pos x="1348" y="16"/>
              </a:cxn>
              <a:cxn ang="0">
                <a:pos x="1244" y="0"/>
              </a:cxn>
              <a:cxn ang="0">
                <a:pos x="2820" y="1934"/>
              </a:cxn>
              <a:cxn ang="0">
                <a:pos x="2820" y="1934"/>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hlink"/>
              </a:gs>
              <a:gs pos="100000">
                <a:schemeClr val="accent1"/>
              </a:gs>
            </a:gsLst>
            <a:lin ang="5400000" scaled="1"/>
          </a:gradFill>
          <a:ln w="0">
            <a:noFill/>
            <a:prstDash val="solid"/>
            <a:round/>
            <a:headEnd/>
            <a:tailEnd/>
          </a:ln>
          <a:effectLst>
            <a:outerShdw dist="206741" dir="8249373" algn="ctr" rotWithShape="0">
              <a:srgbClr val="C1D1D3">
                <a:alpha val="50000"/>
              </a:srgbClr>
            </a:outerShdw>
          </a:effectLst>
        </p:spPr>
        <p:txBody>
          <a:bodyPr/>
          <a:lstStyle/>
          <a:p>
            <a:pPr algn="ctr">
              <a:defRPr/>
            </a:pPr>
            <a:endParaRPr lang="zh-CN" altLang="en-US"/>
          </a:p>
        </p:txBody>
      </p:sp>
      <p:sp>
        <p:nvSpPr>
          <p:cNvPr id="69635" name="Oval 100"/>
          <p:cNvSpPr>
            <a:spLocks noChangeArrowheads="1"/>
          </p:cNvSpPr>
          <p:nvPr/>
        </p:nvSpPr>
        <p:spPr bwMode="gray">
          <a:xfrm rot="-723406">
            <a:off x="2190750" y="5360988"/>
            <a:ext cx="1274763" cy="546100"/>
          </a:xfrm>
          <a:prstGeom prst="ellipse">
            <a:avLst/>
          </a:prstGeom>
          <a:solidFill>
            <a:srgbClr val="0F2145">
              <a:alpha val="30196"/>
            </a:srgbClr>
          </a:solidFill>
          <a:ln w="9525">
            <a:noFill/>
            <a:round/>
            <a:headEnd/>
            <a:tailEnd/>
          </a:ln>
        </p:spPr>
        <p:txBody>
          <a:bodyPr wrap="none" anchor="ctr"/>
          <a:lstStyle/>
          <a:p>
            <a:pPr algn="ctr"/>
            <a:endParaRPr lang="zh-CN" altLang="en-US"/>
          </a:p>
        </p:txBody>
      </p:sp>
      <p:sp>
        <p:nvSpPr>
          <p:cNvPr id="69636" name="Oval 101"/>
          <p:cNvSpPr>
            <a:spLocks noChangeArrowheads="1"/>
          </p:cNvSpPr>
          <p:nvPr/>
        </p:nvSpPr>
        <p:spPr bwMode="gray">
          <a:xfrm>
            <a:off x="2130425" y="4362450"/>
            <a:ext cx="1509713" cy="1397000"/>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a:endParaRPr lang="zh-CN" altLang="en-US">
              <a:latin typeface="Times New Roman" pitchFamily="18" charset="0"/>
            </a:endParaRPr>
          </a:p>
        </p:txBody>
      </p:sp>
      <p:sp>
        <p:nvSpPr>
          <p:cNvPr id="69637" name="Oval 102"/>
          <p:cNvSpPr>
            <a:spLocks noChangeArrowheads="1"/>
          </p:cNvSpPr>
          <p:nvPr/>
        </p:nvSpPr>
        <p:spPr bwMode="gray">
          <a:xfrm>
            <a:off x="2149475" y="4370388"/>
            <a:ext cx="1474788" cy="1362075"/>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a:endParaRPr lang="zh-CN" altLang="en-US">
              <a:latin typeface="Times New Roman" pitchFamily="18" charset="0"/>
            </a:endParaRPr>
          </a:p>
        </p:txBody>
      </p:sp>
      <p:sp>
        <p:nvSpPr>
          <p:cNvPr id="69638" name="Oval 103"/>
          <p:cNvSpPr>
            <a:spLocks noChangeArrowheads="1"/>
          </p:cNvSpPr>
          <p:nvPr/>
        </p:nvSpPr>
        <p:spPr bwMode="gray">
          <a:xfrm>
            <a:off x="2163763" y="4383088"/>
            <a:ext cx="1403350" cy="1274762"/>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a:endParaRPr lang="zh-CN" altLang="en-US">
              <a:latin typeface="Times New Roman" pitchFamily="18" charset="0"/>
            </a:endParaRPr>
          </a:p>
        </p:txBody>
      </p:sp>
      <p:sp>
        <p:nvSpPr>
          <p:cNvPr id="69639" name="Oval 104"/>
          <p:cNvSpPr>
            <a:spLocks noChangeArrowheads="1"/>
          </p:cNvSpPr>
          <p:nvPr/>
        </p:nvSpPr>
        <p:spPr bwMode="gray">
          <a:xfrm>
            <a:off x="2246313" y="4419600"/>
            <a:ext cx="1247775" cy="103346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a:endParaRPr lang="zh-CN" altLang="en-US">
              <a:latin typeface="Times New Roman" pitchFamily="18" charset="0"/>
            </a:endParaRPr>
          </a:p>
        </p:txBody>
      </p:sp>
      <p:sp>
        <p:nvSpPr>
          <p:cNvPr id="69640" name="Text Box 105"/>
          <p:cNvSpPr txBox="1">
            <a:spLocks noChangeArrowheads="1"/>
          </p:cNvSpPr>
          <p:nvPr/>
        </p:nvSpPr>
        <p:spPr bwMode="gray">
          <a:xfrm>
            <a:off x="2401888" y="4762500"/>
            <a:ext cx="973137" cy="673100"/>
          </a:xfrm>
          <a:prstGeom prst="rect">
            <a:avLst/>
          </a:prstGeom>
          <a:noFill/>
          <a:ln w="9525" algn="ctr">
            <a:noFill/>
            <a:miter lim="800000"/>
            <a:headEnd/>
            <a:tailEnd/>
          </a:ln>
        </p:spPr>
        <p:txBody>
          <a:bodyPr wrap="none">
            <a:spAutoFit/>
          </a:bodyPr>
          <a:lstStyle/>
          <a:p>
            <a:pPr algn="ctr"/>
            <a:r>
              <a:rPr lang="en-US" altLang="zh-CN" sz="2400" b="0">
                <a:solidFill>
                  <a:srgbClr val="800000"/>
                </a:solidFill>
                <a:latin typeface="Times New Roman" pitchFamily="18" charset="0"/>
                <a:ea typeface="微软雅黑"/>
                <a:cs typeface="微软雅黑"/>
              </a:rPr>
              <a:t>2002</a:t>
            </a:r>
            <a:r>
              <a:rPr lang="zh-CN" altLang="en-US" sz="2400" b="0">
                <a:solidFill>
                  <a:srgbClr val="800000"/>
                </a:solidFill>
                <a:latin typeface="Times New Roman" pitchFamily="18" charset="0"/>
                <a:ea typeface="微软雅黑"/>
                <a:cs typeface="微软雅黑"/>
              </a:rPr>
              <a:t>年</a:t>
            </a:r>
          </a:p>
          <a:p>
            <a:pPr algn="ctr"/>
            <a:r>
              <a:rPr lang="en-US" altLang="zh-CN" sz="2400" b="0">
                <a:solidFill>
                  <a:srgbClr val="800000"/>
                </a:solidFill>
                <a:latin typeface="Times New Roman" pitchFamily="18" charset="0"/>
                <a:ea typeface="微软雅黑"/>
                <a:cs typeface="微软雅黑"/>
              </a:rPr>
              <a:t>33</a:t>
            </a:r>
            <a:r>
              <a:rPr lang="zh-CN" altLang="en-US" sz="2400" b="0">
                <a:solidFill>
                  <a:srgbClr val="800000"/>
                </a:solidFill>
                <a:latin typeface="Times New Roman" pitchFamily="18" charset="0"/>
                <a:ea typeface="微软雅黑"/>
                <a:cs typeface="微软雅黑"/>
              </a:rPr>
              <a:t>所</a:t>
            </a:r>
          </a:p>
        </p:txBody>
      </p:sp>
      <p:sp>
        <p:nvSpPr>
          <p:cNvPr id="69641" name="Oval 106"/>
          <p:cNvSpPr>
            <a:spLocks noChangeArrowheads="1"/>
          </p:cNvSpPr>
          <p:nvPr/>
        </p:nvSpPr>
        <p:spPr bwMode="gray">
          <a:xfrm rot="-772996">
            <a:off x="1047750" y="4359275"/>
            <a:ext cx="1003300" cy="500063"/>
          </a:xfrm>
          <a:prstGeom prst="ellipse">
            <a:avLst/>
          </a:prstGeom>
          <a:solidFill>
            <a:srgbClr val="0F2145">
              <a:alpha val="30196"/>
            </a:srgbClr>
          </a:solidFill>
          <a:ln w="9525">
            <a:noFill/>
            <a:round/>
            <a:headEnd/>
            <a:tailEnd/>
          </a:ln>
        </p:spPr>
        <p:txBody>
          <a:bodyPr wrap="none" anchor="ctr"/>
          <a:lstStyle/>
          <a:p>
            <a:pPr algn="ctr"/>
            <a:endParaRPr lang="zh-CN" altLang="en-US"/>
          </a:p>
        </p:txBody>
      </p:sp>
      <p:sp>
        <p:nvSpPr>
          <p:cNvPr id="69642" name="Oval 108"/>
          <p:cNvSpPr>
            <a:spLocks noChangeArrowheads="1"/>
          </p:cNvSpPr>
          <p:nvPr/>
        </p:nvSpPr>
        <p:spPr bwMode="gray">
          <a:xfrm>
            <a:off x="979488" y="3548063"/>
            <a:ext cx="1216025" cy="1181100"/>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a:endParaRPr lang="zh-CN" altLang="en-US"/>
          </a:p>
        </p:txBody>
      </p:sp>
      <p:sp>
        <p:nvSpPr>
          <p:cNvPr id="69643" name="Oval 109"/>
          <p:cNvSpPr>
            <a:spLocks noChangeArrowheads="1"/>
          </p:cNvSpPr>
          <p:nvPr/>
        </p:nvSpPr>
        <p:spPr bwMode="gray">
          <a:xfrm>
            <a:off x="995363" y="3554413"/>
            <a:ext cx="1185862" cy="1150937"/>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a:endParaRPr lang="zh-CN" altLang="en-US"/>
          </a:p>
        </p:txBody>
      </p:sp>
      <p:sp>
        <p:nvSpPr>
          <p:cNvPr id="69644" name="Oval 110"/>
          <p:cNvSpPr>
            <a:spLocks noChangeArrowheads="1"/>
          </p:cNvSpPr>
          <p:nvPr/>
        </p:nvSpPr>
        <p:spPr bwMode="gray">
          <a:xfrm>
            <a:off x="1006475" y="3567113"/>
            <a:ext cx="1128713" cy="107473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a:endParaRPr lang="zh-CN" altLang="en-US"/>
          </a:p>
        </p:txBody>
      </p:sp>
      <p:sp>
        <p:nvSpPr>
          <p:cNvPr id="69645" name="Oval 111"/>
          <p:cNvSpPr>
            <a:spLocks noChangeArrowheads="1"/>
          </p:cNvSpPr>
          <p:nvPr/>
        </p:nvSpPr>
        <p:spPr bwMode="gray">
          <a:xfrm>
            <a:off x="1071563" y="3595688"/>
            <a:ext cx="1003300" cy="873125"/>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a:endParaRPr lang="zh-CN" altLang="en-US">
              <a:latin typeface="Times New Roman" pitchFamily="18" charset="0"/>
            </a:endParaRPr>
          </a:p>
        </p:txBody>
      </p:sp>
      <p:sp>
        <p:nvSpPr>
          <p:cNvPr id="69646" name="Text Box 112"/>
          <p:cNvSpPr txBox="1">
            <a:spLocks noChangeArrowheads="1"/>
          </p:cNvSpPr>
          <p:nvPr/>
        </p:nvSpPr>
        <p:spPr bwMode="gray">
          <a:xfrm>
            <a:off x="1189038" y="3848100"/>
            <a:ext cx="769937" cy="525463"/>
          </a:xfrm>
          <a:prstGeom prst="rect">
            <a:avLst/>
          </a:prstGeom>
          <a:noFill/>
          <a:ln w="9525" algn="ctr">
            <a:noFill/>
            <a:miter lim="800000"/>
            <a:headEnd/>
            <a:tailEnd/>
          </a:ln>
        </p:spPr>
        <p:txBody>
          <a:bodyPr wrap="none">
            <a:spAutoFit/>
          </a:bodyPr>
          <a:lstStyle/>
          <a:p>
            <a:pPr algn="ctr"/>
            <a:r>
              <a:rPr lang="en-US" altLang="zh-CN" sz="1800" b="0">
                <a:solidFill>
                  <a:srgbClr val="800000"/>
                </a:solidFill>
                <a:latin typeface="Times New Roman" pitchFamily="18" charset="0"/>
                <a:ea typeface="微软雅黑"/>
                <a:cs typeface="微软雅黑"/>
              </a:rPr>
              <a:t>2001</a:t>
            </a:r>
            <a:r>
              <a:rPr lang="zh-CN" altLang="en-US" sz="1800" b="0">
                <a:solidFill>
                  <a:srgbClr val="800000"/>
                </a:solidFill>
                <a:latin typeface="Times New Roman" pitchFamily="18" charset="0"/>
                <a:ea typeface="微软雅黑"/>
                <a:cs typeface="微软雅黑"/>
              </a:rPr>
              <a:t>年</a:t>
            </a:r>
          </a:p>
          <a:p>
            <a:pPr algn="ctr"/>
            <a:r>
              <a:rPr lang="en-US" altLang="zh-CN" sz="1800" b="0">
                <a:solidFill>
                  <a:srgbClr val="800000"/>
                </a:solidFill>
                <a:latin typeface="Times New Roman" pitchFamily="18" charset="0"/>
                <a:ea typeface="微软雅黑"/>
                <a:cs typeface="微软雅黑"/>
              </a:rPr>
              <a:t>11</a:t>
            </a:r>
            <a:r>
              <a:rPr lang="zh-CN" altLang="en-US" sz="1800" b="0">
                <a:solidFill>
                  <a:srgbClr val="800000"/>
                </a:solidFill>
                <a:latin typeface="Times New Roman" pitchFamily="18" charset="0"/>
                <a:ea typeface="微软雅黑"/>
                <a:cs typeface="微软雅黑"/>
              </a:rPr>
              <a:t>所</a:t>
            </a:r>
          </a:p>
        </p:txBody>
      </p:sp>
      <p:sp>
        <p:nvSpPr>
          <p:cNvPr id="69647" name="Oval 113"/>
          <p:cNvSpPr>
            <a:spLocks noChangeArrowheads="1"/>
          </p:cNvSpPr>
          <p:nvPr/>
        </p:nvSpPr>
        <p:spPr bwMode="gray">
          <a:xfrm>
            <a:off x="1752600" y="3101975"/>
            <a:ext cx="811213" cy="436563"/>
          </a:xfrm>
          <a:prstGeom prst="ellipse">
            <a:avLst/>
          </a:prstGeom>
          <a:solidFill>
            <a:srgbClr val="0F2145">
              <a:alpha val="30196"/>
            </a:srgbClr>
          </a:solidFill>
          <a:ln w="9525">
            <a:noFill/>
            <a:round/>
            <a:headEnd/>
            <a:tailEnd/>
          </a:ln>
        </p:spPr>
        <p:txBody>
          <a:bodyPr wrap="none" anchor="ctr"/>
          <a:lstStyle/>
          <a:p>
            <a:pPr algn="ctr"/>
            <a:endParaRPr lang="zh-CN" altLang="en-US"/>
          </a:p>
        </p:txBody>
      </p:sp>
      <p:sp>
        <p:nvSpPr>
          <p:cNvPr id="69648" name="Oval 114"/>
          <p:cNvSpPr>
            <a:spLocks noChangeArrowheads="1"/>
          </p:cNvSpPr>
          <p:nvPr/>
        </p:nvSpPr>
        <p:spPr bwMode="gray">
          <a:xfrm>
            <a:off x="1820863" y="2605088"/>
            <a:ext cx="906462" cy="838200"/>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a:endParaRPr lang="zh-CN" altLang="en-US"/>
          </a:p>
        </p:txBody>
      </p:sp>
      <p:sp>
        <p:nvSpPr>
          <p:cNvPr id="69649" name="Oval 115"/>
          <p:cNvSpPr>
            <a:spLocks noChangeArrowheads="1"/>
          </p:cNvSpPr>
          <p:nvPr/>
        </p:nvSpPr>
        <p:spPr bwMode="gray">
          <a:xfrm>
            <a:off x="1831975" y="2609850"/>
            <a:ext cx="885825" cy="817563"/>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a:endParaRPr lang="zh-CN" altLang="en-US"/>
          </a:p>
        </p:txBody>
      </p:sp>
      <p:sp>
        <p:nvSpPr>
          <p:cNvPr id="69650" name="Oval 116"/>
          <p:cNvSpPr>
            <a:spLocks noChangeArrowheads="1"/>
          </p:cNvSpPr>
          <p:nvPr/>
        </p:nvSpPr>
        <p:spPr bwMode="gray">
          <a:xfrm>
            <a:off x="1841500" y="2617788"/>
            <a:ext cx="842963" cy="765175"/>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a:endParaRPr lang="zh-CN" altLang="en-US"/>
          </a:p>
        </p:txBody>
      </p:sp>
      <p:sp>
        <p:nvSpPr>
          <p:cNvPr id="69651" name="Oval 117"/>
          <p:cNvSpPr>
            <a:spLocks noChangeArrowheads="1"/>
          </p:cNvSpPr>
          <p:nvPr/>
        </p:nvSpPr>
        <p:spPr bwMode="gray">
          <a:xfrm>
            <a:off x="1889125" y="2638425"/>
            <a:ext cx="750888" cy="62071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a:endParaRPr lang="zh-CN" altLang="en-US">
              <a:latin typeface="Times New Roman" pitchFamily="18" charset="0"/>
            </a:endParaRPr>
          </a:p>
        </p:txBody>
      </p:sp>
      <p:sp>
        <p:nvSpPr>
          <p:cNvPr id="69652" name="Text Box 118"/>
          <p:cNvSpPr txBox="1">
            <a:spLocks noChangeArrowheads="1"/>
          </p:cNvSpPr>
          <p:nvPr/>
        </p:nvSpPr>
        <p:spPr bwMode="gray">
          <a:xfrm>
            <a:off x="1898650" y="2747963"/>
            <a:ext cx="771525" cy="525462"/>
          </a:xfrm>
          <a:prstGeom prst="rect">
            <a:avLst/>
          </a:prstGeom>
          <a:noFill/>
          <a:ln w="9525" algn="ctr">
            <a:noFill/>
            <a:miter lim="800000"/>
            <a:headEnd/>
            <a:tailEnd/>
          </a:ln>
        </p:spPr>
        <p:txBody>
          <a:bodyPr wrap="none">
            <a:spAutoFit/>
          </a:bodyPr>
          <a:lstStyle/>
          <a:p>
            <a:pPr algn="ctr"/>
            <a:r>
              <a:rPr lang="en-US" altLang="zh-CN" sz="1800" b="0">
                <a:solidFill>
                  <a:srgbClr val="800000"/>
                </a:solidFill>
                <a:latin typeface="Times New Roman" pitchFamily="18" charset="0"/>
                <a:ea typeface="微软雅黑"/>
                <a:cs typeface="微软雅黑"/>
              </a:rPr>
              <a:t>2000</a:t>
            </a:r>
            <a:r>
              <a:rPr lang="zh-CN" altLang="en-US" sz="1800" b="0">
                <a:solidFill>
                  <a:srgbClr val="800000"/>
                </a:solidFill>
                <a:latin typeface="Times New Roman" pitchFamily="18" charset="0"/>
                <a:ea typeface="微软雅黑"/>
                <a:cs typeface="微软雅黑"/>
              </a:rPr>
              <a:t>年</a:t>
            </a:r>
          </a:p>
          <a:p>
            <a:pPr algn="ctr"/>
            <a:r>
              <a:rPr lang="en-US" altLang="zh-CN" sz="1800" b="0">
                <a:solidFill>
                  <a:srgbClr val="800000"/>
                </a:solidFill>
                <a:latin typeface="Times New Roman" pitchFamily="18" charset="0"/>
                <a:ea typeface="微软雅黑"/>
                <a:cs typeface="微软雅黑"/>
              </a:rPr>
              <a:t>41</a:t>
            </a:r>
            <a:r>
              <a:rPr lang="zh-CN" altLang="en-US" sz="1800" b="0">
                <a:solidFill>
                  <a:srgbClr val="800000"/>
                </a:solidFill>
                <a:latin typeface="Times New Roman" pitchFamily="18" charset="0"/>
                <a:ea typeface="微软雅黑"/>
                <a:cs typeface="微软雅黑"/>
              </a:rPr>
              <a:t>所</a:t>
            </a:r>
          </a:p>
        </p:txBody>
      </p:sp>
      <p:sp>
        <p:nvSpPr>
          <p:cNvPr id="69653" name="Oval 119"/>
          <p:cNvSpPr>
            <a:spLocks noChangeArrowheads="1"/>
          </p:cNvSpPr>
          <p:nvPr/>
        </p:nvSpPr>
        <p:spPr bwMode="gray">
          <a:xfrm>
            <a:off x="2990850" y="2809875"/>
            <a:ext cx="608013" cy="187325"/>
          </a:xfrm>
          <a:prstGeom prst="ellipse">
            <a:avLst/>
          </a:prstGeom>
          <a:solidFill>
            <a:srgbClr val="0F2145">
              <a:alpha val="30196"/>
            </a:srgbClr>
          </a:solidFill>
          <a:ln w="9525">
            <a:noFill/>
            <a:round/>
            <a:headEnd/>
            <a:tailEnd/>
          </a:ln>
        </p:spPr>
        <p:txBody>
          <a:bodyPr wrap="none" anchor="ctr"/>
          <a:lstStyle/>
          <a:p>
            <a:pPr algn="ctr"/>
            <a:endParaRPr lang="zh-CN" altLang="en-US"/>
          </a:p>
        </p:txBody>
      </p:sp>
      <p:sp>
        <p:nvSpPr>
          <p:cNvPr id="69654" name="Oval 120"/>
          <p:cNvSpPr>
            <a:spLocks noChangeArrowheads="1"/>
          </p:cNvSpPr>
          <p:nvPr/>
        </p:nvSpPr>
        <p:spPr bwMode="gray">
          <a:xfrm>
            <a:off x="3098800" y="2371725"/>
            <a:ext cx="604838" cy="560388"/>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a:endParaRPr lang="zh-CN" altLang="en-US">
              <a:latin typeface="Times New Roman" pitchFamily="18" charset="0"/>
            </a:endParaRPr>
          </a:p>
        </p:txBody>
      </p:sp>
      <p:sp>
        <p:nvSpPr>
          <p:cNvPr id="69655" name="Oval 121"/>
          <p:cNvSpPr>
            <a:spLocks noChangeArrowheads="1"/>
          </p:cNvSpPr>
          <p:nvPr/>
        </p:nvSpPr>
        <p:spPr bwMode="gray">
          <a:xfrm>
            <a:off x="3108325" y="2374900"/>
            <a:ext cx="588963" cy="54610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a:endParaRPr lang="zh-CN" altLang="en-US">
              <a:latin typeface="Times New Roman" pitchFamily="18" charset="0"/>
            </a:endParaRPr>
          </a:p>
        </p:txBody>
      </p:sp>
      <p:sp>
        <p:nvSpPr>
          <p:cNvPr id="69656" name="Oval 122"/>
          <p:cNvSpPr>
            <a:spLocks noChangeArrowheads="1"/>
          </p:cNvSpPr>
          <p:nvPr/>
        </p:nvSpPr>
        <p:spPr bwMode="gray">
          <a:xfrm>
            <a:off x="3113088" y="2379663"/>
            <a:ext cx="561975" cy="50958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a:endParaRPr lang="zh-CN" altLang="en-US">
              <a:latin typeface="Times New Roman" pitchFamily="18" charset="0"/>
            </a:endParaRPr>
          </a:p>
        </p:txBody>
      </p:sp>
      <p:sp>
        <p:nvSpPr>
          <p:cNvPr id="69657" name="Oval 123"/>
          <p:cNvSpPr>
            <a:spLocks noChangeArrowheads="1"/>
          </p:cNvSpPr>
          <p:nvPr/>
        </p:nvSpPr>
        <p:spPr bwMode="gray">
          <a:xfrm>
            <a:off x="3146425" y="2395538"/>
            <a:ext cx="498475" cy="412750"/>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a:endParaRPr lang="zh-CN" altLang="en-US">
              <a:latin typeface="Times New Roman" pitchFamily="18" charset="0"/>
            </a:endParaRPr>
          </a:p>
        </p:txBody>
      </p:sp>
      <p:sp>
        <p:nvSpPr>
          <p:cNvPr id="69658" name="Text Box 124"/>
          <p:cNvSpPr txBox="1">
            <a:spLocks noChangeArrowheads="1"/>
          </p:cNvSpPr>
          <p:nvPr/>
        </p:nvSpPr>
        <p:spPr bwMode="gray">
          <a:xfrm>
            <a:off x="3097213" y="2451100"/>
            <a:ext cx="635000" cy="423863"/>
          </a:xfrm>
          <a:prstGeom prst="rect">
            <a:avLst/>
          </a:prstGeom>
          <a:noFill/>
          <a:ln w="9525" algn="ctr">
            <a:noFill/>
            <a:miter lim="800000"/>
            <a:headEnd/>
            <a:tailEnd/>
          </a:ln>
        </p:spPr>
        <p:txBody>
          <a:bodyPr wrap="none">
            <a:spAutoFit/>
          </a:bodyPr>
          <a:lstStyle/>
          <a:p>
            <a:pPr algn="ctr"/>
            <a:r>
              <a:rPr lang="en-US" altLang="zh-CN" sz="1400" b="0">
                <a:solidFill>
                  <a:srgbClr val="800000"/>
                </a:solidFill>
                <a:latin typeface="Times New Roman" pitchFamily="18" charset="0"/>
                <a:ea typeface="微软雅黑"/>
                <a:cs typeface="微软雅黑"/>
              </a:rPr>
              <a:t>1999</a:t>
            </a:r>
            <a:r>
              <a:rPr lang="zh-CN" altLang="en-US" sz="1400" b="0">
                <a:solidFill>
                  <a:srgbClr val="800000"/>
                </a:solidFill>
                <a:latin typeface="Times New Roman" pitchFamily="18" charset="0"/>
                <a:ea typeface="微软雅黑"/>
                <a:cs typeface="微软雅黑"/>
              </a:rPr>
              <a:t>年</a:t>
            </a:r>
          </a:p>
          <a:p>
            <a:pPr algn="ctr"/>
            <a:r>
              <a:rPr lang="en-US" altLang="zh-CN" sz="1400" b="0">
                <a:solidFill>
                  <a:srgbClr val="800000"/>
                </a:solidFill>
                <a:latin typeface="Times New Roman" pitchFamily="18" charset="0"/>
                <a:ea typeface="微软雅黑"/>
                <a:cs typeface="微软雅黑"/>
              </a:rPr>
              <a:t>10</a:t>
            </a:r>
            <a:r>
              <a:rPr lang="zh-CN" altLang="en-US" sz="1400" b="0">
                <a:solidFill>
                  <a:srgbClr val="800000"/>
                </a:solidFill>
                <a:latin typeface="Times New Roman" pitchFamily="18" charset="0"/>
                <a:ea typeface="微软雅黑"/>
                <a:cs typeface="微软雅黑"/>
              </a:rPr>
              <a:t>所</a:t>
            </a:r>
            <a:endParaRPr lang="zh-CN" altLang="en-US" sz="1800" b="0">
              <a:solidFill>
                <a:srgbClr val="800000"/>
              </a:solidFill>
              <a:latin typeface="Times New Roman" pitchFamily="18" charset="0"/>
              <a:ea typeface="微软雅黑"/>
              <a:cs typeface="微软雅黑"/>
            </a:endParaRPr>
          </a:p>
        </p:txBody>
      </p:sp>
      <p:sp>
        <p:nvSpPr>
          <p:cNvPr id="69659" name="Oval 131"/>
          <p:cNvSpPr>
            <a:spLocks noChangeArrowheads="1"/>
          </p:cNvSpPr>
          <p:nvPr/>
        </p:nvSpPr>
        <p:spPr bwMode="gray">
          <a:xfrm rot="-723406">
            <a:off x="6345238" y="4714875"/>
            <a:ext cx="1608137" cy="603250"/>
          </a:xfrm>
          <a:prstGeom prst="ellipse">
            <a:avLst/>
          </a:prstGeom>
          <a:solidFill>
            <a:srgbClr val="0F2145">
              <a:alpha val="30196"/>
            </a:srgbClr>
          </a:solidFill>
          <a:ln w="9525">
            <a:noFill/>
            <a:round/>
            <a:headEnd/>
            <a:tailEnd/>
          </a:ln>
        </p:spPr>
        <p:txBody>
          <a:bodyPr wrap="none" anchor="ctr"/>
          <a:lstStyle/>
          <a:p>
            <a:pPr algn="ctr"/>
            <a:endParaRPr lang="zh-CN" altLang="en-US"/>
          </a:p>
        </p:txBody>
      </p:sp>
      <p:sp>
        <p:nvSpPr>
          <p:cNvPr id="69660" name="Oval 132"/>
          <p:cNvSpPr>
            <a:spLocks noChangeArrowheads="1"/>
          </p:cNvSpPr>
          <p:nvPr/>
        </p:nvSpPr>
        <p:spPr bwMode="gray">
          <a:xfrm>
            <a:off x="6269038" y="3532188"/>
            <a:ext cx="1890712" cy="1651000"/>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pPr algn="ctr"/>
            <a:endParaRPr lang="zh-CN" altLang="en-US"/>
          </a:p>
        </p:txBody>
      </p:sp>
      <p:sp>
        <p:nvSpPr>
          <p:cNvPr id="69661" name="Oval 133"/>
          <p:cNvSpPr>
            <a:spLocks noChangeArrowheads="1"/>
          </p:cNvSpPr>
          <p:nvPr/>
        </p:nvSpPr>
        <p:spPr bwMode="gray">
          <a:xfrm>
            <a:off x="6289675" y="3546475"/>
            <a:ext cx="1847850" cy="1609725"/>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pPr algn="ctr"/>
            <a:endParaRPr lang="zh-CN" altLang="en-US"/>
          </a:p>
        </p:txBody>
      </p:sp>
      <p:sp>
        <p:nvSpPr>
          <p:cNvPr id="69662" name="Oval 134"/>
          <p:cNvSpPr>
            <a:spLocks noChangeArrowheads="1"/>
          </p:cNvSpPr>
          <p:nvPr/>
        </p:nvSpPr>
        <p:spPr bwMode="gray">
          <a:xfrm>
            <a:off x="6311900" y="3575050"/>
            <a:ext cx="1758950" cy="1504950"/>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pPr algn="ctr"/>
            <a:endParaRPr lang="zh-CN" altLang="en-US"/>
          </a:p>
        </p:txBody>
      </p:sp>
      <p:sp>
        <p:nvSpPr>
          <p:cNvPr id="69663" name="Oval 135"/>
          <p:cNvSpPr>
            <a:spLocks noChangeArrowheads="1"/>
          </p:cNvSpPr>
          <p:nvPr/>
        </p:nvSpPr>
        <p:spPr bwMode="gray">
          <a:xfrm>
            <a:off x="6421438" y="3616325"/>
            <a:ext cx="1563687" cy="1220788"/>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pPr algn="ctr"/>
            <a:endParaRPr lang="zh-CN" altLang="en-US"/>
          </a:p>
        </p:txBody>
      </p:sp>
      <p:sp>
        <p:nvSpPr>
          <p:cNvPr id="69664" name="Text Box 136"/>
          <p:cNvSpPr txBox="1">
            <a:spLocks noChangeArrowheads="1"/>
          </p:cNvSpPr>
          <p:nvPr/>
        </p:nvSpPr>
        <p:spPr bwMode="gray">
          <a:xfrm>
            <a:off x="6262688" y="3633788"/>
            <a:ext cx="1979612" cy="1014412"/>
          </a:xfrm>
          <a:prstGeom prst="rect">
            <a:avLst/>
          </a:prstGeom>
          <a:noFill/>
          <a:ln w="9525" algn="ctr">
            <a:noFill/>
            <a:miter lim="800000"/>
            <a:headEnd/>
            <a:tailEnd/>
          </a:ln>
        </p:spPr>
        <p:txBody>
          <a:bodyPr wrap="none">
            <a:spAutoFit/>
          </a:bodyPr>
          <a:lstStyle/>
          <a:p>
            <a:pPr algn="ctr"/>
            <a:r>
              <a:rPr lang="en-US" altLang="zh-CN" sz="2000" b="0">
                <a:solidFill>
                  <a:srgbClr val="800000"/>
                </a:solidFill>
                <a:latin typeface="Times New Roman" pitchFamily="18" charset="0"/>
                <a:ea typeface="微软雅黑"/>
                <a:cs typeface="微软雅黑"/>
              </a:rPr>
              <a:t>15</a:t>
            </a:r>
            <a:r>
              <a:rPr lang="zh-CN" altLang="en-US" sz="2000" b="0">
                <a:solidFill>
                  <a:srgbClr val="800000"/>
                </a:solidFill>
                <a:latin typeface="Times New Roman" pitchFamily="18" charset="0"/>
                <a:ea typeface="微软雅黑"/>
                <a:cs typeface="微软雅黑"/>
              </a:rPr>
              <a:t>年来</a:t>
            </a:r>
            <a:endParaRPr lang="en-US" altLang="zh-CN" sz="2000" b="0">
              <a:solidFill>
                <a:srgbClr val="800000"/>
              </a:solidFill>
              <a:latin typeface="Times New Roman" pitchFamily="18" charset="0"/>
              <a:ea typeface="微软雅黑"/>
              <a:cs typeface="微软雅黑"/>
            </a:endParaRPr>
          </a:p>
          <a:p>
            <a:pPr algn="ctr"/>
            <a:r>
              <a:rPr lang="en-US" altLang="zh-CN" sz="2000" b="0">
                <a:solidFill>
                  <a:srgbClr val="800000"/>
                </a:solidFill>
                <a:latin typeface="Times New Roman" pitchFamily="18" charset="0"/>
                <a:ea typeface="微软雅黑"/>
                <a:cs typeface="微软雅黑"/>
              </a:rPr>
              <a:t>600</a:t>
            </a:r>
            <a:r>
              <a:rPr lang="zh-CN" altLang="en-US" sz="2000" b="0">
                <a:solidFill>
                  <a:srgbClr val="800000"/>
                </a:solidFill>
                <a:latin typeface="Times New Roman" pitchFamily="18" charset="0"/>
                <a:ea typeface="微软雅黑"/>
                <a:cs typeface="微软雅黑"/>
              </a:rPr>
              <a:t>多所</a:t>
            </a:r>
          </a:p>
          <a:p>
            <a:pPr algn="ctr"/>
            <a:r>
              <a:rPr lang="zh-CN" altLang="en-US" sz="2000" b="0">
                <a:solidFill>
                  <a:srgbClr val="800000"/>
                </a:solidFill>
                <a:latin typeface="Times New Roman" pitchFamily="18" charset="0"/>
                <a:ea typeface="微软雅黑"/>
                <a:cs typeface="微软雅黑"/>
              </a:rPr>
              <a:t>（</a:t>
            </a:r>
            <a:r>
              <a:rPr lang="zh-CN" altLang="en-US" sz="2000" b="0">
                <a:solidFill>
                  <a:srgbClr val="800000"/>
                </a:solidFill>
                <a:latin typeface="Times New Roman" pitchFamily="18" charset="0"/>
                <a:ea typeface="华文楷体"/>
                <a:cs typeface="华文楷体"/>
              </a:rPr>
              <a:t>含独立学院</a:t>
            </a:r>
            <a:r>
              <a:rPr lang="zh-CN" altLang="en-US" sz="2000" b="0">
                <a:solidFill>
                  <a:srgbClr val="800000"/>
                </a:solidFill>
                <a:latin typeface="Times New Roman" pitchFamily="18" charset="0"/>
                <a:ea typeface="微软雅黑"/>
                <a:cs typeface="微软雅黑"/>
              </a:rPr>
              <a:t>）</a:t>
            </a:r>
          </a:p>
        </p:txBody>
      </p:sp>
      <p:sp>
        <p:nvSpPr>
          <p:cNvPr id="69665"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应用型本科教育的发展回顾</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2"/>
          <p:cNvSpPr>
            <a:spLocks noChangeArrowheads="1"/>
          </p:cNvSpPr>
          <p:nvPr/>
        </p:nvSpPr>
        <p:spPr bwMode="auto">
          <a:xfrm>
            <a:off x="468313" y="1628775"/>
            <a:ext cx="8229600" cy="5046663"/>
          </a:xfrm>
          <a:prstGeom prst="rect">
            <a:avLst/>
          </a:prstGeom>
          <a:noFill/>
          <a:ln w="9525">
            <a:noFill/>
            <a:miter lim="800000"/>
            <a:headEnd/>
            <a:tailEnd/>
          </a:ln>
        </p:spPr>
        <p:txBody>
          <a:bodyPr/>
          <a:lstStyle/>
          <a:p>
            <a:pPr marL="365125">
              <a:lnSpc>
                <a:spcPct val="150000"/>
              </a:lnSpc>
            </a:pPr>
            <a:r>
              <a:rPr lang="zh-CN" altLang="en-US" sz="2400">
                <a:solidFill>
                  <a:srgbClr val="800000"/>
                </a:solidFill>
                <a:latin typeface="微软雅黑"/>
                <a:ea typeface="微软雅黑"/>
                <a:cs typeface="微软雅黑"/>
              </a:rPr>
              <a:t>校产反哺合作方式</a:t>
            </a:r>
            <a:r>
              <a:rPr lang="zh-CN" altLang="en-US" sz="2400" b="0">
                <a:solidFill>
                  <a:srgbClr val="800000"/>
                </a:solidFill>
                <a:latin typeface="微软雅黑"/>
                <a:ea typeface="微软雅黑"/>
                <a:cs typeface="微软雅黑"/>
              </a:rPr>
              <a:t>：</a:t>
            </a:r>
          </a:p>
          <a:p>
            <a:pPr marL="365125">
              <a:lnSpc>
                <a:spcPct val="150000"/>
              </a:lnSpc>
            </a:pPr>
            <a:r>
              <a:rPr lang="zh-CN" altLang="en-US" sz="2400" b="0">
                <a:solidFill>
                  <a:schemeClr val="tx2"/>
                </a:solidFill>
                <a:latin typeface="微软雅黑"/>
                <a:ea typeface="微软雅黑"/>
                <a:cs typeface="微软雅黑"/>
              </a:rPr>
              <a:t>        学校扶植校办科技企业发展，校办科技产业发展壮大后支持学校的人才培养。学校与校办科技产业共建了江苏省轨道车辆现代化装备工程研究中心和</a:t>
            </a:r>
            <a:r>
              <a:rPr lang="en-US" altLang="zh-CN" sz="2400" b="0">
                <a:solidFill>
                  <a:schemeClr val="tx2"/>
                </a:solidFill>
                <a:latin typeface="微软雅黑"/>
                <a:ea typeface="微软雅黑"/>
                <a:cs typeface="微软雅黑"/>
              </a:rPr>
              <a:t>8</a:t>
            </a:r>
            <a:r>
              <a:rPr lang="zh-CN" altLang="en-US" sz="2400" b="0">
                <a:solidFill>
                  <a:schemeClr val="tx2"/>
                </a:solidFill>
                <a:latin typeface="微软雅黑"/>
                <a:ea typeface="微软雅黑"/>
                <a:cs typeface="微软雅黑"/>
              </a:rPr>
              <a:t>个研究所，增设了城市轨道车辆等专业方向，开办了</a:t>
            </a:r>
            <a:r>
              <a:rPr lang="en-US" altLang="zh-CN" sz="2400" b="0">
                <a:solidFill>
                  <a:schemeClr val="tx2"/>
                </a:solidFill>
                <a:latin typeface="微软雅黑"/>
                <a:ea typeface="微软雅黑"/>
                <a:cs typeface="微软雅黑"/>
              </a:rPr>
              <a:t>6</a:t>
            </a:r>
            <a:r>
              <a:rPr lang="zh-CN" altLang="en-US" sz="2400" b="0">
                <a:solidFill>
                  <a:schemeClr val="tx2"/>
                </a:solidFill>
                <a:latin typeface="微软雅黑"/>
                <a:ea typeface="微软雅黑"/>
                <a:cs typeface="微软雅黑"/>
              </a:rPr>
              <a:t>届“教改实验班”，实行了人员互通机制，承担了</a:t>
            </a:r>
            <a:r>
              <a:rPr lang="en-US" altLang="zh-CN" sz="2400" b="0">
                <a:solidFill>
                  <a:schemeClr val="tx2"/>
                </a:solidFill>
                <a:latin typeface="微软雅黑"/>
                <a:ea typeface="微软雅黑"/>
                <a:cs typeface="微软雅黑"/>
              </a:rPr>
              <a:t>5</a:t>
            </a:r>
            <a:r>
              <a:rPr lang="zh-CN" altLang="en-US" sz="2400" b="0">
                <a:solidFill>
                  <a:schemeClr val="tx2"/>
                </a:solidFill>
                <a:latin typeface="微软雅黑"/>
                <a:ea typeface="微软雅黑"/>
                <a:cs typeface="微软雅黑"/>
              </a:rPr>
              <a:t>个专业实习实训，联合完成了</a:t>
            </a:r>
            <a:r>
              <a:rPr lang="en-US" altLang="zh-CN" sz="2400" b="0">
                <a:solidFill>
                  <a:schemeClr val="tx2"/>
                </a:solidFill>
                <a:latin typeface="微软雅黑"/>
                <a:ea typeface="微软雅黑"/>
                <a:cs typeface="微软雅黑"/>
              </a:rPr>
              <a:t>237</a:t>
            </a:r>
            <a:r>
              <a:rPr lang="zh-CN" altLang="en-US" sz="2400" b="0">
                <a:solidFill>
                  <a:schemeClr val="tx2"/>
                </a:solidFill>
                <a:latin typeface="微软雅黑"/>
                <a:ea typeface="微软雅黑"/>
                <a:cs typeface="微软雅黑"/>
              </a:rPr>
              <a:t>项企业科研基金项目，校办科技企业已经成为教学基地、青年教师培训基地和教师科研基地。</a:t>
            </a:r>
          </a:p>
        </p:txBody>
      </p:sp>
      <p:sp>
        <p:nvSpPr>
          <p:cNvPr id="4"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409" name="Group 2"/>
          <p:cNvGrpSpPr>
            <a:grpSpLocks/>
          </p:cNvGrpSpPr>
          <p:nvPr/>
        </p:nvGrpSpPr>
        <p:grpSpPr bwMode="auto">
          <a:xfrm>
            <a:off x="473075" y="2060575"/>
            <a:ext cx="8229600" cy="3600450"/>
            <a:chOff x="0" y="0"/>
            <a:chExt cx="8229237" cy="3600400"/>
          </a:xfrm>
        </p:grpSpPr>
        <p:pic>
          <p:nvPicPr>
            <p:cNvPr id="145412" name="Picture 13" descr="26  学生在实验室与教室一体化的三菱电机FA开展工程实践-"/>
            <p:cNvPicPr>
              <a:picLocks noChangeArrowheads="1"/>
            </p:cNvPicPr>
            <p:nvPr/>
          </p:nvPicPr>
          <p:blipFill>
            <a:blip r:embed="rId2"/>
            <a:srcRect/>
            <a:stretch>
              <a:fillRect/>
            </a:stretch>
          </p:blipFill>
          <p:spPr bwMode="auto">
            <a:xfrm>
              <a:off x="2770018" y="0"/>
              <a:ext cx="2689200" cy="1684800"/>
            </a:xfrm>
            <a:prstGeom prst="rect">
              <a:avLst/>
            </a:prstGeom>
            <a:noFill/>
            <a:ln w="9525">
              <a:noFill/>
              <a:miter lim="800000"/>
              <a:headEnd/>
              <a:tailEnd/>
            </a:ln>
          </p:spPr>
        </p:pic>
        <p:pic>
          <p:nvPicPr>
            <p:cNvPr id="145413" name="Picture 14" descr="9  国家级人才培养模式创新实验区"/>
            <p:cNvPicPr>
              <a:picLocks noChangeArrowheads="1"/>
            </p:cNvPicPr>
            <p:nvPr/>
          </p:nvPicPr>
          <p:blipFill>
            <a:blip r:embed="rId3"/>
            <a:srcRect/>
            <a:stretch>
              <a:fillRect/>
            </a:stretch>
          </p:blipFill>
          <p:spPr bwMode="auto">
            <a:xfrm>
              <a:off x="5540037" y="0"/>
              <a:ext cx="2689200" cy="1684800"/>
            </a:xfrm>
            <a:prstGeom prst="rect">
              <a:avLst/>
            </a:prstGeom>
            <a:noFill/>
            <a:ln w="9525">
              <a:noFill/>
              <a:miter lim="800000"/>
              <a:headEnd/>
              <a:tailEnd/>
            </a:ln>
          </p:spPr>
        </p:pic>
        <p:pic>
          <p:nvPicPr>
            <p:cNvPr id="145414" name="Picture 15" descr="16 以“行业共建”合作方式与江苏省电力公司共建的电力营销模拟实验室"/>
            <p:cNvPicPr>
              <a:picLocks noChangeArrowheads="1"/>
            </p:cNvPicPr>
            <p:nvPr/>
          </p:nvPicPr>
          <p:blipFill>
            <a:blip r:embed="rId4"/>
            <a:srcRect/>
            <a:stretch>
              <a:fillRect/>
            </a:stretch>
          </p:blipFill>
          <p:spPr bwMode="auto">
            <a:xfrm>
              <a:off x="0" y="1915600"/>
              <a:ext cx="2689200" cy="1684800"/>
            </a:xfrm>
            <a:prstGeom prst="rect">
              <a:avLst/>
            </a:prstGeom>
            <a:noFill/>
            <a:ln w="9525">
              <a:noFill/>
              <a:miter lim="800000"/>
              <a:headEnd/>
              <a:tailEnd/>
            </a:ln>
          </p:spPr>
        </p:pic>
        <p:pic>
          <p:nvPicPr>
            <p:cNvPr id="145415" name="Picture 17" descr="34 学校科技企业之一：聚星机械装备有限公司"/>
            <p:cNvPicPr>
              <a:picLocks noChangeArrowheads="1"/>
            </p:cNvPicPr>
            <p:nvPr/>
          </p:nvPicPr>
          <p:blipFill>
            <a:blip r:embed="rId5"/>
            <a:srcRect/>
            <a:stretch>
              <a:fillRect/>
            </a:stretch>
          </p:blipFill>
          <p:spPr bwMode="auto">
            <a:xfrm>
              <a:off x="2770018" y="1915600"/>
              <a:ext cx="2689200" cy="1684800"/>
            </a:xfrm>
            <a:prstGeom prst="rect">
              <a:avLst/>
            </a:prstGeom>
            <a:noFill/>
            <a:ln w="9525">
              <a:noFill/>
              <a:miter lim="800000"/>
              <a:headEnd/>
              <a:tailEnd/>
            </a:ln>
          </p:spPr>
        </p:pic>
        <p:pic>
          <p:nvPicPr>
            <p:cNvPr id="145416" name="Picture 18" descr="15 以“教学--生产一体化”合作方式共建的飞兆SMT教学实习车间"/>
            <p:cNvPicPr>
              <a:picLocks noChangeArrowheads="1"/>
            </p:cNvPicPr>
            <p:nvPr/>
          </p:nvPicPr>
          <p:blipFill>
            <a:blip r:embed="rId6"/>
            <a:srcRect/>
            <a:stretch>
              <a:fillRect/>
            </a:stretch>
          </p:blipFill>
          <p:spPr bwMode="auto">
            <a:xfrm>
              <a:off x="5540037" y="1915600"/>
              <a:ext cx="2689200" cy="1684800"/>
            </a:xfrm>
            <a:prstGeom prst="rect">
              <a:avLst/>
            </a:prstGeom>
            <a:noFill/>
            <a:ln w="9525">
              <a:noFill/>
              <a:miter lim="800000"/>
              <a:headEnd/>
              <a:tailEnd/>
            </a:ln>
          </p:spPr>
        </p:pic>
        <p:pic>
          <p:nvPicPr>
            <p:cNvPr id="145417" name="Picture 15" descr="27 学生在与西门子公司共建实验室上课"/>
            <p:cNvPicPr>
              <a:picLocks noChangeArrowheads="1"/>
            </p:cNvPicPr>
            <p:nvPr/>
          </p:nvPicPr>
          <p:blipFill>
            <a:blip r:embed="rId7"/>
            <a:srcRect/>
            <a:stretch>
              <a:fillRect/>
            </a:stretch>
          </p:blipFill>
          <p:spPr bwMode="auto">
            <a:xfrm>
              <a:off x="0" y="0"/>
              <a:ext cx="2689200" cy="1684800"/>
            </a:xfrm>
            <a:prstGeom prst="rect">
              <a:avLst/>
            </a:prstGeom>
            <a:noFill/>
            <a:ln w="9525">
              <a:noFill/>
              <a:miter lim="800000"/>
              <a:headEnd/>
              <a:tailEnd/>
            </a:ln>
          </p:spPr>
        </p:pic>
      </p:grpSp>
      <p:sp>
        <p:nvSpPr>
          <p:cNvPr id="145410" name="TextBox 5"/>
          <p:cNvSpPr txBox="1">
            <a:spLocks noChangeArrowheads="1"/>
          </p:cNvSpPr>
          <p:nvPr/>
        </p:nvSpPr>
        <p:spPr bwMode="auto">
          <a:xfrm>
            <a:off x="1905000" y="5805488"/>
            <a:ext cx="5365750" cy="457200"/>
          </a:xfrm>
          <a:prstGeom prst="rect">
            <a:avLst/>
          </a:prstGeom>
          <a:noFill/>
          <a:ln w="9525">
            <a:noFill/>
            <a:miter lim="800000"/>
            <a:headEnd/>
            <a:tailEnd/>
          </a:ln>
        </p:spPr>
        <p:txBody>
          <a:bodyPr wrap="none">
            <a:spAutoFit/>
          </a:bodyPr>
          <a:lstStyle/>
          <a:p>
            <a:pPr algn="ctr"/>
            <a:r>
              <a:rPr lang="zh-CN" altLang="en-US" sz="2400" b="0">
                <a:solidFill>
                  <a:srgbClr val="800000"/>
                </a:solidFill>
                <a:ea typeface="微软雅黑"/>
                <a:cs typeface="微软雅黑"/>
              </a:rPr>
              <a:t>体现行业先进水平的优质实验教学条件</a:t>
            </a:r>
          </a:p>
        </p:txBody>
      </p:sp>
      <p:sp>
        <p:nvSpPr>
          <p:cNvPr id="11"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3" name="Picture 2" descr="D:\网站\图片整理\C共建资源\网站图片\GE Fanuc自动化系统集成实验室.jpg"/>
          <p:cNvPicPr>
            <a:picLocks noChangeAspect="1" noChangeArrowheads="1"/>
          </p:cNvPicPr>
          <p:nvPr/>
        </p:nvPicPr>
        <p:blipFill>
          <a:blip r:embed="rId2"/>
          <a:srcRect/>
          <a:stretch>
            <a:fillRect/>
          </a:stretch>
        </p:blipFill>
        <p:spPr bwMode="auto">
          <a:xfrm>
            <a:off x="2411413" y="1304925"/>
            <a:ext cx="6043612" cy="5148263"/>
          </a:xfrm>
          <a:prstGeom prst="rect">
            <a:avLst/>
          </a:prstGeom>
          <a:noFill/>
          <a:ln w="9525">
            <a:noFill/>
            <a:miter lim="800000"/>
            <a:headEnd/>
            <a:tailEnd/>
          </a:ln>
        </p:spPr>
      </p:pic>
      <p:sp>
        <p:nvSpPr>
          <p:cNvPr id="146434" name="TextBox 6"/>
          <p:cNvSpPr txBox="1">
            <a:spLocks noChangeArrowheads="1"/>
          </p:cNvSpPr>
          <p:nvPr/>
        </p:nvSpPr>
        <p:spPr bwMode="auto">
          <a:xfrm>
            <a:off x="1116013" y="1700213"/>
            <a:ext cx="549275" cy="4392612"/>
          </a:xfrm>
          <a:prstGeom prst="rect">
            <a:avLst/>
          </a:prstGeom>
          <a:noFill/>
          <a:ln w="9525">
            <a:noFill/>
            <a:miter lim="800000"/>
            <a:headEnd/>
            <a:tailEnd/>
          </a:ln>
        </p:spPr>
        <p:txBody>
          <a:bodyPr vert="eaVert">
            <a:spAutoFit/>
          </a:bodyPr>
          <a:lstStyle/>
          <a:p>
            <a:pPr eaLnBrk="0" hangingPunct="0"/>
            <a:r>
              <a:rPr lang="en-US" altLang="zh-CN" sz="2400">
                <a:solidFill>
                  <a:schemeClr val="tx2"/>
                </a:solidFill>
                <a:latin typeface="Times New Roman" pitchFamily="18" charset="0"/>
              </a:rPr>
              <a:t>GE Fanuc </a:t>
            </a:r>
            <a:r>
              <a:rPr lang="en-US" altLang="zh-CN" sz="2400" b="0">
                <a:solidFill>
                  <a:schemeClr val="tx2"/>
                </a:solidFill>
                <a:latin typeface="微软雅黑"/>
                <a:ea typeface="微软雅黑"/>
                <a:cs typeface="微软雅黑"/>
              </a:rPr>
              <a:t> </a:t>
            </a:r>
            <a:r>
              <a:rPr lang="zh-CN" altLang="en-US" sz="2400" b="0">
                <a:solidFill>
                  <a:schemeClr val="tx2"/>
                </a:solidFill>
                <a:latin typeface="微软雅黑"/>
                <a:ea typeface="微软雅黑"/>
                <a:cs typeface="微软雅黑"/>
              </a:rPr>
              <a:t>自动化系统实验室</a:t>
            </a:r>
          </a:p>
        </p:txBody>
      </p:sp>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TextBox 6"/>
          <p:cNvSpPr txBox="1">
            <a:spLocks noChangeArrowheads="1"/>
          </p:cNvSpPr>
          <p:nvPr/>
        </p:nvSpPr>
        <p:spPr bwMode="auto">
          <a:xfrm>
            <a:off x="901700" y="1773238"/>
            <a:ext cx="547688" cy="4786312"/>
          </a:xfrm>
          <a:prstGeom prst="rect">
            <a:avLst/>
          </a:prstGeom>
          <a:noFill/>
          <a:ln w="9525">
            <a:noFill/>
            <a:miter lim="800000"/>
            <a:headEnd/>
            <a:tailEnd/>
          </a:ln>
        </p:spPr>
        <p:txBody>
          <a:bodyPr vert="eaVert">
            <a:spAutoFit/>
          </a:bodyPr>
          <a:lstStyle/>
          <a:p>
            <a:pPr eaLnBrk="0" hangingPunct="0"/>
            <a:r>
              <a:rPr lang="zh-CN" altLang="en-US" sz="2400" b="0">
                <a:solidFill>
                  <a:schemeClr val="tx2"/>
                </a:solidFill>
                <a:latin typeface="微软雅黑"/>
                <a:ea typeface="微软雅黑"/>
                <a:cs typeface="微软雅黑"/>
              </a:rPr>
              <a:t>博世</a:t>
            </a:r>
            <a:r>
              <a:rPr lang="en-US" altLang="zh-CN" sz="2400" b="0">
                <a:solidFill>
                  <a:schemeClr val="tx2"/>
                </a:solidFill>
                <a:latin typeface="微软雅黑"/>
                <a:ea typeface="微软雅黑"/>
                <a:cs typeface="微软雅黑"/>
              </a:rPr>
              <a:t>--</a:t>
            </a:r>
            <a:r>
              <a:rPr lang="zh-CN" altLang="en-US" sz="2400" b="0">
                <a:solidFill>
                  <a:schemeClr val="tx2"/>
                </a:solidFill>
                <a:latin typeface="微软雅黑"/>
                <a:ea typeface="微软雅黑"/>
                <a:cs typeface="微软雅黑"/>
              </a:rPr>
              <a:t>力士乐机电一体化实验中心</a:t>
            </a:r>
          </a:p>
        </p:txBody>
      </p:sp>
      <p:pic>
        <p:nvPicPr>
          <p:cNvPr id="147458" name="Picture 2" descr="C:\Documents and Settings\yunfan\桌面\博世力士乐机电一体化实验中心.jpg"/>
          <p:cNvPicPr>
            <a:picLocks noChangeAspect="1" noChangeArrowheads="1"/>
          </p:cNvPicPr>
          <p:nvPr/>
        </p:nvPicPr>
        <p:blipFill>
          <a:blip r:embed="rId2"/>
          <a:srcRect/>
          <a:stretch>
            <a:fillRect/>
          </a:stretch>
        </p:blipFill>
        <p:spPr bwMode="auto">
          <a:xfrm>
            <a:off x="2114550" y="1471613"/>
            <a:ext cx="6423025" cy="5211762"/>
          </a:xfrm>
          <a:prstGeom prst="rect">
            <a:avLst/>
          </a:prstGeom>
          <a:noFill/>
          <a:ln w="9525">
            <a:noFill/>
            <a:miter lim="800000"/>
            <a:headEnd/>
            <a:tailEnd/>
          </a:ln>
        </p:spPr>
      </p:pic>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extBox 6"/>
          <p:cNvSpPr txBox="1">
            <a:spLocks noChangeArrowheads="1"/>
          </p:cNvSpPr>
          <p:nvPr/>
        </p:nvSpPr>
        <p:spPr bwMode="auto">
          <a:xfrm>
            <a:off x="971550" y="1989138"/>
            <a:ext cx="549275" cy="3429000"/>
          </a:xfrm>
          <a:prstGeom prst="rect">
            <a:avLst/>
          </a:prstGeom>
          <a:noFill/>
          <a:ln w="9525">
            <a:noFill/>
            <a:miter lim="800000"/>
            <a:headEnd/>
            <a:tailEnd/>
          </a:ln>
        </p:spPr>
        <p:txBody>
          <a:bodyPr vert="eaVert">
            <a:spAutoFit/>
          </a:bodyPr>
          <a:lstStyle/>
          <a:p>
            <a:pPr eaLnBrk="0" hangingPunct="0"/>
            <a:r>
              <a:rPr lang="zh-CN" altLang="en-US" sz="2400" b="0">
                <a:solidFill>
                  <a:schemeClr val="tx2"/>
                </a:solidFill>
                <a:latin typeface="Times New Roman" pitchFamily="18" charset="0"/>
                <a:ea typeface="微软雅黑"/>
                <a:cs typeface="微软雅黑"/>
              </a:rPr>
              <a:t>三菱电机自动化实验室</a:t>
            </a:r>
          </a:p>
        </p:txBody>
      </p:sp>
      <p:pic>
        <p:nvPicPr>
          <p:cNvPr id="148482" name="Picture 2" descr="C:\Documents and Settings\yunfan\桌面\三菱电机自动化实验室.jpg"/>
          <p:cNvPicPr>
            <a:picLocks noChangeAspect="1" noChangeArrowheads="1"/>
          </p:cNvPicPr>
          <p:nvPr/>
        </p:nvPicPr>
        <p:blipFill>
          <a:blip r:embed="rId2"/>
          <a:srcRect/>
          <a:stretch>
            <a:fillRect/>
          </a:stretch>
        </p:blipFill>
        <p:spPr bwMode="auto">
          <a:xfrm>
            <a:off x="2268538" y="1446213"/>
            <a:ext cx="6080125" cy="5205412"/>
          </a:xfrm>
          <a:prstGeom prst="rect">
            <a:avLst/>
          </a:prstGeom>
          <a:noFill/>
          <a:ln w="9525">
            <a:noFill/>
            <a:miter lim="800000"/>
            <a:headEnd/>
            <a:tailEnd/>
          </a:ln>
        </p:spPr>
      </p:pic>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5" name="Picture 2" descr="D:\网站\图片整理\C共建资源\网站图片\FANUC数控系统应用中心.jpg"/>
          <p:cNvPicPr>
            <a:picLocks noChangeAspect="1" noChangeArrowheads="1"/>
          </p:cNvPicPr>
          <p:nvPr/>
        </p:nvPicPr>
        <p:blipFill>
          <a:blip r:embed="rId2"/>
          <a:srcRect/>
          <a:stretch>
            <a:fillRect/>
          </a:stretch>
        </p:blipFill>
        <p:spPr bwMode="auto">
          <a:xfrm>
            <a:off x="2051050" y="1160463"/>
            <a:ext cx="6402388" cy="5507037"/>
          </a:xfrm>
          <a:prstGeom prst="rect">
            <a:avLst/>
          </a:prstGeom>
          <a:noFill/>
          <a:ln w="9525">
            <a:noFill/>
            <a:miter lim="800000"/>
            <a:headEnd/>
            <a:tailEnd/>
          </a:ln>
        </p:spPr>
      </p:pic>
      <p:sp>
        <p:nvSpPr>
          <p:cNvPr id="149506" name="TextBox 6"/>
          <p:cNvSpPr txBox="1">
            <a:spLocks noChangeArrowheads="1"/>
          </p:cNvSpPr>
          <p:nvPr/>
        </p:nvSpPr>
        <p:spPr bwMode="auto">
          <a:xfrm>
            <a:off x="911225" y="2039938"/>
            <a:ext cx="547688" cy="4143375"/>
          </a:xfrm>
          <a:prstGeom prst="rect">
            <a:avLst/>
          </a:prstGeom>
          <a:noFill/>
          <a:ln w="9525">
            <a:noFill/>
            <a:miter lim="800000"/>
            <a:headEnd/>
            <a:tailEnd/>
          </a:ln>
        </p:spPr>
        <p:txBody>
          <a:bodyPr vert="eaVert">
            <a:spAutoFit/>
          </a:bodyPr>
          <a:lstStyle/>
          <a:p>
            <a:pPr eaLnBrk="0" hangingPunct="0"/>
            <a:r>
              <a:rPr lang="zh-CN" altLang="en-US" sz="2400" b="0">
                <a:solidFill>
                  <a:schemeClr val="tx2"/>
                </a:solidFill>
                <a:latin typeface="Times New Roman" pitchFamily="18" charset="0"/>
                <a:ea typeface="微软雅黑"/>
                <a:cs typeface="微软雅黑"/>
              </a:rPr>
              <a:t>法那科数控系统应用中心</a:t>
            </a:r>
          </a:p>
        </p:txBody>
      </p:sp>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extBox 6"/>
          <p:cNvSpPr txBox="1">
            <a:spLocks noChangeArrowheads="1"/>
          </p:cNvSpPr>
          <p:nvPr/>
        </p:nvSpPr>
        <p:spPr bwMode="auto">
          <a:xfrm>
            <a:off x="901700" y="2276475"/>
            <a:ext cx="547688" cy="3786188"/>
          </a:xfrm>
          <a:prstGeom prst="rect">
            <a:avLst/>
          </a:prstGeom>
          <a:noFill/>
          <a:ln w="9525">
            <a:noFill/>
            <a:miter lim="800000"/>
            <a:headEnd/>
            <a:tailEnd/>
          </a:ln>
        </p:spPr>
        <p:txBody>
          <a:bodyPr vert="eaVert">
            <a:spAutoFit/>
          </a:bodyPr>
          <a:lstStyle/>
          <a:p>
            <a:pPr eaLnBrk="0" hangingPunct="0"/>
            <a:r>
              <a:rPr lang="zh-CN" altLang="en-US" sz="2400" b="0">
                <a:solidFill>
                  <a:schemeClr val="tx2"/>
                </a:solidFill>
                <a:latin typeface="Times New Roman" pitchFamily="18" charset="0"/>
                <a:ea typeface="微软雅黑"/>
                <a:cs typeface="微软雅黑"/>
              </a:rPr>
              <a:t>威诺汉数控技术实训中心</a:t>
            </a:r>
          </a:p>
        </p:txBody>
      </p:sp>
      <p:pic>
        <p:nvPicPr>
          <p:cNvPr id="150530" name="Picture 2" descr="D:\网站\图片整理\C共建资源\网站图片\威诺汉数控机床实习中心.jpg"/>
          <p:cNvPicPr>
            <a:picLocks noChangeAspect="1" noChangeArrowheads="1"/>
          </p:cNvPicPr>
          <p:nvPr/>
        </p:nvPicPr>
        <p:blipFill>
          <a:blip r:embed="rId2"/>
          <a:srcRect t="2577"/>
          <a:stretch>
            <a:fillRect/>
          </a:stretch>
        </p:blipFill>
        <p:spPr bwMode="auto">
          <a:xfrm>
            <a:off x="2195513" y="1477963"/>
            <a:ext cx="6169025" cy="5189537"/>
          </a:xfrm>
          <a:prstGeom prst="rect">
            <a:avLst/>
          </a:prstGeom>
          <a:noFill/>
          <a:ln w="9525">
            <a:noFill/>
            <a:miter lim="800000"/>
            <a:headEnd/>
            <a:tailEnd/>
          </a:ln>
        </p:spPr>
      </p:pic>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TextBox 6"/>
          <p:cNvSpPr txBox="1">
            <a:spLocks noChangeArrowheads="1"/>
          </p:cNvSpPr>
          <p:nvPr/>
        </p:nvSpPr>
        <p:spPr bwMode="auto">
          <a:xfrm>
            <a:off x="1193800" y="2133600"/>
            <a:ext cx="547688" cy="3930650"/>
          </a:xfrm>
          <a:prstGeom prst="rect">
            <a:avLst/>
          </a:prstGeom>
          <a:noFill/>
          <a:ln w="9525">
            <a:noFill/>
            <a:miter lim="800000"/>
            <a:headEnd/>
            <a:tailEnd/>
          </a:ln>
        </p:spPr>
        <p:txBody>
          <a:bodyPr vert="eaVert">
            <a:spAutoFit/>
          </a:bodyPr>
          <a:lstStyle/>
          <a:p>
            <a:pPr eaLnBrk="0" hangingPunct="0"/>
            <a:r>
              <a:rPr lang="zh-CN" altLang="en-US" sz="2400" b="0">
                <a:solidFill>
                  <a:schemeClr val="tx2"/>
                </a:solidFill>
                <a:latin typeface="Times New Roman" pitchFamily="18" charset="0"/>
                <a:ea typeface="微软雅黑"/>
                <a:cs typeface="微软雅黑"/>
              </a:rPr>
              <a:t>西门子自动化集成实验中心</a:t>
            </a:r>
          </a:p>
        </p:txBody>
      </p:sp>
      <p:pic>
        <p:nvPicPr>
          <p:cNvPr id="151554" name="Picture 2" descr="D:\网站\图片整理\C共建资源\网站图片\西门子先进自动化联合示范实验中心.jpg"/>
          <p:cNvPicPr>
            <a:picLocks noChangeAspect="1" noChangeArrowheads="1"/>
          </p:cNvPicPr>
          <p:nvPr/>
        </p:nvPicPr>
        <p:blipFill>
          <a:blip r:embed="rId2"/>
          <a:srcRect t="4041"/>
          <a:stretch>
            <a:fillRect/>
          </a:stretch>
        </p:blipFill>
        <p:spPr bwMode="auto">
          <a:xfrm>
            <a:off x="2268538" y="1525588"/>
            <a:ext cx="6080125" cy="5141912"/>
          </a:xfrm>
          <a:prstGeom prst="rect">
            <a:avLst/>
          </a:prstGeom>
          <a:noFill/>
          <a:ln w="9525">
            <a:noFill/>
            <a:miter lim="800000"/>
            <a:headEnd/>
            <a:tailEnd/>
          </a:ln>
        </p:spPr>
      </p:pic>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7" name="Picture 2" descr="C:\Documents and Settings\yunfan\桌面\副本.jpg"/>
          <p:cNvPicPr>
            <a:picLocks noChangeAspect="1" noChangeArrowheads="1"/>
          </p:cNvPicPr>
          <p:nvPr/>
        </p:nvPicPr>
        <p:blipFill>
          <a:blip r:embed="rId2"/>
          <a:srcRect/>
          <a:stretch>
            <a:fillRect/>
          </a:stretch>
        </p:blipFill>
        <p:spPr bwMode="auto">
          <a:xfrm>
            <a:off x="2189163" y="1404938"/>
            <a:ext cx="5981700" cy="5122862"/>
          </a:xfrm>
          <a:prstGeom prst="rect">
            <a:avLst/>
          </a:prstGeom>
          <a:noFill/>
          <a:ln w="9525">
            <a:noFill/>
            <a:miter lim="800000"/>
            <a:headEnd/>
            <a:tailEnd/>
          </a:ln>
        </p:spPr>
      </p:pic>
      <p:sp>
        <p:nvSpPr>
          <p:cNvPr id="88067" name="Text Box 3"/>
          <p:cNvSpPr txBox="1">
            <a:spLocks noChangeArrowheads="1"/>
          </p:cNvSpPr>
          <p:nvPr/>
        </p:nvSpPr>
        <p:spPr bwMode="auto">
          <a:xfrm>
            <a:off x="1189038" y="1628775"/>
            <a:ext cx="579437" cy="4824413"/>
          </a:xfrm>
          <a:prstGeom prst="rect">
            <a:avLst/>
          </a:prstGeom>
          <a:noFill/>
          <a:ln w="9525">
            <a:noFill/>
            <a:miter lim="800000"/>
            <a:headEnd/>
            <a:tailEnd/>
          </a:ln>
          <a:effectLst>
            <a:prstShdw prst="shdw17" dist="17961" dir="2700000">
              <a:schemeClr val="bg2">
                <a:gamma/>
                <a:shade val="60000"/>
                <a:invGamma/>
                <a:alpha val="50000"/>
              </a:schemeClr>
            </a:prstShdw>
          </a:effectLst>
        </p:spPr>
        <p:txBody>
          <a:bodyPr vert="eaVert">
            <a:spAutoFit/>
          </a:bodyPr>
          <a:lstStyle/>
          <a:p>
            <a:pPr algn="ctr" eaLnBrk="0" hangingPunct="0">
              <a:spcBef>
                <a:spcPct val="50000"/>
              </a:spcBef>
              <a:defRPr/>
            </a:pPr>
            <a:r>
              <a:rPr lang="zh-CN" altLang="en-US" sz="2600" b="0">
                <a:solidFill>
                  <a:schemeClr val="tx2"/>
                </a:solidFill>
                <a:latin typeface="Arial" pitchFamily="34" charset="0"/>
                <a:ea typeface="微软雅黑" pitchFamily="34" charset="-122"/>
              </a:rPr>
              <a:t>国际先进水平测量和加工设备</a:t>
            </a:r>
          </a:p>
        </p:txBody>
      </p:sp>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1" name="Picture 9" descr="8 与台达电子集团共建的自动化实验中心"/>
          <p:cNvPicPr>
            <a:picLocks noChangeAspect="1" noChangeArrowheads="1"/>
          </p:cNvPicPr>
          <p:nvPr/>
        </p:nvPicPr>
        <p:blipFill>
          <a:blip r:embed="rId2"/>
          <a:srcRect/>
          <a:stretch>
            <a:fillRect/>
          </a:stretch>
        </p:blipFill>
        <p:spPr bwMode="auto">
          <a:xfrm>
            <a:off x="457200" y="5157788"/>
            <a:ext cx="1585913" cy="1116012"/>
          </a:xfrm>
          <a:prstGeom prst="rect">
            <a:avLst/>
          </a:prstGeom>
          <a:noFill/>
          <a:ln w="9525">
            <a:noFill/>
            <a:miter lim="800000"/>
            <a:headEnd/>
            <a:tailEnd/>
          </a:ln>
        </p:spPr>
      </p:pic>
      <p:pic>
        <p:nvPicPr>
          <p:cNvPr id="153602" name="Picture 11" descr="3 以“企业大学计划”合作方式与FANUC公司共建的国内规模最大的FANUC数控系统中心"/>
          <p:cNvPicPr>
            <a:picLocks noChangeAspect="1" noChangeArrowheads="1"/>
          </p:cNvPicPr>
          <p:nvPr/>
        </p:nvPicPr>
        <p:blipFill>
          <a:blip r:embed="rId3"/>
          <a:srcRect/>
          <a:stretch>
            <a:fillRect/>
          </a:stretch>
        </p:blipFill>
        <p:spPr bwMode="auto">
          <a:xfrm>
            <a:off x="2136775" y="5157788"/>
            <a:ext cx="1585913" cy="1116012"/>
          </a:xfrm>
          <a:prstGeom prst="rect">
            <a:avLst/>
          </a:prstGeom>
          <a:noFill/>
          <a:ln w="9525">
            <a:noFill/>
            <a:miter lim="800000"/>
            <a:headEnd/>
            <a:tailEnd/>
          </a:ln>
        </p:spPr>
      </p:pic>
      <p:pic>
        <p:nvPicPr>
          <p:cNvPr id="153603" name="Picture 10" descr="5 以“企业大学计划”合作方式与海德汉公司共建的数控测量实验室"/>
          <p:cNvPicPr>
            <a:picLocks noChangeAspect="1" noChangeArrowheads="1"/>
          </p:cNvPicPr>
          <p:nvPr/>
        </p:nvPicPr>
        <p:blipFill>
          <a:blip r:embed="rId4"/>
          <a:srcRect/>
          <a:stretch>
            <a:fillRect/>
          </a:stretch>
        </p:blipFill>
        <p:spPr bwMode="auto">
          <a:xfrm>
            <a:off x="3816350" y="5157788"/>
            <a:ext cx="1587500" cy="1116012"/>
          </a:xfrm>
          <a:prstGeom prst="rect">
            <a:avLst/>
          </a:prstGeom>
          <a:noFill/>
          <a:ln w="9525">
            <a:noFill/>
            <a:miter lim="800000"/>
            <a:headEnd/>
            <a:tailEnd/>
          </a:ln>
        </p:spPr>
      </p:pic>
      <p:pic>
        <p:nvPicPr>
          <p:cNvPr id="153604" name="Picture 6" descr="4 校企共建实验室——GE法那科自动化系统集成实验室"/>
          <p:cNvPicPr>
            <a:picLocks noChangeAspect="1" noChangeArrowheads="1"/>
          </p:cNvPicPr>
          <p:nvPr/>
        </p:nvPicPr>
        <p:blipFill>
          <a:blip r:embed="rId5"/>
          <a:srcRect/>
          <a:stretch>
            <a:fillRect/>
          </a:stretch>
        </p:blipFill>
        <p:spPr bwMode="auto">
          <a:xfrm>
            <a:off x="5495925" y="5157788"/>
            <a:ext cx="1577975" cy="1116012"/>
          </a:xfrm>
          <a:prstGeom prst="rect">
            <a:avLst/>
          </a:prstGeom>
          <a:noFill/>
          <a:ln w="9525">
            <a:noFill/>
            <a:miter lim="800000"/>
            <a:headEnd/>
            <a:tailEnd/>
          </a:ln>
        </p:spPr>
      </p:pic>
      <p:pic>
        <p:nvPicPr>
          <p:cNvPr id="153605" name="Picture 8" descr="7 以“企业大学计划”合作方式与博世力士了集团共建的机电一体化实验中心"/>
          <p:cNvPicPr>
            <a:picLocks noChangeAspect="1" noChangeArrowheads="1"/>
          </p:cNvPicPr>
          <p:nvPr/>
        </p:nvPicPr>
        <p:blipFill>
          <a:blip r:embed="rId6"/>
          <a:srcRect/>
          <a:stretch>
            <a:fillRect/>
          </a:stretch>
        </p:blipFill>
        <p:spPr bwMode="auto">
          <a:xfrm>
            <a:off x="7167563" y="5157788"/>
            <a:ext cx="1587500" cy="1116012"/>
          </a:xfrm>
          <a:prstGeom prst="rect">
            <a:avLst/>
          </a:prstGeom>
          <a:noFill/>
          <a:ln w="9525">
            <a:noFill/>
            <a:miter lim="800000"/>
            <a:headEnd/>
            <a:tailEnd/>
          </a:ln>
        </p:spPr>
      </p:pic>
      <p:pic>
        <p:nvPicPr>
          <p:cNvPr id="153606" name="Picture 2" descr="C:\Users\Rocky\Pictures\icons\cup_prize_victory_win_icon_files\user1.png"/>
          <p:cNvPicPr>
            <a:picLocks noChangeAspect="1" noChangeArrowheads="1"/>
          </p:cNvPicPr>
          <p:nvPr/>
        </p:nvPicPr>
        <p:blipFill>
          <a:blip r:embed="rId7"/>
          <a:srcRect/>
          <a:stretch>
            <a:fillRect/>
          </a:stretch>
        </p:blipFill>
        <p:spPr bwMode="auto">
          <a:xfrm>
            <a:off x="949325" y="3552825"/>
            <a:ext cx="668338" cy="666750"/>
          </a:xfrm>
          <a:prstGeom prst="rect">
            <a:avLst/>
          </a:prstGeom>
          <a:noFill/>
          <a:ln w="9525">
            <a:noFill/>
            <a:miter lim="800000"/>
            <a:headEnd/>
            <a:tailEnd/>
          </a:ln>
        </p:spPr>
      </p:pic>
      <p:pic>
        <p:nvPicPr>
          <p:cNvPr id="153607" name="Picture 3"/>
          <p:cNvPicPr>
            <a:picLocks noChangeAspect="1" noChangeArrowheads="1"/>
          </p:cNvPicPr>
          <p:nvPr/>
        </p:nvPicPr>
        <p:blipFill>
          <a:blip r:embed="rId8">
            <a:clrChange>
              <a:clrFrom>
                <a:srgbClr val="000000"/>
              </a:clrFrom>
              <a:clrTo>
                <a:srgbClr val="000000">
                  <a:alpha val="0"/>
                </a:srgbClr>
              </a:clrTo>
            </a:clrChange>
          </a:blip>
          <a:srcRect/>
          <a:stretch>
            <a:fillRect/>
          </a:stretch>
        </p:blipFill>
        <p:spPr bwMode="auto">
          <a:xfrm>
            <a:off x="949325" y="2433638"/>
            <a:ext cx="668338" cy="666750"/>
          </a:xfrm>
          <a:prstGeom prst="rect">
            <a:avLst/>
          </a:prstGeom>
          <a:noFill/>
          <a:ln w="9525">
            <a:noFill/>
            <a:miter lim="800000"/>
            <a:headEnd/>
            <a:tailEnd/>
          </a:ln>
        </p:spPr>
      </p:pic>
      <p:sp>
        <p:nvSpPr>
          <p:cNvPr id="153608" name="矩形 36"/>
          <p:cNvSpPr>
            <a:spLocks noChangeArrowheads="1"/>
          </p:cNvSpPr>
          <p:nvPr/>
        </p:nvSpPr>
        <p:spPr bwMode="auto">
          <a:xfrm>
            <a:off x="1773238" y="2435225"/>
            <a:ext cx="1706562" cy="701675"/>
          </a:xfrm>
          <a:prstGeom prst="rect">
            <a:avLst/>
          </a:prstGeom>
          <a:noFill/>
          <a:ln w="9525">
            <a:noFill/>
            <a:miter lim="800000"/>
            <a:headEnd/>
            <a:tailEnd/>
          </a:ln>
        </p:spPr>
        <p:txBody>
          <a:bodyPr wrap="none">
            <a:spAutoFit/>
          </a:bodyPr>
          <a:lstStyle/>
          <a:p>
            <a:r>
              <a:rPr lang="zh-CN" altLang="en-US" sz="2000" b="0">
                <a:solidFill>
                  <a:schemeClr val="tx2"/>
                </a:solidFill>
                <a:latin typeface="微软雅黑"/>
                <a:ea typeface="微软雅黑"/>
                <a:cs typeface="微软雅黑"/>
              </a:rPr>
              <a:t>教学仪器设备</a:t>
            </a:r>
            <a:r>
              <a:rPr lang="en-US" sz="2000" b="0">
                <a:solidFill>
                  <a:schemeClr val="tx2"/>
                </a:solidFill>
                <a:latin typeface="微软雅黑"/>
                <a:ea typeface="微软雅黑"/>
                <a:cs typeface="微软雅黑"/>
              </a:rPr>
              <a:t/>
            </a:r>
            <a:br>
              <a:rPr lang="en-US" sz="2000" b="0">
                <a:solidFill>
                  <a:schemeClr val="tx2"/>
                </a:solidFill>
                <a:latin typeface="微软雅黑"/>
                <a:ea typeface="微软雅黑"/>
                <a:cs typeface="微软雅黑"/>
              </a:rPr>
            </a:br>
            <a:r>
              <a:rPr lang="zh-CN" altLang="en-US" sz="2000" b="0">
                <a:solidFill>
                  <a:schemeClr val="tx2"/>
                </a:solidFill>
                <a:latin typeface="微软雅黑"/>
                <a:ea typeface="微软雅黑"/>
                <a:cs typeface="微软雅黑"/>
              </a:rPr>
              <a:t>总值</a:t>
            </a:r>
            <a:r>
              <a:rPr lang="en-US" altLang="zh-CN" sz="2000" b="0">
                <a:solidFill>
                  <a:schemeClr val="tx2"/>
                </a:solidFill>
                <a:latin typeface="微软雅黑"/>
                <a:ea typeface="微软雅黑"/>
                <a:cs typeface="微软雅黑"/>
              </a:rPr>
              <a:t>5</a:t>
            </a:r>
            <a:r>
              <a:rPr lang="zh-CN" altLang="en-US" sz="2000" b="0">
                <a:solidFill>
                  <a:schemeClr val="tx2"/>
                </a:solidFill>
                <a:latin typeface="微软雅黑"/>
                <a:ea typeface="微软雅黑"/>
                <a:cs typeface="微软雅黑"/>
              </a:rPr>
              <a:t>亿余元</a:t>
            </a:r>
          </a:p>
        </p:txBody>
      </p:sp>
      <p:sp>
        <p:nvSpPr>
          <p:cNvPr id="153609" name="矩形 37"/>
          <p:cNvSpPr>
            <a:spLocks noChangeArrowheads="1"/>
          </p:cNvSpPr>
          <p:nvPr/>
        </p:nvSpPr>
        <p:spPr bwMode="auto">
          <a:xfrm>
            <a:off x="1773238" y="3705225"/>
            <a:ext cx="1601787" cy="396875"/>
          </a:xfrm>
          <a:prstGeom prst="rect">
            <a:avLst/>
          </a:prstGeom>
          <a:noFill/>
          <a:ln w="9525">
            <a:noFill/>
            <a:miter lim="800000"/>
            <a:headEnd/>
            <a:tailEnd/>
          </a:ln>
        </p:spPr>
        <p:txBody>
          <a:bodyPr wrap="none">
            <a:spAutoFit/>
          </a:bodyPr>
          <a:lstStyle/>
          <a:p>
            <a:r>
              <a:rPr lang="zh-CN" altLang="en-US" sz="2000" b="0">
                <a:solidFill>
                  <a:schemeClr val="tx2"/>
                </a:solidFill>
                <a:latin typeface="微软雅黑"/>
                <a:ea typeface="微软雅黑"/>
                <a:cs typeface="微软雅黑"/>
              </a:rPr>
              <a:t>生均近</a:t>
            </a:r>
            <a:r>
              <a:rPr lang="en-US" altLang="zh-CN" sz="2000" b="0">
                <a:solidFill>
                  <a:schemeClr val="tx2"/>
                </a:solidFill>
                <a:latin typeface="微软雅黑"/>
                <a:ea typeface="微软雅黑"/>
                <a:cs typeface="微软雅黑"/>
              </a:rPr>
              <a:t>2</a:t>
            </a:r>
            <a:r>
              <a:rPr lang="zh-CN" altLang="en-US" sz="2000" b="0">
                <a:solidFill>
                  <a:schemeClr val="tx2"/>
                </a:solidFill>
                <a:latin typeface="微软雅黑"/>
                <a:ea typeface="微软雅黑"/>
                <a:cs typeface="微软雅黑"/>
              </a:rPr>
              <a:t>万元</a:t>
            </a:r>
          </a:p>
        </p:txBody>
      </p:sp>
      <p:pic>
        <p:nvPicPr>
          <p:cNvPr id="153610" name="Picture 2"/>
          <p:cNvPicPr>
            <a:picLocks noChangeAspect="1" noChangeArrowheads="1"/>
          </p:cNvPicPr>
          <p:nvPr/>
        </p:nvPicPr>
        <p:blipFill>
          <a:blip r:embed="rId9"/>
          <a:srcRect/>
          <a:stretch>
            <a:fillRect/>
          </a:stretch>
        </p:blipFill>
        <p:spPr bwMode="auto">
          <a:xfrm>
            <a:off x="4572000" y="2162175"/>
            <a:ext cx="4162425" cy="2781300"/>
          </a:xfrm>
          <a:prstGeom prst="rect">
            <a:avLst/>
          </a:prstGeom>
          <a:noFill/>
          <a:ln w="9525">
            <a:noFill/>
            <a:miter lim="800000"/>
            <a:headEnd/>
            <a:tailEnd/>
          </a:ln>
        </p:spPr>
      </p:pic>
      <p:sp>
        <p:nvSpPr>
          <p:cNvPr id="13"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9" name="Text Box 15"/>
          <p:cNvSpPr txBox="1">
            <a:spLocks noChangeArrowheads="1"/>
          </p:cNvSpPr>
          <p:nvPr/>
        </p:nvSpPr>
        <p:spPr bwMode="auto">
          <a:xfrm>
            <a:off x="863600" y="1681163"/>
            <a:ext cx="4786313" cy="4921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en-US" altLang="zh-CN" sz="2600" b="0" dirty="0">
                <a:solidFill>
                  <a:srgbClr val="800000"/>
                </a:solidFill>
                <a:latin typeface="Times New Roman" pitchFamily="18" charset="0"/>
                <a:ea typeface="微软雅黑" pitchFamily="34" charset="-122"/>
                <a:cs typeface="Times New Roman" pitchFamily="18" charset="0"/>
              </a:rPr>
              <a:t>5</a:t>
            </a:r>
            <a:r>
              <a:rPr lang="zh-CN" altLang="en-US" sz="2600" b="0" dirty="0">
                <a:solidFill>
                  <a:srgbClr val="800000"/>
                </a:solidFill>
                <a:latin typeface="Times New Roman" pitchFamily="18" charset="0"/>
                <a:ea typeface="微软雅黑" pitchFamily="34" charset="-122"/>
                <a:cs typeface="Times New Roman" pitchFamily="18" charset="0"/>
              </a:rPr>
              <a:t>、</a:t>
            </a:r>
            <a:r>
              <a:rPr lang="zh-CN" altLang="en-US" sz="2600" b="0" dirty="0">
                <a:solidFill>
                  <a:srgbClr val="800000"/>
                </a:solidFill>
                <a:latin typeface="Calibri" pitchFamily="34" charset="0"/>
                <a:ea typeface="微软雅黑" pitchFamily="34" charset="-122"/>
              </a:rPr>
              <a:t>新兴应用型大学的社会贡献  </a:t>
            </a:r>
            <a:endParaRPr lang="en-US" altLang="zh-CN" sz="2600" b="0" dirty="0">
              <a:solidFill>
                <a:srgbClr val="800000"/>
              </a:solidFill>
              <a:latin typeface="Calibri" pitchFamily="34" charset="0"/>
              <a:ea typeface="微软雅黑" pitchFamily="34" charset="-122"/>
            </a:endParaRPr>
          </a:p>
        </p:txBody>
      </p:sp>
      <p:sp>
        <p:nvSpPr>
          <p:cNvPr id="174116" name="Text Box 36"/>
          <p:cNvSpPr txBox="1">
            <a:spLocks noChangeArrowheads="1"/>
          </p:cNvSpPr>
          <p:nvPr/>
        </p:nvSpPr>
        <p:spPr bwMode="auto">
          <a:xfrm>
            <a:off x="1266825" y="2301875"/>
            <a:ext cx="7031038" cy="40862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nSpc>
                <a:spcPct val="120000"/>
              </a:lnSpc>
              <a:defRPr/>
            </a:pPr>
            <a:r>
              <a:rPr lang="en-US" altLang="zh-CN" b="0" dirty="0">
                <a:solidFill>
                  <a:srgbClr val="800000"/>
                </a:solidFill>
                <a:latin typeface="楷体"/>
                <a:ea typeface="楷体"/>
              </a:rPr>
              <a:t>◇</a:t>
            </a:r>
            <a:r>
              <a:rPr lang="en-US" altLang="zh-CN" b="0" dirty="0">
                <a:solidFill>
                  <a:srgbClr val="800000"/>
                </a:solidFill>
                <a:latin typeface="Times New Roman" pitchFamily="18" charset="0"/>
                <a:ea typeface="微软雅黑" pitchFamily="34" charset="-122"/>
              </a:rPr>
              <a:t> </a:t>
            </a:r>
            <a:r>
              <a:rPr lang="zh-CN" altLang="en-US" b="0" dirty="0">
                <a:solidFill>
                  <a:schemeClr val="tx2"/>
                </a:solidFill>
                <a:latin typeface="微软雅黑" pitchFamily="34" charset="-122"/>
                <a:ea typeface="微软雅黑" pitchFamily="34" charset="-122"/>
              </a:rPr>
              <a:t>推动</a:t>
            </a:r>
            <a:r>
              <a:rPr lang="zh-CN" altLang="en-US" b="0" dirty="0">
                <a:solidFill>
                  <a:schemeClr val="tx2"/>
                </a:solidFill>
                <a:latin typeface="微软雅黑" pitchFamily="34" charset="-122"/>
                <a:ea typeface="微软雅黑" pitchFamily="34" charset="-122"/>
              </a:rPr>
              <a:t>了我国高等教育大众化进程</a:t>
            </a:r>
            <a:r>
              <a:rPr lang="zh-CN" altLang="en-US" b="0" dirty="0">
                <a:solidFill>
                  <a:schemeClr val="tx2"/>
                </a:solidFill>
                <a:latin typeface="微软雅黑" pitchFamily="34" charset="-122"/>
                <a:ea typeface="微软雅黑" pitchFamily="34" charset="-122"/>
              </a:rPr>
              <a:t>。</a:t>
            </a:r>
            <a:endParaRPr lang="en-US" altLang="zh-CN" b="0" dirty="0">
              <a:solidFill>
                <a:schemeClr val="tx2"/>
              </a:solidFill>
              <a:latin typeface="微软雅黑" pitchFamily="34" charset="-122"/>
              <a:ea typeface="微软雅黑" pitchFamily="34" charset="-122"/>
            </a:endParaRPr>
          </a:p>
          <a:p>
            <a:pPr>
              <a:lnSpc>
                <a:spcPct val="120000"/>
              </a:lnSpc>
              <a:defRPr/>
            </a:pPr>
            <a:r>
              <a:rPr lang="zh-CN" altLang="en-US" dirty="0">
                <a:solidFill>
                  <a:schemeClr val="tx2"/>
                </a:solidFill>
                <a:latin typeface="Times New Roman" pitchFamily="18" charset="0"/>
                <a:ea typeface="华文楷体" pitchFamily="2" charset="-122"/>
                <a:cs typeface="Times New Roman" pitchFamily="18" charset="0"/>
              </a:rPr>
              <a:t>    与</a:t>
            </a:r>
            <a:r>
              <a:rPr lang="en-US" altLang="zh-CN" dirty="0">
                <a:solidFill>
                  <a:srgbClr val="800000"/>
                </a:solidFill>
                <a:latin typeface="Times New Roman" pitchFamily="18" charset="0"/>
                <a:ea typeface="华文楷体" pitchFamily="2" charset="-122"/>
                <a:cs typeface="Times New Roman" pitchFamily="18" charset="0"/>
              </a:rPr>
              <a:t>1998</a:t>
            </a:r>
            <a:r>
              <a:rPr lang="zh-CN" altLang="en-US" dirty="0">
                <a:solidFill>
                  <a:schemeClr val="tx2"/>
                </a:solidFill>
                <a:latin typeface="Times New Roman" pitchFamily="18" charset="0"/>
                <a:ea typeface="华文楷体" pitchFamily="2" charset="-122"/>
                <a:cs typeface="Times New Roman" pitchFamily="18" charset="0"/>
              </a:rPr>
              <a:t>年相比，高等 教育</a:t>
            </a:r>
            <a:r>
              <a:rPr lang="zh-CN" altLang="en-US" dirty="0">
                <a:solidFill>
                  <a:schemeClr val="tx2"/>
                </a:solidFill>
                <a:latin typeface="Times New Roman" pitchFamily="18" charset="0"/>
                <a:ea typeface="华文楷体" pitchFamily="2" charset="-122"/>
                <a:cs typeface="Times New Roman" pitchFamily="18" charset="0"/>
              </a:rPr>
              <a:t>毛</a:t>
            </a:r>
            <a:r>
              <a:rPr lang="zh-CN" altLang="en-US" dirty="0">
                <a:solidFill>
                  <a:schemeClr val="tx2"/>
                </a:solidFill>
                <a:latin typeface="Times New Roman" pitchFamily="18" charset="0"/>
                <a:ea typeface="华文楷体" pitchFamily="2" charset="-122"/>
                <a:cs typeface="Times New Roman" pitchFamily="18" charset="0"/>
              </a:rPr>
              <a:t>入学率从</a:t>
            </a:r>
            <a:r>
              <a:rPr lang="en-US" altLang="zh-CN" dirty="0">
                <a:solidFill>
                  <a:schemeClr val="tx2"/>
                </a:solidFill>
                <a:latin typeface="Times New Roman" pitchFamily="18" charset="0"/>
                <a:ea typeface="华文楷体" pitchFamily="2" charset="-122"/>
                <a:cs typeface="Times New Roman" pitchFamily="18" charset="0"/>
              </a:rPr>
              <a:t>9.76%</a:t>
            </a:r>
            <a:r>
              <a:rPr lang="zh-CN" altLang="en-US" dirty="0">
                <a:solidFill>
                  <a:schemeClr val="tx2"/>
                </a:solidFill>
                <a:latin typeface="Times New Roman" pitchFamily="18" charset="0"/>
                <a:ea typeface="华文楷体" pitchFamily="2" charset="-122"/>
                <a:cs typeface="Times New Roman" pitchFamily="18" charset="0"/>
              </a:rPr>
              <a:t>提高到 </a:t>
            </a:r>
            <a:endParaRPr lang="en-US" altLang="zh-CN" dirty="0">
              <a:solidFill>
                <a:schemeClr val="tx2"/>
              </a:solidFill>
              <a:latin typeface="Times New Roman" pitchFamily="18" charset="0"/>
              <a:ea typeface="华文楷体" pitchFamily="2" charset="-122"/>
              <a:cs typeface="Times New Roman" pitchFamily="18" charset="0"/>
            </a:endParaRPr>
          </a:p>
          <a:p>
            <a:pPr>
              <a:lnSpc>
                <a:spcPct val="120000"/>
              </a:lnSpc>
              <a:defRPr/>
            </a:pPr>
            <a:r>
              <a:rPr lang="en-US" altLang="zh-CN" dirty="0">
                <a:solidFill>
                  <a:schemeClr val="tx2"/>
                </a:solidFill>
                <a:latin typeface="Times New Roman" pitchFamily="18" charset="0"/>
                <a:ea typeface="华文楷体" pitchFamily="2" charset="-122"/>
                <a:cs typeface="Times New Roman" pitchFamily="18" charset="0"/>
              </a:rPr>
              <a:t>     34.5</a:t>
            </a:r>
            <a:r>
              <a:rPr lang="en-US" altLang="zh-CN" dirty="0">
                <a:solidFill>
                  <a:schemeClr val="tx2"/>
                </a:solidFill>
                <a:latin typeface="Times New Roman" pitchFamily="18" charset="0"/>
                <a:ea typeface="华文楷体" pitchFamily="2" charset="-122"/>
                <a:cs typeface="Times New Roman" pitchFamily="18" charset="0"/>
              </a:rPr>
              <a:t>%</a:t>
            </a:r>
            <a:r>
              <a:rPr lang="zh-CN" altLang="en-US" dirty="0">
                <a:solidFill>
                  <a:schemeClr val="tx2"/>
                </a:solidFill>
                <a:latin typeface="Times New Roman" pitchFamily="18" charset="0"/>
                <a:ea typeface="华文楷体" pitchFamily="2" charset="-122"/>
                <a:cs typeface="Times New Roman" pitchFamily="18" charset="0"/>
              </a:rPr>
              <a:t>，</a:t>
            </a:r>
            <a:r>
              <a:rPr lang="zh-CN" altLang="en-US" dirty="0">
                <a:solidFill>
                  <a:schemeClr val="tx2"/>
                </a:solidFill>
                <a:latin typeface="Times New Roman" pitchFamily="18" charset="0"/>
                <a:ea typeface="华文楷体" pitchFamily="2" charset="-122"/>
                <a:cs typeface="Times New Roman" pitchFamily="18" charset="0"/>
              </a:rPr>
              <a:t>在校生增加近</a:t>
            </a:r>
            <a:r>
              <a:rPr lang="en-US" altLang="zh-CN" dirty="0">
                <a:solidFill>
                  <a:schemeClr val="accent6"/>
                </a:solidFill>
                <a:latin typeface="Times New Roman" pitchFamily="18" charset="0"/>
                <a:ea typeface="华文楷体" pitchFamily="2" charset="-122"/>
                <a:cs typeface="Times New Roman" pitchFamily="18" charset="0"/>
              </a:rPr>
              <a:t>10</a:t>
            </a:r>
            <a:r>
              <a:rPr lang="zh-CN" altLang="en-US" dirty="0">
                <a:solidFill>
                  <a:schemeClr val="accent6"/>
                </a:solidFill>
                <a:latin typeface="Times New Roman" pitchFamily="18" charset="0"/>
                <a:ea typeface="华文楷体" pitchFamily="2" charset="-122"/>
                <a:cs typeface="Times New Roman" pitchFamily="18" charset="0"/>
              </a:rPr>
              <a:t>倍</a:t>
            </a:r>
            <a:r>
              <a:rPr lang="zh-CN" altLang="en-US" dirty="0">
                <a:solidFill>
                  <a:schemeClr val="tx2"/>
                </a:solidFill>
                <a:latin typeface="Times New Roman" pitchFamily="18" charset="0"/>
                <a:ea typeface="华文楷体" pitchFamily="2" charset="-122"/>
                <a:cs typeface="Times New Roman" pitchFamily="18" charset="0"/>
              </a:rPr>
              <a:t>。</a:t>
            </a:r>
            <a:r>
              <a:rPr lang="zh-CN" altLang="en-US" dirty="0">
                <a:latin typeface="Times New Roman" pitchFamily="18" charset="0"/>
                <a:ea typeface="华文楷体" pitchFamily="2" charset="-122"/>
                <a:cs typeface="Times New Roman" pitchFamily="18" charset="0"/>
              </a:rPr>
              <a:t> </a:t>
            </a:r>
            <a:endParaRPr lang="zh-CN" altLang="en-US" dirty="0">
              <a:solidFill>
                <a:schemeClr val="tx2"/>
              </a:solidFill>
              <a:latin typeface="Times New Roman" pitchFamily="18" charset="0"/>
              <a:ea typeface="华文楷体" pitchFamily="2" charset="-122"/>
              <a:cs typeface="Times New Roman" pitchFamily="18" charset="0"/>
            </a:endParaRPr>
          </a:p>
          <a:p>
            <a:pPr algn="just">
              <a:lnSpc>
                <a:spcPct val="120000"/>
              </a:lnSpc>
              <a:spcBef>
                <a:spcPct val="50000"/>
              </a:spcBef>
              <a:defRPr/>
            </a:pPr>
            <a:r>
              <a:rPr lang="en-US" altLang="zh-CN" b="0" dirty="0">
                <a:solidFill>
                  <a:srgbClr val="800000"/>
                </a:solidFill>
                <a:latin typeface="Times New Roman" pitchFamily="18" charset="0"/>
                <a:ea typeface="微软雅黑" pitchFamily="34" charset="-122"/>
              </a:rPr>
              <a:t> </a:t>
            </a:r>
            <a:r>
              <a:rPr lang="en-US" altLang="zh-CN" b="0" dirty="0">
                <a:solidFill>
                  <a:srgbClr val="800000"/>
                </a:solidFill>
                <a:latin typeface="楷体"/>
                <a:ea typeface="楷体"/>
              </a:rPr>
              <a:t>◇</a:t>
            </a:r>
            <a:r>
              <a:rPr lang="zh-CN" altLang="en-US" b="0" dirty="0">
                <a:solidFill>
                  <a:schemeClr val="tx2"/>
                </a:solidFill>
                <a:latin typeface="微软雅黑" pitchFamily="34" charset="-122"/>
                <a:ea typeface="微软雅黑" pitchFamily="34" charset="-122"/>
              </a:rPr>
              <a:t>确定</a:t>
            </a:r>
            <a:r>
              <a:rPr lang="zh-CN" altLang="en-US" b="0" dirty="0">
                <a:solidFill>
                  <a:schemeClr val="tx2"/>
                </a:solidFill>
                <a:latin typeface="微软雅黑" pitchFamily="34" charset="-122"/>
                <a:ea typeface="微软雅黑" pitchFamily="34" charset="-122"/>
              </a:rPr>
              <a:t>了我国高等教育多元化的底色。</a:t>
            </a:r>
          </a:p>
          <a:p>
            <a:pPr>
              <a:lnSpc>
                <a:spcPct val="120000"/>
              </a:lnSpc>
              <a:defRPr/>
            </a:pPr>
            <a:r>
              <a:rPr lang="zh-CN" altLang="en-US" b="0" dirty="0">
                <a:solidFill>
                  <a:schemeClr val="tx2"/>
                </a:solidFill>
                <a:latin typeface="华文楷体" pitchFamily="2" charset="-122"/>
                <a:ea typeface="华文楷体" pitchFamily="2" charset="-122"/>
              </a:rPr>
              <a:t> </a:t>
            </a:r>
            <a:r>
              <a:rPr lang="zh-CN" altLang="en-US" b="0" dirty="0">
                <a:solidFill>
                  <a:schemeClr val="tx2"/>
                </a:solidFill>
                <a:latin typeface="华文楷体" pitchFamily="2" charset="-122"/>
                <a:ea typeface="华文楷体" pitchFamily="2" charset="-122"/>
              </a:rPr>
              <a:t>   </a:t>
            </a:r>
            <a:r>
              <a:rPr lang="zh-CN" altLang="en-US" dirty="0">
                <a:solidFill>
                  <a:schemeClr val="tx2"/>
                </a:solidFill>
                <a:latin typeface="华文楷体" pitchFamily="2" charset="-122"/>
                <a:ea typeface="华文楷体" pitchFamily="2" charset="-122"/>
              </a:rPr>
              <a:t>办学</a:t>
            </a:r>
            <a:r>
              <a:rPr lang="zh-CN" altLang="en-US" dirty="0">
                <a:solidFill>
                  <a:srgbClr val="800000"/>
                </a:solidFill>
                <a:latin typeface="华文楷体" pitchFamily="2" charset="-122"/>
                <a:ea typeface="华文楷体" pitchFamily="2" charset="-122"/>
              </a:rPr>
              <a:t>主体多元</a:t>
            </a:r>
            <a:r>
              <a:rPr lang="zh-CN" altLang="en-US" dirty="0">
                <a:solidFill>
                  <a:schemeClr val="tx2"/>
                </a:solidFill>
                <a:latin typeface="华文楷体" pitchFamily="2" charset="-122"/>
                <a:ea typeface="华文楷体" pitchFamily="2" charset="-122"/>
              </a:rPr>
              <a:t>、教育</a:t>
            </a:r>
            <a:r>
              <a:rPr lang="zh-CN" altLang="en-US" dirty="0">
                <a:solidFill>
                  <a:srgbClr val="800000"/>
                </a:solidFill>
                <a:latin typeface="华文楷体" pitchFamily="2" charset="-122"/>
                <a:ea typeface="华文楷体" pitchFamily="2" charset="-122"/>
              </a:rPr>
              <a:t>投入多元</a:t>
            </a:r>
            <a:r>
              <a:rPr lang="zh-CN" altLang="en-US" dirty="0">
                <a:solidFill>
                  <a:schemeClr val="tx2"/>
                </a:solidFill>
                <a:latin typeface="华文楷体" pitchFamily="2" charset="-122"/>
                <a:ea typeface="华文楷体" pitchFamily="2" charset="-122"/>
              </a:rPr>
              <a:t>；</a:t>
            </a:r>
          </a:p>
          <a:p>
            <a:pPr>
              <a:lnSpc>
                <a:spcPct val="120000"/>
              </a:lnSpc>
              <a:spcAft>
                <a:spcPct val="50000"/>
              </a:spcAft>
              <a:defRPr/>
            </a:pPr>
            <a:r>
              <a:rPr lang="zh-CN" altLang="en-US" dirty="0">
                <a:solidFill>
                  <a:schemeClr val="tx2"/>
                </a:solidFill>
                <a:latin typeface="华文楷体" pitchFamily="2" charset="-122"/>
                <a:ea typeface="华文楷体" pitchFamily="2" charset="-122"/>
              </a:rPr>
              <a:t> </a:t>
            </a:r>
            <a:r>
              <a:rPr lang="zh-CN" altLang="en-US" dirty="0">
                <a:solidFill>
                  <a:schemeClr val="tx2"/>
                </a:solidFill>
                <a:latin typeface="华文楷体" pitchFamily="2" charset="-122"/>
                <a:ea typeface="华文楷体" pitchFamily="2" charset="-122"/>
              </a:rPr>
              <a:t>   教育</a:t>
            </a:r>
            <a:r>
              <a:rPr lang="zh-CN" altLang="en-US" dirty="0">
                <a:solidFill>
                  <a:srgbClr val="800000"/>
                </a:solidFill>
                <a:latin typeface="华文楷体" pitchFamily="2" charset="-122"/>
                <a:ea typeface="华文楷体" pitchFamily="2" charset="-122"/>
              </a:rPr>
              <a:t>产权多元</a:t>
            </a:r>
            <a:r>
              <a:rPr lang="zh-CN" altLang="en-US" dirty="0">
                <a:solidFill>
                  <a:schemeClr val="tx2"/>
                </a:solidFill>
                <a:latin typeface="华文楷体" pitchFamily="2" charset="-122"/>
                <a:ea typeface="华文楷体" pitchFamily="2" charset="-122"/>
              </a:rPr>
              <a:t>、发展</a:t>
            </a:r>
            <a:r>
              <a:rPr lang="zh-CN" altLang="en-US" dirty="0">
                <a:solidFill>
                  <a:srgbClr val="800000"/>
                </a:solidFill>
                <a:latin typeface="华文楷体" pitchFamily="2" charset="-122"/>
                <a:ea typeface="华文楷体" pitchFamily="2" charset="-122"/>
              </a:rPr>
              <a:t>模式多元</a:t>
            </a:r>
            <a:r>
              <a:rPr lang="zh-CN" altLang="en-US" dirty="0">
                <a:solidFill>
                  <a:schemeClr val="tx2"/>
                </a:solidFill>
                <a:latin typeface="华文楷体" pitchFamily="2" charset="-122"/>
                <a:ea typeface="华文楷体" pitchFamily="2" charset="-122"/>
              </a:rPr>
              <a:t>；</a:t>
            </a:r>
          </a:p>
          <a:p>
            <a:pPr>
              <a:lnSpc>
                <a:spcPct val="120000"/>
              </a:lnSpc>
              <a:defRPr/>
            </a:pPr>
            <a:r>
              <a:rPr lang="en-US" altLang="zh-CN" b="0" dirty="0">
                <a:solidFill>
                  <a:srgbClr val="800000"/>
                </a:solidFill>
                <a:latin typeface="Times New Roman" pitchFamily="18" charset="0"/>
                <a:ea typeface="微软雅黑" pitchFamily="34" charset="-122"/>
              </a:rPr>
              <a:t> </a:t>
            </a:r>
            <a:r>
              <a:rPr lang="en-US" altLang="zh-CN" b="0" dirty="0">
                <a:solidFill>
                  <a:srgbClr val="800000"/>
                </a:solidFill>
                <a:latin typeface="楷体"/>
                <a:ea typeface="楷体"/>
              </a:rPr>
              <a:t>◇</a:t>
            </a:r>
            <a:r>
              <a:rPr lang="zh-CN" altLang="en-US" b="0" dirty="0">
                <a:solidFill>
                  <a:schemeClr val="tx2"/>
                </a:solidFill>
                <a:latin typeface="微软雅黑" pitchFamily="34" charset="-122"/>
                <a:ea typeface="微软雅黑" pitchFamily="34" charset="-122"/>
              </a:rPr>
              <a:t>优化</a:t>
            </a:r>
            <a:r>
              <a:rPr lang="zh-CN" altLang="en-US" b="0" dirty="0">
                <a:solidFill>
                  <a:schemeClr val="tx2"/>
                </a:solidFill>
                <a:latin typeface="微软雅黑" pitchFamily="34" charset="-122"/>
                <a:ea typeface="微软雅黑" pitchFamily="34" charset="-122"/>
              </a:rPr>
              <a:t>了我国高等教育布局与资源配置</a:t>
            </a:r>
            <a:r>
              <a:rPr lang="zh-CN" altLang="en-US" b="0" dirty="0">
                <a:solidFill>
                  <a:schemeClr val="tx2"/>
                </a:solidFill>
                <a:latin typeface="微软雅黑" pitchFamily="34" charset="-122"/>
                <a:ea typeface="微软雅黑" pitchFamily="34" charset="-122"/>
              </a:rPr>
              <a:t>。</a:t>
            </a:r>
            <a:endParaRPr lang="en-US" altLang="zh-CN" b="0" dirty="0">
              <a:solidFill>
                <a:schemeClr val="tx2"/>
              </a:solidFill>
              <a:latin typeface="微软雅黑" pitchFamily="34" charset="-122"/>
              <a:ea typeface="微软雅黑" pitchFamily="34" charset="-122"/>
            </a:endParaRPr>
          </a:p>
          <a:p>
            <a:pPr>
              <a:lnSpc>
                <a:spcPct val="120000"/>
              </a:lnSpc>
              <a:defRPr/>
            </a:pPr>
            <a:r>
              <a:rPr lang="en-US" altLang="zh-CN" b="0" dirty="0">
                <a:solidFill>
                  <a:schemeClr val="tx2"/>
                </a:solidFill>
                <a:latin typeface="微软雅黑" pitchFamily="34" charset="-122"/>
                <a:ea typeface="微软雅黑" pitchFamily="34" charset="-122"/>
              </a:rPr>
              <a:t> </a:t>
            </a:r>
            <a:r>
              <a:rPr lang="en-US" altLang="zh-CN" b="0" dirty="0">
                <a:solidFill>
                  <a:schemeClr val="tx2"/>
                </a:solidFill>
                <a:latin typeface="微软雅黑" pitchFamily="34" charset="-122"/>
                <a:ea typeface="微软雅黑" pitchFamily="34" charset="-122"/>
              </a:rPr>
              <a:t>   </a:t>
            </a:r>
            <a:r>
              <a:rPr lang="zh-CN" altLang="en-US" dirty="0">
                <a:solidFill>
                  <a:schemeClr val="tx2"/>
                </a:solidFill>
                <a:latin typeface="华文楷体" pitchFamily="2" charset="-122"/>
                <a:ea typeface="华文楷体" pitchFamily="2" charset="-122"/>
              </a:rPr>
              <a:t>位于</a:t>
            </a:r>
            <a:r>
              <a:rPr lang="zh-CN" altLang="en-US" dirty="0">
                <a:solidFill>
                  <a:schemeClr val="tx2"/>
                </a:solidFill>
                <a:latin typeface="华文楷体" pitchFamily="2" charset="-122"/>
                <a:ea typeface="华文楷体" pitchFamily="2" charset="-122"/>
              </a:rPr>
              <a:t>非中心城 </a:t>
            </a:r>
            <a:r>
              <a:rPr lang="zh-CN" altLang="en-US" dirty="0">
                <a:solidFill>
                  <a:schemeClr val="tx2"/>
                </a:solidFill>
                <a:latin typeface="华文楷体" pitchFamily="2" charset="-122"/>
                <a:ea typeface="华文楷体" pitchFamily="2" charset="-122"/>
              </a:rPr>
              <a:t>市高校占</a:t>
            </a:r>
            <a:r>
              <a:rPr lang="en-US" altLang="zh-CN" dirty="0">
                <a:solidFill>
                  <a:srgbClr val="800000"/>
                </a:solidFill>
                <a:latin typeface="Times New Roman" pitchFamily="18" charset="0"/>
                <a:ea typeface="华文楷体" pitchFamily="2" charset="-122"/>
                <a:cs typeface="Times New Roman" pitchFamily="18" charset="0"/>
              </a:rPr>
              <a:t>73%</a:t>
            </a:r>
            <a:r>
              <a:rPr lang="zh-CN" altLang="en-US" dirty="0">
                <a:solidFill>
                  <a:schemeClr val="tx2"/>
                </a:solidFill>
                <a:latin typeface="华文楷体" pitchFamily="2" charset="-122"/>
                <a:ea typeface="华文楷体" pitchFamily="2" charset="-122"/>
              </a:rPr>
              <a:t>；</a:t>
            </a:r>
            <a:endParaRPr lang="en-US" altLang="zh-CN" dirty="0">
              <a:solidFill>
                <a:schemeClr val="tx2"/>
              </a:solidFill>
              <a:latin typeface="华文楷体" pitchFamily="2" charset="-122"/>
              <a:ea typeface="华文楷体" pitchFamily="2" charset="-122"/>
            </a:endParaRPr>
          </a:p>
          <a:p>
            <a:pPr>
              <a:lnSpc>
                <a:spcPct val="120000"/>
              </a:lnSpc>
              <a:defRPr/>
            </a:pPr>
            <a:r>
              <a:rPr lang="zh-CN" altLang="en-US" dirty="0">
                <a:solidFill>
                  <a:schemeClr val="tx2"/>
                </a:solidFill>
                <a:latin typeface="华文楷体" pitchFamily="2" charset="-122"/>
                <a:ea typeface="华文楷体" pitchFamily="2" charset="-122"/>
              </a:rPr>
              <a:t>    办学经费由政府筹措变为</a:t>
            </a:r>
            <a:r>
              <a:rPr lang="zh-CN" altLang="en-US" dirty="0">
                <a:solidFill>
                  <a:srgbClr val="800000"/>
                </a:solidFill>
                <a:latin typeface="Times New Roman" pitchFamily="18" charset="0"/>
                <a:ea typeface="华文楷体" pitchFamily="2" charset="-122"/>
                <a:cs typeface="Times New Roman" pitchFamily="18" charset="0"/>
              </a:rPr>
              <a:t>社会统筹</a:t>
            </a:r>
            <a:r>
              <a:rPr lang="zh-CN" altLang="en-US" dirty="0">
                <a:solidFill>
                  <a:schemeClr val="tx2"/>
                </a:solidFill>
                <a:latin typeface="华文楷体" pitchFamily="2" charset="-122"/>
                <a:ea typeface="华文楷体" pitchFamily="2" charset="-122"/>
              </a:rPr>
              <a:t>；</a:t>
            </a:r>
            <a:endParaRPr lang="zh-CN" altLang="en-US" dirty="0">
              <a:solidFill>
                <a:schemeClr val="tx2"/>
              </a:solidFill>
              <a:latin typeface="华文楷体" pitchFamily="2" charset="-122"/>
              <a:ea typeface="华文楷体" pitchFamily="2" charset="-122"/>
            </a:endParaRPr>
          </a:p>
        </p:txBody>
      </p:sp>
      <p:sp>
        <p:nvSpPr>
          <p:cNvPr id="70659"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应用型本科教育的发展过程</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ext Box 32"/>
          <p:cNvSpPr txBox="1">
            <a:spLocks noChangeArrowheads="1"/>
          </p:cNvSpPr>
          <p:nvPr/>
        </p:nvSpPr>
        <p:spPr bwMode="auto">
          <a:xfrm>
            <a:off x="2916238" y="1370013"/>
            <a:ext cx="3052762" cy="487362"/>
          </a:xfrm>
          <a:prstGeom prst="rect">
            <a:avLst/>
          </a:prstGeom>
          <a:noFill/>
          <a:ln w="9525">
            <a:noFill/>
            <a:miter lim="800000"/>
            <a:headEnd/>
            <a:tailEnd/>
          </a:ln>
        </p:spPr>
        <p:txBody>
          <a:bodyPr>
            <a:spAutoFit/>
          </a:bodyPr>
          <a:lstStyle/>
          <a:p>
            <a:pPr>
              <a:spcBef>
                <a:spcPct val="50000"/>
              </a:spcBef>
            </a:pPr>
            <a:r>
              <a:rPr lang="zh-CN" altLang="en-US" sz="2600">
                <a:solidFill>
                  <a:schemeClr val="tx2"/>
                </a:solidFill>
                <a:ea typeface="微软雅黑"/>
                <a:cs typeface="微软雅黑"/>
              </a:rPr>
              <a:t>校企合作开办专业</a:t>
            </a:r>
          </a:p>
        </p:txBody>
      </p:sp>
      <p:graphicFrame>
        <p:nvGraphicFramePr>
          <p:cNvPr id="90115" name="Group 3"/>
          <p:cNvGraphicFramePr>
            <a:graphicFrameLocks noGrp="1"/>
          </p:cNvGraphicFramePr>
          <p:nvPr/>
        </p:nvGraphicFramePr>
        <p:xfrm>
          <a:off x="684213" y="2060575"/>
          <a:ext cx="7916862" cy="4248150"/>
        </p:xfrm>
        <a:graphic>
          <a:graphicData uri="http://schemas.openxmlformats.org/drawingml/2006/table">
            <a:tbl>
              <a:tblPr/>
              <a:tblGrid>
                <a:gridCol w="879475"/>
                <a:gridCol w="4575175"/>
                <a:gridCol w="2462212"/>
              </a:tblGrid>
              <a:tr h="336550">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1200" b="1" i="0" u="none" strike="noStrike" cap="none" normalizeH="0" baseline="0" smtClean="0">
                          <a:ln>
                            <a:noFill/>
                          </a:ln>
                          <a:solidFill>
                            <a:srgbClr val="C00000"/>
                          </a:solidFill>
                          <a:effectLst/>
                          <a:latin typeface="Times New Roman" pitchFamily="18" charset="0"/>
                          <a:ea typeface="黑体" pitchFamily="49" charset="-122"/>
                          <a:cs typeface="Times New Roman" pitchFamily="18" charset="0"/>
                        </a:rPr>
                        <a:t>序号</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1200" b="1" i="0" u="none" strike="noStrike" cap="none" normalizeH="0" baseline="0" smtClean="0">
                          <a:ln>
                            <a:noFill/>
                          </a:ln>
                          <a:solidFill>
                            <a:srgbClr val="C00000"/>
                          </a:solidFill>
                          <a:effectLst/>
                          <a:latin typeface="Times New Roman" pitchFamily="18" charset="0"/>
                          <a:ea typeface="黑体" pitchFamily="49" charset="-122"/>
                          <a:cs typeface="Times New Roman" pitchFamily="18" charset="0"/>
                        </a:rPr>
                        <a:t>专业（方向）名称</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1200" b="1" i="0" u="none" strike="noStrike" cap="none" normalizeH="0" baseline="0" smtClean="0">
                          <a:ln>
                            <a:noFill/>
                          </a:ln>
                          <a:solidFill>
                            <a:srgbClr val="C00000"/>
                          </a:solidFill>
                          <a:effectLst/>
                          <a:latin typeface="Times New Roman" pitchFamily="18" charset="0"/>
                          <a:ea typeface="黑体" pitchFamily="49" charset="-122"/>
                          <a:cs typeface="Times New Roman" pitchFamily="18" charset="0"/>
                        </a:rPr>
                        <a:t>共建单位</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385763">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电气工程及其自动化（输配电工程方向）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江苏电力公司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电气工程及其自动化（电网监控方向）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江苏电力公司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电气工程及其自动化（供用电技术方向）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江苏电力公司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市场营销（电力营销）</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江苏电力公司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8138">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电气工程及其自动化（电力系统继电保护方向）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南瑞继保有限责任公司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00">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车辆工程（城市轨道车辆）</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南京康尼新技术有限责任公司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38">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自动化（数控技术）</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南京数控机床有限责任公司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2588">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机械设计制造及其自动化（计算机辅助制造及数控加工方向）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德国经济与发展合作部</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9413">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机械设计制造及其自动化（流体传动与控制方向）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altLang="en-US" sz="1000" b="1" i="0" u="none" strike="noStrike" cap="none" normalizeH="0" baseline="0" smtClean="0">
                          <a:ln>
                            <a:noFill/>
                          </a:ln>
                          <a:solidFill>
                            <a:srgbClr val="953735"/>
                          </a:solidFill>
                          <a:effectLst/>
                          <a:latin typeface="Times New Roman" pitchFamily="18" charset="0"/>
                          <a:ea typeface="仿宋_GB2312" charset="-122"/>
                        </a:rPr>
                        <a:t>博世</a:t>
                      </a: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a:t>
                      </a:r>
                      <a:r>
                        <a:rPr kumimoji="0" lang="zh-CN" altLang="en-US" sz="1000" b="1" i="0" u="none" strike="noStrike" cap="none" normalizeH="0" baseline="0" smtClean="0">
                          <a:ln>
                            <a:noFill/>
                          </a:ln>
                          <a:solidFill>
                            <a:srgbClr val="953735"/>
                          </a:solidFill>
                          <a:effectLst/>
                          <a:latin typeface="Times New Roman" pitchFamily="18" charset="0"/>
                          <a:ea typeface="仿宋_GB2312" charset="-122"/>
                        </a:rPr>
                        <a:t>力士乐公司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4963">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10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热能与动力工程（火电厂集控运行方向）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华能电厂</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n-US" altLang="zh-CN" sz="1000" b="1" i="0" u="none" strike="noStrike" cap="none" normalizeH="0" baseline="0" smtClean="0">
                          <a:ln>
                            <a:noFill/>
                          </a:ln>
                          <a:solidFill>
                            <a:srgbClr val="953735"/>
                          </a:solidFill>
                          <a:effectLst/>
                          <a:latin typeface="Times New Roman" pitchFamily="18" charset="0"/>
                          <a:ea typeface="仿宋_GB2312" charset="-122"/>
                        </a:rPr>
                        <a:t>11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热能与动力工程（生产过程自动化方向）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953735"/>
                          </a:solidFill>
                          <a:effectLst/>
                          <a:latin typeface="Times New Roman" pitchFamily="18" charset="0"/>
                          <a:ea typeface="仿宋_GB2312" charset="-122"/>
                        </a:rPr>
                        <a:t>华能电厂</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2"/>
          <p:cNvSpPr txBox="1">
            <a:spLocks noChangeArrowheads="1"/>
          </p:cNvSpPr>
          <p:nvPr/>
        </p:nvSpPr>
        <p:spPr bwMode="auto">
          <a:xfrm>
            <a:off x="2771775" y="1254125"/>
            <a:ext cx="4032250" cy="519113"/>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50000"/>
              </a:spcBef>
              <a:defRPr/>
            </a:pPr>
            <a:r>
              <a:rPr lang="zh-CN" altLang="en-US" sz="2800">
                <a:solidFill>
                  <a:srgbClr val="800000"/>
                </a:solidFill>
                <a:latin typeface="Calibri" pitchFamily="34" charset="0"/>
              </a:rPr>
              <a:t>全程参与，合作育人</a:t>
            </a:r>
            <a:endParaRPr lang="en-US" sz="2800">
              <a:solidFill>
                <a:srgbClr val="800000"/>
              </a:solidFill>
              <a:latin typeface="Calibri" pitchFamily="34" charset="0"/>
            </a:endParaRPr>
          </a:p>
        </p:txBody>
      </p:sp>
      <p:pic>
        <p:nvPicPr>
          <p:cNvPr id="155650" name="Picture 2" descr="C:\Documents and Settings\yunfan\桌面\行业企业参加人才培养“顶层设计”论证剪影.jpg"/>
          <p:cNvPicPr>
            <a:picLocks noChangeAspect="1" noChangeArrowheads="1"/>
          </p:cNvPicPr>
          <p:nvPr/>
        </p:nvPicPr>
        <p:blipFill>
          <a:blip r:embed="rId2"/>
          <a:srcRect b="1665"/>
          <a:stretch>
            <a:fillRect/>
          </a:stretch>
        </p:blipFill>
        <p:spPr bwMode="auto">
          <a:xfrm>
            <a:off x="2195513" y="1327150"/>
            <a:ext cx="6296025" cy="5308600"/>
          </a:xfrm>
          <a:prstGeom prst="rect">
            <a:avLst/>
          </a:prstGeom>
          <a:noFill/>
          <a:ln w="9525">
            <a:noFill/>
            <a:miter lim="800000"/>
            <a:headEnd/>
            <a:tailEnd/>
          </a:ln>
        </p:spPr>
      </p:pic>
      <p:sp>
        <p:nvSpPr>
          <p:cNvPr id="155651" name="TextBox 16"/>
          <p:cNvSpPr txBox="1">
            <a:spLocks noChangeArrowheads="1"/>
          </p:cNvSpPr>
          <p:nvPr/>
        </p:nvSpPr>
        <p:spPr bwMode="auto">
          <a:xfrm>
            <a:off x="974725" y="1960563"/>
            <a:ext cx="547688" cy="3840162"/>
          </a:xfrm>
          <a:prstGeom prst="rect">
            <a:avLst/>
          </a:prstGeom>
          <a:noFill/>
          <a:ln w="9525">
            <a:noFill/>
            <a:miter lim="800000"/>
            <a:headEnd/>
            <a:tailEnd/>
          </a:ln>
        </p:spPr>
        <p:txBody>
          <a:bodyPr vert="eaVert" wrap="none">
            <a:spAutoFit/>
          </a:bodyPr>
          <a:lstStyle/>
          <a:p>
            <a:pPr eaLnBrk="0" hangingPunct="0"/>
            <a:r>
              <a:rPr lang="zh-CN" altLang="en-US" sz="2400" b="0">
                <a:solidFill>
                  <a:schemeClr val="tx2"/>
                </a:solidFill>
                <a:latin typeface="微软雅黑"/>
                <a:ea typeface="微软雅黑"/>
                <a:cs typeface="微软雅黑"/>
              </a:rPr>
              <a:t>企业参加 “顶层设计”剪影</a:t>
            </a:r>
          </a:p>
        </p:txBody>
      </p:sp>
      <p:sp>
        <p:nvSpPr>
          <p:cNvPr id="6"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Text Box 30"/>
          <p:cNvSpPr txBox="1">
            <a:spLocks noChangeArrowheads="1"/>
          </p:cNvSpPr>
          <p:nvPr/>
        </p:nvSpPr>
        <p:spPr bwMode="auto">
          <a:xfrm>
            <a:off x="2843213" y="1412875"/>
            <a:ext cx="3744912" cy="517525"/>
          </a:xfrm>
          <a:prstGeom prst="rect">
            <a:avLst/>
          </a:prstGeom>
          <a:noFill/>
          <a:ln w="9525">
            <a:noFill/>
            <a:miter lim="800000"/>
            <a:headEnd/>
            <a:tailEnd/>
          </a:ln>
        </p:spPr>
        <p:txBody>
          <a:bodyPr>
            <a:spAutoFit/>
          </a:bodyPr>
          <a:lstStyle/>
          <a:p>
            <a:pPr algn="ctr">
              <a:spcBef>
                <a:spcPct val="50000"/>
              </a:spcBef>
            </a:pPr>
            <a:r>
              <a:rPr lang="zh-CN" altLang="en-US" sz="2800">
                <a:solidFill>
                  <a:schemeClr val="tx2"/>
                </a:solidFill>
              </a:rPr>
              <a:t>校企合作编写教材</a:t>
            </a:r>
            <a:endParaRPr lang="en-US" sz="2800">
              <a:solidFill>
                <a:schemeClr val="tx2"/>
              </a:solidFill>
            </a:endParaRPr>
          </a:p>
        </p:txBody>
      </p:sp>
      <p:graphicFrame>
        <p:nvGraphicFramePr>
          <p:cNvPr id="92163" name="Group 3"/>
          <p:cNvGraphicFramePr>
            <a:graphicFrameLocks noGrp="1"/>
          </p:cNvGraphicFramePr>
          <p:nvPr/>
        </p:nvGraphicFramePr>
        <p:xfrm>
          <a:off x="468313" y="1992313"/>
          <a:ext cx="8280400" cy="4624387"/>
        </p:xfrm>
        <a:graphic>
          <a:graphicData uri="http://schemas.openxmlformats.org/drawingml/2006/table">
            <a:tbl>
              <a:tblPr/>
              <a:tblGrid>
                <a:gridCol w="4022725"/>
                <a:gridCol w="1204912"/>
                <a:gridCol w="3052763"/>
              </a:tblGrid>
              <a:tr h="258763">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C00000"/>
                          </a:solidFill>
                          <a:effectLst/>
                          <a:latin typeface="宋体" pitchFamily="2" charset="-122"/>
                          <a:ea typeface="宋体" pitchFamily="2" charset="-122"/>
                        </a:rPr>
                        <a:t>教材名称</a:t>
                      </a:r>
                      <a:endParaRPr kumimoji="0" lang="zh-CN" sz="1000" b="1" i="0" u="none" strike="noStrike" cap="none" normalizeH="0" baseline="0" smtClean="0">
                        <a:ln>
                          <a:noFill/>
                        </a:ln>
                        <a:solidFill>
                          <a:srgbClr val="C00000"/>
                        </a:solidFill>
                        <a:effectLst/>
                        <a:latin typeface="黑体" pitchFamily="2" charset="-122"/>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C00000"/>
                          </a:solidFill>
                          <a:effectLst/>
                          <a:latin typeface="宋体" pitchFamily="2" charset="-122"/>
                          <a:ea typeface="宋体" pitchFamily="2" charset="-122"/>
                        </a:rPr>
                        <a:t>作者</a:t>
                      </a:r>
                      <a:endParaRPr kumimoji="0" lang="zh-CN" sz="1000" b="1" i="0" u="none" strike="noStrike" cap="none" normalizeH="0" baseline="0" smtClean="0">
                        <a:ln>
                          <a:noFill/>
                        </a:ln>
                        <a:solidFill>
                          <a:srgbClr val="C00000"/>
                        </a:solidFill>
                        <a:effectLst/>
                        <a:latin typeface="黑体" pitchFamily="2" charset="-122"/>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1000" b="1" i="0" u="none" strike="noStrike" cap="none" normalizeH="0" baseline="0" smtClean="0">
                          <a:ln>
                            <a:noFill/>
                          </a:ln>
                          <a:solidFill>
                            <a:srgbClr val="C00000"/>
                          </a:solidFill>
                          <a:effectLst/>
                          <a:latin typeface="宋体" pitchFamily="2" charset="-122"/>
                          <a:ea typeface="宋体" pitchFamily="2" charset="-122"/>
                        </a:rPr>
                        <a:t>出版单位</a:t>
                      </a:r>
                      <a:endParaRPr kumimoji="0" lang="zh-CN" sz="1000" b="1" i="0" u="none" strike="noStrike" cap="none" normalizeH="0" baseline="0" smtClean="0">
                        <a:ln>
                          <a:noFill/>
                        </a:ln>
                        <a:solidFill>
                          <a:srgbClr val="C00000"/>
                        </a:solidFill>
                        <a:effectLst/>
                        <a:latin typeface="黑体" pitchFamily="2" charset="-122"/>
                        <a:ea typeface="宋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242888">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输配电线路施工技术</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黄宵宁</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中国电力出版社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发电厂电气部分</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姚春球</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中国电力出版社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综合布线系统</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刘华君</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机械工业出版社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888">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输配电分册</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张芙蓉</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中国水利水电出版社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变电站综合自动化原理与系统</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张惠刚</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中国电力出版社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888">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可编程序控制器原理及应用</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郁汉琪</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中国电力出版社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机床电气可编程序控制器实验指导书</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郁汉琪</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高等教育出版社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数控机床故障诊断维修</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夏庆观</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机械工业出版社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888">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三菱</a:t>
                      </a:r>
                      <a:r>
                        <a:rPr kumimoji="0" lang="en-US" sz="900" b="1" i="0" u="none" strike="noStrike" cap="none" normalizeH="0" baseline="0" smtClean="0">
                          <a:ln>
                            <a:noFill/>
                          </a:ln>
                          <a:solidFill>
                            <a:srgbClr val="953735"/>
                          </a:solidFill>
                          <a:effectLst/>
                          <a:latin typeface="Times New Roman" pitchFamily="18" charset="0"/>
                          <a:ea typeface="楷体_GB2312" pitchFamily="49" charset="-122"/>
                        </a:rPr>
                        <a:t>CNC PLC</a:t>
                      </a: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编程入门及应用</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集  体</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南京大学出版社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三菱</a:t>
                      </a:r>
                      <a:r>
                        <a:rPr kumimoji="0" lang="en-US" sz="900" b="1" i="0" u="none" strike="noStrike" cap="none" normalizeH="0" baseline="0" smtClean="0">
                          <a:ln>
                            <a:noFill/>
                          </a:ln>
                          <a:solidFill>
                            <a:srgbClr val="953735"/>
                          </a:solidFill>
                          <a:effectLst/>
                          <a:latin typeface="Times New Roman" pitchFamily="18" charset="0"/>
                          <a:ea typeface="楷体_GB2312" pitchFamily="49" charset="-122"/>
                        </a:rPr>
                        <a:t>CNC</a:t>
                      </a: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数控系统入门与综合实践手册</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集  体</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南京大学出版社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888">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三菱</a:t>
                      </a:r>
                      <a:r>
                        <a:rPr kumimoji="0" lang="en-US" sz="900" b="1" i="0" u="none" strike="noStrike" cap="none" normalizeH="0" baseline="0" smtClean="0">
                          <a:ln>
                            <a:noFill/>
                          </a:ln>
                          <a:solidFill>
                            <a:srgbClr val="953735"/>
                          </a:solidFill>
                          <a:effectLst/>
                          <a:latin typeface="Times New Roman" pitchFamily="18" charset="0"/>
                          <a:ea typeface="楷体_GB2312" pitchFamily="49" charset="-122"/>
                        </a:rPr>
                        <a:t>Q PLC</a:t>
                      </a: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入门实践指导书</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集  体</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南京大学出版社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n-US" sz="900" b="1" i="0" u="none" strike="noStrike" cap="none" normalizeH="0" baseline="0" smtClean="0">
                          <a:ln>
                            <a:noFill/>
                          </a:ln>
                          <a:solidFill>
                            <a:srgbClr val="953735"/>
                          </a:solidFill>
                          <a:effectLst/>
                          <a:latin typeface="Times New Roman" pitchFamily="18" charset="0"/>
                          <a:ea typeface="楷体_GB2312" pitchFamily="49" charset="-122"/>
                        </a:rPr>
                        <a:t>GE Fanuc</a:t>
                      </a: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自动化</a:t>
                      </a:r>
                      <a:r>
                        <a:rPr kumimoji="0" lang="en-US" sz="900" b="1" i="0" u="none" strike="noStrike" cap="none" normalizeH="0" baseline="0" smtClean="0">
                          <a:ln>
                            <a:noFill/>
                          </a:ln>
                          <a:solidFill>
                            <a:srgbClr val="953735"/>
                          </a:solidFill>
                          <a:effectLst/>
                          <a:latin typeface="Times New Roman" pitchFamily="18" charset="0"/>
                          <a:ea typeface="楷体_GB2312" pitchFamily="49" charset="-122"/>
                        </a:rPr>
                        <a:t>PACs</a:t>
                      </a: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实践与应用</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集  体</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南京大学出版社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博世力士乐液压气动传动控制技术实验指导</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集  体</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南京大学出版社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888">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三菱</a:t>
                      </a:r>
                      <a:r>
                        <a:rPr kumimoji="0" lang="en-US" sz="900" b="1" i="0" u="none" strike="noStrike" cap="none" normalizeH="0" baseline="0" smtClean="0">
                          <a:ln>
                            <a:noFill/>
                          </a:ln>
                          <a:solidFill>
                            <a:srgbClr val="953735"/>
                          </a:solidFill>
                          <a:effectLst/>
                          <a:latin typeface="Times New Roman" pitchFamily="18" charset="0"/>
                          <a:ea typeface="楷体_GB2312" pitchFamily="49" charset="-122"/>
                        </a:rPr>
                        <a:t>Q</a:t>
                      </a: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系列</a:t>
                      </a:r>
                      <a:r>
                        <a:rPr kumimoji="0" lang="en-US" sz="900" b="1" i="0" u="none" strike="noStrike" cap="none" normalizeH="0" baseline="0" smtClean="0">
                          <a:ln>
                            <a:noFill/>
                          </a:ln>
                          <a:solidFill>
                            <a:srgbClr val="953735"/>
                          </a:solidFill>
                          <a:effectLst/>
                          <a:latin typeface="Times New Roman" pitchFamily="18" charset="0"/>
                          <a:ea typeface="楷体_GB2312" pitchFamily="49" charset="-122"/>
                        </a:rPr>
                        <a:t>PLC</a:t>
                      </a: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可编程序控制器实践与应用</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集  体</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南京大学出版社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与应用指导书</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集  体</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南京大学出版社</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888">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数控技术</a:t>
                      </a:r>
                      <a:r>
                        <a:rPr kumimoji="0" lang="en-US" sz="900" b="1" i="0" u="none" strike="noStrike" cap="none" normalizeH="0" baseline="0" smtClean="0">
                          <a:ln>
                            <a:noFill/>
                          </a:ln>
                          <a:solidFill>
                            <a:srgbClr val="953735"/>
                          </a:solidFill>
                          <a:effectLst/>
                          <a:latin typeface="Times New Roman" pitchFamily="18" charset="0"/>
                          <a:ea typeface="楷体_GB2312" pitchFamily="49" charset="-122"/>
                        </a:rPr>
                        <a:t>(</a:t>
                      </a:r>
                      <a:r>
                        <a:rPr kumimoji="0" lang="zh-CN" altLang="en-US" sz="900" b="1" i="0" u="none" strike="noStrike" cap="none" normalizeH="0" baseline="0" smtClean="0">
                          <a:ln>
                            <a:noFill/>
                          </a:ln>
                          <a:solidFill>
                            <a:srgbClr val="953735"/>
                          </a:solidFill>
                          <a:effectLst/>
                          <a:latin typeface="Times New Roman" pitchFamily="18" charset="0"/>
                          <a:ea typeface="楷体_GB2312" pitchFamily="49" charset="-122"/>
                        </a:rPr>
                        <a:t>第二版</a:t>
                      </a:r>
                      <a:r>
                        <a:rPr kumimoji="0" lang="en-US" sz="900" b="1" i="0" u="none" strike="noStrike" cap="none" normalizeH="0" baseline="0" smtClean="0">
                          <a:ln>
                            <a:noFill/>
                          </a:ln>
                          <a:solidFill>
                            <a:srgbClr val="953735"/>
                          </a:solidFill>
                          <a:effectLst/>
                          <a:latin typeface="Times New Roman" pitchFamily="18" charset="0"/>
                          <a:ea typeface="楷体_GB2312" pitchFamily="49" charset="-122"/>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朱晓春</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机械工业出版社</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数控机床编程技巧与禁忌</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顾雪艳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机械工业出版社</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1300">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数控系统综合实践</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曹锦江</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zh-CN" sz="900" b="1" i="0" u="none" strike="noStrike" cap="none" normalizeH="0" baseline="0" smtClean="0">
                          <a:ln>
                            <a:noFill/>
                          </a:ln>
                          <a:solidFill>
                            <a:srgbClr val="953735"/>
                          </a:solidFill>
                          <a:effectLst/>
                          <a:latin typeface="Times New Roman" pitchFamily="18" charset="0"/>
                          <a:ea typeface="楷体_GB2312" pitchFamily="49" charset="-122"/>
                        </a:rPr>
                        <a:t>机械工业出版社</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矩形 10"/>
          <p:cNvSpPr>
            <a:spLocks noChangeArrowheads="1"/>
          </p:cNvSpPr>
          <p:nvPr/>
        </p:nvSpPr>
        <p:spPr bwMode="auto">
          <a:xfrm>
            <a:off x="1368425" y="1773238"/>
            <a:ext cx="7775575" cy="487362"/>
          </a:xfrm>
          <a:prstGeom prst="rect">
            <a:avLst/>
          </a:prstGeom>
          <a:noFill/>
          <a:ln w="9525">
            <a:noFill/>
            <a:miter lim="800000"/>
            <a:headEnd/>
            <a:tailEnd/>
          </a:ln>
        </p:spPr>
        <p:txBody>
          <a:bodyPr>
            <a:spAutoFit/>
          </a:bodyPr>
          <a:lstStyle/>
          <a:p>
            <a:r>
              <a:rPr lang="zh-CN" altLang="en-US" sz="2600" b="0">
                <a:solidFill>
                  <a:schemeClr val="tx2"/>
                </a:solidFill>
                <a:latin typeface="微软雅黑"/>
                <a:ea typeface="微软雅黑"/>
                <a:cs typeface="微软雅黑"/>
              </a:rPr>
              <a:t>    主编教材</a:t>
            </a:r>
            <a:r>
              <a:rPr lang="en-US" altLang="zh-CN" sz="2600" b="0">
                <a:solidFill>
                  <a:schemeClr val="tx2"/>
                </a:solidFill>
                <a:latin typeface="微软雅黑"/>
                <a:ea typeface="微软雅黑"/>
                <a:cs typeface="微软雅黑"/>
              </a:rPr>
              <a:t>315</a:t>
            </a:r>
            <a:r>
              <a:rPr lang="zh-CN" altLang="en-US" sz="2600" b="0">
                <a:solidFill>
                  <a:schemeClr val="tx2"/>
                </a:solidFill>
                <a:latin typeface="微软雅黑"/>
                <a:ea typeface="微软雅黑"/>
                <a:cs typeface="微软雅黑"/>
              </a:rPr>
              <a:t>部，其中国家级规划教材</a:t>
            </a:r>
            <a:r>
              <a:rPr lang="en-US" altLang="zh-CN" sz="2600" b="0">
                <a:solidFill>
                  <a:schemeClr val="tx2"/>
                </a:solidFill>
                <a:latin typeface="微软雅黑"/>
                <a:ea typeface="微软雅黑"/>
                <a:cs typeface="微软雅黑"/>
              </a:rPr>
              <a:t>91</a:t>
            </a:r>
            <a:r>
              <a:rPr lang="zh-CN" altLang="en-US" sz="2600" b="0">
                <a:solidFill>
                  <a:schemeClr val="tx2"/>
                </a:solidFill>
                <a:latin typeface="微软雅黑"/>
                <a:ea typeface="微软雅黑"/>
                <a:cs typeface="微软雅黑"/>
              </a:rPr>
              <a:t>部</a:t>
            </a:r>
          </a:p>
        </p:txBody>
      </p:sp>
      <p:pic>
        <p:nvPicPr>
          <p:cNvPr id="157698" name="图片 7"/>
          <p:cNvPicPr>
            <a:picLocks noChangeAspect="1" noChangeArrowheads="1"/>
          </p:cNvPicPr>
          <p:nvPr/>
        </p:nvPicPr>
        <p:blipFill>
          <a:blip r:embed="rId2"/>
          <a:srcRect/>
          <a:stretch>
            <a:fillRect/>
          </a:stretch>
        </p:blipFill>
        <p:spPr bwMode="auto">
          <a:xfrm>
            <a:off x="1116013" y="2430463"/>
            <a:ext cx="7388225" cy="3600450"/>
          </a:xfrm>
          <a:prstGeom prst="rect">
            <a:avLst/>
          </a:prstGeom>
          <a:noFill/>
          <a:ln w="9525">
            <a:noFill/>
            <a:miter lim="800000"/>
            <a:headEnd/>
            <a:tailEnd/>
          </a:ln>
        </p:spPr>
      </p:pic>
      <p:sp>
        <p:nvSpPr>
          <p:cNvPr id="157699" name="矩形 8"/>
          <p:cNvSpPr>
            <a:spLocks noChangeArrowheads="1"/>
          </p:cNvSpPr>
          <p:nvPr/>
        </p:nvSpPr>
        <p:spPr bwMode="auto">
          <a:xfrm>
            <a:off x="1141413" y="5437188"/>
            <a:ext cx="7273925" cy="1081087"/>
          </a:xfrm>
          <a:prstGeom prst="rect">
            <a:avLst/>
          </a:prstGeom>
          <a:solidFill>
            <a:srgbClr val="17375E">
              <a:alpha val="79999"/>
            </a:srgbClr>
          </a:solidFill>
          <a:ln w="57150">
            <a:solidFill>
              <a:srgbClr val="B9CDE5"/>
            </a:solidFill>
            <a:miter lim="800000"/>
            <a:headEnd/>
            <a:tailEnd/>
          </a:ln>
        </p:spPr>
        <p:txBody>
          <a:bodyPr lIns="252000" tIns="72000" rIns="180000" bIns="72000" anchor="ctr"/>
          <a:lstStyle/>
          <a:p>
            <a:pPr>
              <a:lnSpc>
                <a:spcPct val="120000"/>
              </a:lnSpc>
            </a:pPr>
            <a:r>
              <a:rPr lang="zh-CN" altLang="en-US" sz="2800">
                <a:solidFill>
                  <a:schemeClr val="bg1"/>
                </a:solidFill>
              </a:rPr>
              <a:t>列入国家规划教材的数量在全国同类高校排名</a:t>
            </a:r>
            <a:r>
              <a:rPr lang="zh-CN" altLang="en-US" sz="2800">
                <a:solidFill>
                  <a:srgbClr val="800000"/>
                </a:solidFill>
              </a:rPr>
              <a:t>第一</a:t>
            </a:r>
            <a:r>
              <a:rPr lang="zh-CN" altLang="en-US" sz="2800">
                <a:solidFill>
                  <a:schemeClr val="bg1"/>
                </a:solidFill>
              </a:rPr>
              <a:t>；江苏省所有高校排名第三</a:t>
            </a:r>
          </a:p>
        </p:txBody>
      </p:sp>
      <p:sp>
        <p:nvSpPr>
          <p:cNvPr id="6"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ext Box 2"/>
          <p:cNvSpPr txBox="1">
            <a:spLocks noChangeArrowheads="1"/>
          </p:cNvSpPr>
          <p:nvPr/>
        </p:nvSpPr>
        <p:spPr bwMode="auto">
          <a:xfrm>
            <a:off x="609600" y="1181100"/>
            <a:ext cx="8139113" cy="731838"/>
          </a:xfrm>
          <a:prstGeom prst="rect">
            <a:avLst/>
          </a:prstGeom>
          <a:noFill/>
          <a:ln w="9525">
            <a:noFill/>
            <a:miter lim="800000"/>
            <a:headEnd/>
            <a:tailEnd/>
          </a:ln>
        </p:spPr>
        <p:txBody>
          <a:bodyPr>
            <a:spAutoFit/>
          </a:bodyPr>
          <a:lstStyle/>
          <a:p>
            <a:pPr eaLnBrk="0" hangingPunct="0">
              <a:lnSpc>
                <a:spcPct val="175000"/>
              </a:lnSpc>
              <a:spcBef>
                <a:spcPct val="50000"/>
              </a:spcBef>
            </a:pPr>
            <a:r>
              <a:rPr lang="zh-CN" altLang="en-US" sz="2400" b="0">
                <a:solidFill>
                  <a:schemeClr val="tx2"/>
                </a:solidFill>
              </a:rPr>
              <a:t>       </a:t>
            </a:r>
          </a:p>
        </p:txBody>
      </p:sp>
      <p:pic>
        <p:nvPicPr>
          <p:cNvPr id="158722" name="Picture 2" descr="D:\网站\图片整理\D全程参与\全程参与 网站\项目教学案例.jpg"/>
          <p:cNvPicPr>
            <a:picLocks noChangeAspect="1" noChangeArrowheads="1"/>
          </p:cNvPicPr>
          <p:nvPr/>
        </p:nvPicPr>
        <p:blipFill>
          <a:blip r:embed="rId2"/>
          <a:srcRect/>
          <a:stretch>
            <a:fillRect/>
          </a:stretch>
        </p:blipFill>
        <p:spPr bwMode="auto">
          <a:xfrm>
            <a:off x="1539875" y="1381125"/>
            <a:ext cx="6954838" cy="5262563"/>
          </a:xfrm>
          <a:prstGeom prst="rect">
            <a:avLst/>
          </a:prstGeom>
          <a:noFill/>
          <a:ln w="9525">
            <a:noFill/>
            <a:miter lim="800000"/>
            <a:headEnd/>
            <a:tailEnd/>
          </a:ln>
        </p:spPr>
      </p:pic>
      <p:sp>
        <p:nvSpPr>
          <p:cNvPr id="158723" name="Text Box 4"/>
          <p:cNvSpPr txBox="1">
            <a:spLocks noChangeArrowheads="1"/>
          </p:cNvSpPr>
          <p:nvPr/>
        </p:nvSpPr>
        <p:spPr bwMode="auto">
          <a:xfrm>
            <a:off x="601663" y="2133600"/>
            <a:ext cx="585787" cy="3743325"/>
          </a:xfrm>
          <a:prstGeom prst="rect">
            <a:avLst/>
          </a:prstGeom>
          <a:noFill/>
          <a:ln w="9525">
            <a:noFill/>
            <a:miter lim="800000"/>
            <a:headEnd/>
            <a:tailEnd/>
          </a:ln>
        </p:spPr>
        <p:txBody>
          <a:bodyPr vert="eaVert">
            <a:spAutoFit/>
          </a:bodyPr>
          <a:lstStyle/>
          <a:p>
            <a:pPr marL="742950" indent="-285750">
              <a:lnSpc>
                <a:spcPct val="110000"/>
              </a:lnSpc>
              <a:spcBef>
                <a:spcPct val="50000"/>
              </a:spcBef>
              <a:buClr>
                <a:srgbClr val="C00000"/>
              </a:buClr>
              <a:buSzPct val="120000"/>
              <a:buFont typeface="Arial" charset="0"/>
              <a:buNone/>
            </a:pPr>
            <a:r>
              <a:rPr lang="zh-CN" altLang="en-US" sz="2400">
                <a:solidFill>
                  <a:schemeClr val="tx2"/>
                </a:solidFill>
              </a:rPr>
              <a:t>项目教学系列化</a:t>
            </a:r>
          </a:p>
        </p:txBody>
      </p:sp>
      <p:sp>
        <p:nvSpPr>
          <p:cNvPr id="6"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Text Box 2"/>
          <p:cNvSpPr txBox="1">
            <a:spLocks noChangeArrowheads="1"/>
          </p:cNvSpPr>
          <p:nvPr/>
        </p:nvSpPr>
        <p:spPr bwMode="auto">
          <a:xfrm>
            <a:off x="609600" y="1181100"/>
            <a:ext cx="8139113" cy="731838"/>
          </a:xfrm>
          <a:prstGeom prst="rect">
            <a:avLst/>
          </a:prstGeom>
          <a:noFill/>
          <a:ln w="9525">
            <a:noFill/>
            <a:miter lim="800000"/>
            <a:headEnd/>
            <a:tailEnd/>
          </a:ln>
        </p:spPr>
        <p:txBody>
          <a:bodyPr>
            <a:spAutoFit/>
          </a:bodyPr>
          <a:lstStyle/>
          <a:p>
            <a:pPr eaLnBrk="0" hangingPunct="0">
              <a:lnSpc>
                <a:spcPct val="175000"/>
              </a:lnSpc>
              <a:spcBef>
                <a:spcPct val="50000"/>
              </a:spcBef>
            </a:pPr>
            <a:r>
              <a:rPr lang="zh-CN" altLang="en-US" sz="2400" b="0">
                <a:solidFill>
                  <a:schemeClr val="tx2"/>
                </a:solidFill>
              </a:rPr>
              <a:t>       </a:t>
            </a:r>
          </a:p>
        </p:txBody>
      </p:sp>
      <p:grpSp>
        <p:nvGrpSpPr>
          <p:cNvPr id="159746" name="Group 3"/>
          <p:cNvGrpSpPr>
            <a:grpSpLocks noChangeAspect="1"/>
          </p:cNvGrpSpPr>
          <p:nvPr/>
        </p:nvGrpSpPr>
        <p:grpSpPr bwMode="auto">
          <a:xfrm>
            <a:off x="293688" y="1884363"/>
            <a:ext cx="8574087" cy="4298950"/>
            <a:chOff x="0" y="0"/>
            <a:chExt cx="8238226" cy="3500462"/>
          </a:xfrm>
        </p:grpSpPr>
        <p:pic>
          <p:nvPicPr>
            <p:cNvPr id="159749" name="Picture 6" descr="D:\网站\图片整理\F应用成效\应用成效 网站图片\学生科技活动剪影1.jpg"/>
            <p:cNvPicPr>
              <a:picLocks noChangeAspect="1" noChangeArrowheads="1"/>
            </p:cNvPicPr>
            <p:nvPr/>
          </p:nvPicPr>
          <p:blipFill>
            <a:blip r:embed="rId2"/>
            <a:srcRect/>
            <a:stretch>
              <a:fillRect/>
            </a:stretch>
          </p:blipFill>
          <p:spPr bwMode="auto">
            <a:xfrm>
              <a:off x="0" y="71438"/>
              <a:ext cx="4033891" cy="3357586"/>
            </a:xfrm>
            <a:prstGeom prst="rect">
              <a:avLst/>
            </a:prstGeom>
            <a:noFill/>
            <a:ln w="9525">
              <a:noFill/>
              <a:miter lim="800000"/>
              <a:headEnd/>
              <a:tailEnd/>
            </a:ln>
          </p:spPr>
        </p:pic>
        <p:pic>
          <p:nvPicPr>
            <p:cNvPr id="159750" name="Picture 7" descr="D:\网站\图片整理\F应用成效\应用成效 网站图片\学生科技活动剪影2.jpg"/>
            <p:cNvPicPr>
              <a:picLocks noChangeAspect="1" noChangeArrowheads="1"/>
            </p:cNvPicPr>
            <p:nvPr/>
          </p:nvPicPr>
          <p:blipFill>
            <a:blip r:embed="rId3"/>
            <a:srcRect/>
            <a:stretch>
              <a:fillRect/>
            </a:stretch>
          </p:blipFill>
          <p:spPr bwMode="auto">
            <a:xfrm>
              <a:off x="4286280" y="0"/>
              <a:ext cx="3951946" cy="3500462"/>
            </a:xfrm>
            <a:prstGeom prst="rect">
              <a:avLst/>
            </a:prstGeom>
            <a:noFill/>
            <a:ln w="9525">
              <a:noFill/>
              <a:miter lim="800000"/>
              <a:headEnd/>
              <a:tailEnd/>
            </a:ln>
          </p:spPr>
        </p:pic>
      </p:grpSp>
      <p:sp>
        <p:nvSpPr>
          <p:cNvPr id="95238" name="Text Box 6"/>
          <p:cNvSpPr txBox="1">
            <a:spLocks noChangeArrowheads="1"/>
          </p:cNvSpPr>
          <p:nvPr/>
        </p:nvSpPr>
        <p:spPr bwMode="auto">
          <a:xfrm>
            <a:off x="2555875" y="1341438"/>
            <a:ext cx="3960813" cy="4572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50000"/>
              </a:spcBef>
              <a:defRPr/>
            </a:pPr>
            <a:r>
              <a:rPr lang="zh-CN" altLang="en-US" sz="2400">
                <a:solidFill>
                  <a:schemeClr val="tx2"/>
                </a:solidFill>
                <a:latin typeface="Calibri" pitchFamily="34" charset="0"/>
              </a:rPr>
              <a:t>学科竞赛普及化</a:t>
            </a:r>
          </a:p>
        </p:txBody>
      </p:sp>
      <p:sp>
        <p:nvSpPr>
          <p:cNvPr id="8"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69" name="Picture 2" descr="D:\网站\图片整理\D全程参与\全程参与 网站\新型教学模式.jpg"/>
          <p:cNvPicPr>
            <a:picLocks noChangeAspect="1" noChangeArrowheads="1"/>
          </p:cNvPicPr>
          <p:nvPr/>
        </p:nvPicPr>
        <p:blipFill>
          <a:blip r:embed="rId2"/>
          <a:srcRect t="8980"/>
          <a:stretch>
            <a:fillRect/>
          </a:stretch>
        </p:blipFill>
        <p:spPr bwMode="auto">
          <a:xfrm>
            <a:off x="2339975" y="1581150"/>
            <a:ext cx="5946775" cy="4964113"/>
          </a:xfrm>
          <a:prstGeom prst="rect">
            <a:avLst/>
          </a:prstGeom>
          <a:noFill/>
          <a:ln w="9525">
            <a:noFill/>
            <a:miter lim="800000"/>
            <a:headEnd/>
            <a:tailEnd/>
          </a:ln>
        </p:spPr>
      </p:pic>
      <p:sp>
        <p:nvSpPr>
          <p:cNvPr id="160770" name="TextBox 4"/>
          <p:cNvSpPr txBox="1">
            <a:spLocks noChangeArrowheads="1"/>
          </p:cNvSpPr>
          <p:nvPr/>
        </p:nvSpPr>
        <p:spPr bwMode="auto">
          <a:xfrm>
            <a:off x="1042988" y="2492375"/>
            <a:ext cx="549275" cy="2792413"/>
          </a:xfrm>
          <a:prstGeom prst="rect">
            <a:avLst/>
          </a:prstGeom>
          <a:noFill/>
          <a:ln w="9525">
            <a:noFill/>
            <a:miter lim="800000"/>
            <a:headEnd/>
            <a:tailEnd/>
          </a:ln>
        </p:spPr>
        <p:txBody>
          <a:bodyPr vert="eaVert" wrap="none">
            <a:spAutoFit/>
          </a:bodyPr>
          <a:lstStyle/>
          <a:p>
            <a:pPr eaLnBrk="0" hangingPunct="0"/>
            <a:r>
              <a:rPr lang="zh-CN" altLang="en-US" sz="2400">
                <a:solidFill>
                  <a:schemeClr val="tx2"/>
                </a:solidFill>
              </a:rPr>
              <a:t>形式多样的教学方法</a:t>
            </a:r>
          </a:p>
        </p:txBody>
      </p:sp>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3" name="Picture 27" descr="D:\网站\图片整理\D全程参与\全程参与 网站\校企共建课程教学场景2.jpg"/>
          <p:cNvPicPr>
            <a:picLocks noChangeAspect="1" noChangeArrowheads="1"/>
          </p:cNvPicPr>
          <p:nvPr/>
        </p:nvPicPr>
        <p:blipFill>
          <a:blip r:embed="rId2"/>
          <a:srcRect/>
          <a:stretch>
            <a:fillRect/>
          </a:stretch>
        </p:blipFill>
        <p:spPr bwMode="auto">
          <a:xfrm>
            <a:off x="1979613" y="1404938"/>
            <a:ext cx="6378575" cy="5214937"/>
          </a:xfrm>
          <a:prstGeom prst="rect">
            <a:avLst/>
          </a:prstGeom>
          <a:noFill/>
          <a:ln w="9525">
            <a:noFill/>
            <a:miter lim="800000"/>
            <a:headEnd/>
            <a:tailEnd/>
          </a:ln>
        </p:spPr>
      </p:pic>
      <p:sp>
        <p:nvSpPr>
          <p:cNvPr id="161794" name="TextBox 25"/>
          <p:cNvSpPr txBox="1">
            <a:spLocks noChangeArrowheads="1"/>
          </p:cNvSpPr>
          <p:nvPr/>
        </p:nvSpPr>
        <p:spPr bwMode="auto">
          <a:xfrm>
            <a:off x="900113" y="2060575"/>
            <a:ext cx="549275" cy="3392488"/>
          </a:xfrm>
          <a:prstGeom prst="rect">
            <a:avLst/>
          </a:prstGeom>
          <a:noFill/>
          <a:ln w="9525">
            <a:noFill/>
            <a:miter lim="800000"/>
            <a:headEnd/>
            <a:tailEnd/>
          </a:ln>
        </p:spPr>
        <p:txBody>
          <a:bodyPr vert="eaVert" wrap="none">
            <a:spAutoFit/>
          </a:bodyPr>
          <a:lstStyle/>
          <a:p>
            <a:pPr eaLnBrk="0" hangingPunct="0"/>
            <a:r>
              <a:rPr lang="zh-CN" altLang="en-US" sz="2400">
                <a:solidFill>
                  <a:schemeClr val="tx2"/>
                </a:solidFill>
              </a:rPr>
              <a:t>教室、实验室一体化教学</a:t>
            </a:r>
          </a:p>
        </p:txBody>
      </p:sp>
      <p:sp>
        <p:nvSpPr>
          <p:cNvPr id="5"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2817" name="Group 2"/>
          <p:cNvGrpSpPr>
            <a:grpSpLocks/>
          </p:cNvGrpSpPr>
          <p:nvPr/>
        </p:nvGrpSpPr>
        <p:grpSpPr bwMode="auto">
          <a:xfrm>
            <a:off x="250825" y="1508125"/>
            <a:ext cx="8655050" cy="3875088"/>
            <a:chOff x="0" y="0"/>
            <a:chExt cx="5452" cy="2441"/>
          </a:xfrm>
        </p:grpSpPr>
        <p:pic>
          <p:nvPicPr>
            <p:cNvPr id="162820" name="组合 11"/>
            <p:cNvPicPr>
              <a:picLocks noChangeArrowheads="1"/>
            </p:cNvPicPr>
            <p:nvPr/>
          </p:nvPicPr>
          <p:blipFill>
            <a:blip r:embed="rId2"/>
            <a:srcRect/>
            <a:stretch>
              <a:fillRect/>
            </a:stretch>
          </p:blipFill>
          <p:spPr bwMode="auto">
            <a:xfrm>
              <a:off x="0" y="0"/>
              <a:ext cx="2159" cy="2430"/>
            </a:xfrm>
            <a:prstGeom prst="rect">
              <a:avLst/>
            </a:prstGeom>
            <a:noFill/>
            <a:ln w="9525">
              <a:noFill/>
              <a:miter lim="800000"/>
              <a:headEnd/>
              <a:tailEnd/>
            </a:ln>
          </p:spPr>
        </p:pic>
        <p:pic>
          <p:nvPicPr>
            <p:cNvPr id="162821" name="组合 15"/>
            <p:cNvPicPr>
              <a:picLocks noChangeArrowheads="1"/>
            </p:cNvPicPr>
            <p:nvPr/>
          </p:nvPicPr>
          <p:blipFill>
            <a:blip r:embed="rId3"/>
            <a:srcRect/>
            <a:stretch>
              <a:fillRect/>
            </a:stretch>
          </p:blipFill>
          <p:spPr bwMode="auto">
            <a:xfrm>
              <a:off x="1730" y="11"/>
              <a:ext cx="2008" cy="2430"/>
            </a:xfrm>
            <a:prstGeom prst="rect">
              <a:avLst/>
            </a:prstGeom>
            <a:noFill/>
            <a:ln w="9525">
              <a:noFill/>
              <a:miter lim="800000"/>
              <a:headEnd/>
              <a:tailEnd/>
            </a:ln>
          </p:spPr>
        </p:pic>
        <p:pic>
          <p:nvPicPr>
            <p:cNvPr id="162822" name="组合 18"/>
            <p:cNvPicPr>
              <a:picLocks noChangeArrowheads="1"/>
            </p:cNvPicPr>
            <p:nvPr/>
          </p:nvPicPr>
          <p:blipFill>
            <a:blip r:embed="rId4"/>
            <a:srcRect/>
            <a:stretch>
              <a:fillRect/>
            </a:stretch>
          </p:blipFill>
          <p:spPr bwMode="auto">
            <a:xfrm>
              <a:off x="3448" y="0"/>
              <a:ext cx="2004" cy="2438"/>
            </a:xfrm>
            <a:prstGeom prst="rect">
              <a:avLst/>
            </a:prstGeom>
            <a:noFill/>
            <a:ln w="9525">
              <a:noFill/>
              <a:miter lim="800000"/>
              <a:headEnd/>
              <a:tailEnd/>
            </a:ln>
          </p:spPr>
        </p:pic>
      </p:grpSp>
      <p:sp>
        <p:nvSpPr>
          <p:cNvPr id="98310" name="五边形 21"/>
          <p:cNvSpPr>
            <a:spLocks noChangeArrowheads="1"/>
          </p:cNvSpPr>
          <p:nvPr/>
        </p:nvSpPr>
        <p:spPr bwMode="auto">
          <a:xfrm>
            <a:off x="611188" y="5253038"/>
            <a:ext cx="7993062" cy="1195387"/>
          </a:xfrm>
          <a:prstGeom prst="homePlate">
            <a:avLst>
              <a:gd name="adj" fmla="val 24703"/>
            </a:avLst>
          </a:prstGeom>
          <a:solidFill>
            <a:srgbClr val="800000">
              <a:alpha val="85097"/>
            </a:srgbClr>
          </a:solidFill>
          <a:ln w="57150">
            <a:solidFill>
              <a:srgbClr val="D99694"/>
            </a:solidFill>
            <a:miter lim="800000"/>
            <a:headEnd/>
            <a:tailEnd/>
          </a:ln>
        </p:spPr>
        <p:txBody>
          <a:bodyPr lIns="252000" tIns="72000" rIns="180000" bIns="72000" anchor="ctr"/>
          <a:lstStyle/>
          <a:p>
            <a:pPr eaLnBrk="0" hangingPunct="0">
              <a:lnSpc>
                <a:spcPct val="130000"/>
              </a:lnSpc>
            </a:pPr>
            <a:r>
              <a:rPr lang="zh-CN" altLang="en-US" sz="2400">
                <a:solidFill>
                  <a:srgbClr val="FFFFFF"/>
                </a:solidFill>
              </a:rPr>
              <a:t>学习评价由注重“考试结果”向注重“学习过程”转变</a:t>
            </a:r>
          </a:p>
          <a:p>
            <a:pPr eaLnBrk="0" hangingPunct="0">
              <a:lnSpc>
                <a:spcPct val="130000"/>
              </a:lnSpc>
            </a:pPr>
            <a:r>
              <a:rPr lang="zh-CN" altLang="en-US" sz="2400">
                <a:solidFill>
                  <a:srgbClr val="FFFFFF"/>
                </a:solidFill>
              </a:rPr>
              <a:t>学位论文由注重研究向注重应用创新转变</a:t>
            </a:r>
            <a:endParaRPr lang="zh-CN" altLang="en-US" sz="2400">
              <a:solidFill>
                <a:srgbClr val="FFFFFF"/>
              </a:solidFill>
              <a:latin typeface="Calibri" pitchFamily="34" charset="0"/>
              <a:ea typeface="宋体" charset="-122"/>
            </a:endParaRPr>
          </a:p>
        </p:txBody>
      </p:sp>
      <p:sp>
        <p:nvSpPr>
          <p:cNvPr id="8"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8310"/>
                                        </p:tgtEl>
                                        <p:attrNameLst>
                                          <p:attrName>style.visibility</p:attrName>
                                        </p:attrNameLst>
                                      </p:cBhvr>
                                      <p:to>
                                        <p:strVal val="visible"/>
                                      </p:to>
                                    </p:set>
                                    <p:animEffect transition="in" filter="fade">
                                      <p:cBhvr>
                                        <p:cTn id="7" dur="500"/>
                                        <p:tgtEl>
                                          <p:spTgt spid="98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0" grpId="0" animBg="1"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内容占位符 2"/>
          <p:cNvSpPr>
            <a:spLocks noGrp="1"/>
          </p:cNvSpPr>
          <p:nvPr>
            <p:ph idx="4294967295"/>
          </p:nvPr>
        </p:nvSpPr>
        <p:spPr>
          <a:xfrm>
            <a:off x="457200" y="1916113"/>
            <a:ext cx="7931150" cy="4537075"/>
          </a:xfrm>
        </p:spPr>
        <p:txBody>
          <a:bodyPr/>
          <a:lstStyle/>
          <a:p>
            <a:pPr marL="274638" indent="0" eaLnBrk="1" hangingPunct="1">
              <a:buFontTx/>
              <a:buNone/>
            </a:pPr>
            <a:endParaRPr lang="zh-CN" altLang="zh-CN" b="1" smtClean="0"/>
          </a:p>
          <a:p>
            <a:pPr marL="274638" indent="0" eaLnBrk="1" hangingPunct="1">
              <a:buFontTx/>
              <a:buNone/>
            </a:pPr>
            <a:endParaRPr lang="zh-CN" altLang="zh-CN" b="1" smtClean="0"/>
          </a:p>
        </p:txBody>
      </p:sp>
      <p:grpSp>
        <p:nvGrpSpPr>
          <p:cNvPr id="163842" name="Group 3"/>
          <p:cNvGrpSpPr>
            <a:grpSpLocks/>
          </p:cNvGrpSpPr>
          <p:nvPr/>
        </p:nvGrpSpPr>
        <p:grpSpPr bwMode="auto">
          <a:xfrm>
            <a:off x="755650" y="1773238"/>
            <a:ext cx="7704138" cy="4737100"/>
            <a:chOff x="0" y="0"/>
            <a:chExt cx="3870" cy="2363"/>
          </a:xfrm>
        </p:grpSpPr>
        <p:grpSp>
          <p:nvGrpSpPr>
            <p:cNvPr id="163844" name="Group 4"/>
            <p:cNvGrpSpPr>
              <a:grpSpLocks/>
            </p:cNvGrpSpPr>
            <p:nvPr/>
          </p:nvGrpSpPr>
          <p:grpSpPr bwMode="auto">
            <a:xfrm>
              <a:off x="9" y="0"/>
              <a:ext cx="1681" cy="1120"/>
              <a:chOff x="0" y="0"/>
              <a:chExt cx="2667600" cy="1778360"/>
            </a:xfrm>
          </p:grpSpPr>
          <p:pic>
            <p:nvPicPr>
              <p:cNvPr id="163854" name="Picture 2" descr="D:\网站\图片整理\D全程参与\全程参与 网站\企业参与教学活动剪影2.jpg"/>
              <p:cNvPicPr>
                <a:picLocks noChangeArrowheads="1"/>
              </p:cNvPicPr>
              <p:nvPr/>
            </p:nvPicPr>
            <p:blipFill>
              <a:blip r:embed="rId2"/>
              <a:srcRect/>
              <a:stretch>
                <a:fillRect/>
              </a:stretch>
            </p:blipFill>
            <p:spPr bwMode="auto">
              <a:xfrm>
                <a:off x="0" y="0"/>
                <a:ext cx="2667540" cy="1778360"/>
              </a:xfrm>
              <a:prstGeom prst="rect">
                <a:avLst/>
              </a:prstGeom>
              <a:noFill/>
              <a:ln w="9525">
                <a:noFill/>
                <a:miter lim="800000"/>
                <a:headEnd/>
                <a:tailEnd/>
              </a:ln>
            </p:spPr>
          </p:pic>
          <p:sp>
            <p:nvSpPr>
              <p:cNvPr id="163855" name="矩形 8"/>
              <p:cNvSpPr>
                <a:spLocks noChangeArrowheads="1"/>
              </p:cNvSpPr>
              <p:nvPr/>
            </p:nvSpPr>
            <p:spPr bwMode="auto">
              <a:xfrm>
                <a:off x="0" y="1202360"/>
                <a:ext cx="2667600" cy="576000"/>
              </a:xfrm>
              <a:prstGeom prst="rect">
                <a:avLst/>
              </a:prstGeom>
              <a:solidFill>
                <a:srgbClr val="152437">
                  <a:alpha val="79999"/>
                </a:srgbClr>
              </a:solidFill>
              <a:ln w="9525">
                <a:noFill/>
                <a:miter lim="800000"/>
                <a:headEnd/>
                <a:tailEnd/>
              </a:ln>
            </p:spPr>
            <p:txBody>
              <a:bodyPr anchor="ctr"/>
              <a:lstStyle/>
              <a:p>
                <a:pPr algn="ctr"/>
                <a:r>
                  <a:rPr lang="zh-CN" altLang="en-US" sz="1600" b="0">
                    <a:solidFill>
                      <a:srgbClr val="FFFFFF"/>
                    </a:solidFill>
                    <a:latin typeface="微软雅黑"/>
                    <a:ea typeface="微软雅黑"/>
                    <a:cs typeface="微软雅黑"/>
                  </a:rPr>
                  <a:t>软件公司工程师</a:t>
                </a:r>
                <a:r>
                  <a:rPr lang="en-US" sz="1600" b="0">
                    <a:solidFill>
                      <a:srgbClr val="FFFFFF"/>
                    </a:solidFill>
                    <a:latin typeface="微软雅黑"/>
                    <a:ea typeface="微软雅黑"/>
                    <a:cs typeface="微软雅黑"/>
                  </a:rPr>
                  <a:t/>
                </a:r>
                <a:br>
                  <a:rPr lang="en-US" sz="1600" b="0">
                    <a:solidFill>
                      <a:srgbClr val="FFFFFF"/>
                    </a:solidFill>
                    <a:latin typeface="微软雅黑"/>
                    <a:ea typeface="微软雅黑"/>
                    <a:cs typeface="微软雅黑"/>
                  </a:rPr>
                </a:br>
                <a:r>
                  <a:rPr lang="zh-CN" altLang="en-US" sz="1600" b="0">
                    <a:solidFill>
                      <a:srgbClr val="FFFFFF"/>
                    </a:solidFill>
                    <a:latin typeface="微软雅黑"/>
                    <a:ea typeface="微软雅黑"/>
                    <a:cs typeface="微软雅黑"/>
                  </a:rPr>
                  <a:t>指导学生实验</a:t>
                </a:r>
              </a:p>
            </p:txBody>
          </p:sp>
        </p:grpSp>
        <p:grpSp>
          <p:nvGrpSpPr>
            <p:cNvPr id="163845" name="Group 7"/>
            <p:cNvGrpSpPr>
              <a:grpSpLocks/>
            </p:cNvGrpSpPr>
            <p:nvPr/>
          </p:nvGrpSpPr>
          <p:grpSpPr bwMode="auto">
            <a:xfrm>
              <a:off x="0" y="1236"/>
              <a:ext cx="1680" cy="1121"/>
              <a:chOff x="0" y="0"/>
              <a:chExt cx="2667600" cy="1778360"/>
            </a:xfrm>
          </p:grpSpPr>
          <p:pic>
            <p:nvPicPr>
              <p:cNvPr id="163852" name="Picture 2" descr="D:\网站\图片整理\D全程参与\全程参与 网站\企业参与教学活动剪影2.jpg"/>
              <p:cNvPicPr>
                <a:picLocks noChangeArrowheads="1"/>
              </p:cNvPicPr>
              <p:nvPr/>
            </p:nvPicPr>
            <p:blipFill>
              <a:blip r:embed="rId3"/>
              <a:srcRect/>
              <a:stretch>
                <a:fillRect/>
              </a:stretch>
            </p:blipFill>
            <p:spPr bwMode="auto">
              <a:xfrm>
                <a:off x="0" y="0"/>
                <a:ext cx="2667540" cy="1778360"/>
              </a:xfrm>
              <a:prstGeom prst="rect">
                <a:avLst/>
              </a:prstGeom>
              <a:noFill/>
              <a:ln w="9525">
                <a:noFill/>
                <a:miter lim="800000"/>
                <a:headEnd/>
                <a:tailEnd/>
              </a:ln>
            </p:spPr>
          </p:pic>
          <p:sp>
            <p:nvSpPr>
              <p:cNvPr id="163853" name="矩形 9"/>
              <p:cNvSpPr>
                <a:spLocks noChangeArrowheads="1"/>
              </p:cNvSpPr>
              <p:nvPr/>
            </p:nvSpPr>
            <p:spPr bwMode="auto">
              <a:xfrm>
                <a:off x="0" y="1202360"/>
                <a:ext cx="2667600" cy="576000"/>
              </a:xfrm>
              <a:prstGeom prst="rect">
                <a:avLst/>
              </a:prstGeom>
              <a:solidFill>
                <a:srgbClr val="152437">
                  <a:alpha val="79999"/>
                </a:srgbClr>
              </a:solidFill>
              <a:ln w="9525">
                <a:noFill/>
                <a:miter lim="800000"/>
                <a:headEnd/>
                <a:tailEnd/>
              </a:ln>
            </p:spPr>
            <p:txBody>
              <a:bodyPr anchor="ctr"/>
              <a:lstStyle/>
              <a:p>
                <a:pPr algn="ctr"/>
                <a:r>
                  <a:rPr lang="zh-CN" altLang="en-US" sz="1600" b="0">
                    <a:solidFill>
                      <a:srgbClr val="FFFFFF"/>
                    </a:solidFill>
                    <a:latin typeface="微软雅黑"/>
                    <a:ea typeface="微软雅黑"/>
                    <a:cs typeface="微软雅黑"/>
                  </a:rPr>
                  <a:t>南京菲亚特公司</a:t>
                </a:r>
                <a:r>
                  <a:rPr lang="en-US" sz="1600" b="0">
                    <a:solidFill>
                      <a:srgbClr val="FFFFFF"/>
                    </a:solidFill>
                    <a:latin typeface="微软雅黑"/>
                    <a:ea typeface="微软雅黑"/>
                    <a:cs typeface="微软雅黑"/>
                  </a:rPr>
                  <a:t/>
                </a:r>
                <a:br>
                  <a:rPr lang="en-US" sz="1600" b="0">
                    <a:solidFill>
                      <a:srgbClr val="FFFFFF"/>
                    </a:solidFill>
                    <a:latin typeface="微软雅黑"/>
                    <a:ea typeface="微软雅黑"/>
                    <a:cs typeface="微软雅黑"/>
                  </a:rPr>
                </a:br>
                <a:r>
                  <a:rPr lang="zh-CN" altLang="en-US" sz="1600" b="0">
                    <a:solidFill>
                      <a:srgbClr val="FFFFFF"/>
                    </a:solidFill>
                    <a:latin typeface="微软雅黑"/>
                    <a:ea typeface="微软雅黑"/>
                    <a:cs typeface="微软雅黑"/>
                  </a:rPr>
                  <a:t>组织学生毕业答辩</a:t>
                </a:r>
              </a:p>
            </p:txBody>
          </p:sp>
        </p:grpSp>
        <p:grpSp>
          <p:nvGrpSpPr>
            <p:cNvPr id="163846" name="Group 10"/>
            <p:cNvGrpSpPr>
              <a:grpSpLocks/>
            </p:cNvGrpSpPr>
            <p:nvPr/>
          </p:nvGrpSpPr>
          <p:grpSpPr bwMode="auto">
            <a:xfrm>
              <a:off x="2189" y="1242"/>
              <a:ext cx="1680" cy="1121"/>
              <a:chOff x="0" y="0"/>
              <a:chExt cx="2667600" cy="1778360"/>
            </a:xfrm>
          </p:grpSpPr>
          <p:pic>
            <p:nvPicPr>
              <p:cNvPr id="163850" name="Picture 2" descr="D:\网站\图片整理\D全程参与\全程参与 网站\企业参与教学活动剪影2.jpg"/>
              <p:cNvPicPr>
                <a:picLocks noChangeArrowheads="1"/>
              </p:cNvPicPr>
              <p:nvPr/>
            </p:nvPicPr>
            <p:blipFill>
              <a:blip r:embed="rId4"/>
              <a:srcRect r="-296"/>
              <a:stretch>
                <a:fillRect/>
              </a:stretch>
            </p:blipFill>
            <p:spPr bwMode="auto">
              <a:xfrm>
                <a:off x="0" y="0"/>
                <a:ext cx="2667540" cy="1778360"/>
              </a:xfrm>
              <a:prstGeom prst="rect">
                <a:avLst/>
              </a:prstGeom>
              <a:noFill/>
              <a:ln w="9525">
                <a:noFill/>
                <a:miter lim="800000"/>
                <a:headEnd/>
                <a:tailEnd/>
              </a:ln>
            </p:spPr>
          </p:pic>
          <p:sp>
            <p:nvSpPr>
              <p:cNvPr id="163851" name="矩形 10"/>
              <p:cNvSpPr>
                <a:spLocks noChangeArrowheads="1"/>
              </p:cNvSpPr>
              <p:nvPr/>
            </p:nvSpPr>
            <p:spPr bwMode="auto">
              <a:xfrm>
                <a:off x="0" y="1202360"/>
                <a:ext cx="2667600" cy="576000"/>
              </a:xfrm>
              <a:prstGeom prst="rect">
                <a:avLst/>
              </a:prstGeom>
              <a:solidFill>
                <a:srgbClr val="152437">
                  <a:alpha val="79999"/>
                </a:srgbClr>
              </a:solidFill>
              <a:ln w="9525">
                <a:noFill/>
                <a:miter lim="800000"/>
                <a:headEnd/>
                <a:tailEnd/>
              </a:ln>
            </p:spPr>
            <p:txBody>
              <a:bodyPr anchor="ctr"/>
              <a:lstStyle/>
              <a:p>
                <a:pPr algn="ctr"/>
                <a:r>
                  <a:rPr lang="zh-CN" altLang="en-US" sz="1600" b="0">
                    <a:solidFill>
                      <a:srgbClr val="FFFFFF"/>
                    </a:solidFill>
                    <a:latin typeface="微软雅黑"/>
                    <a:ea typeface="微软雅黑"/>
                    <a:cs typeface="微软雅黑"/>
                  </a:rPr>
                  <a:t>康尼公司组织学生</a:t>
                </a:r>
                <a:r>
                  <a:rPr lang="en-US" sz="1600" b="0">
                    <a:solidFill>
                      <a:srgbClr val="FFFFFF"/>
                    </a:solidFill>
                    <a:latin typeface="微软雅黑"/>
                    <a:ea typeface="微软雅黑"/>
                    <a:cs typeface="微软雅黑"/>
                  </a:rPr>
                  <a:t/>
                </a:r>
                <a:br>
                  <a:rPr lang="en-US" sz="1600" b="0">
                    <a:solidFill>
                      <a:srgbClr val="FFFFFF"/>
                    </a:solidFill>
                    <a:latin typeface="微软雅黑"/>
                    <a:ea typeface="微软雅黑"/>
                    <a:cs typeface="微软雅黑"/>
                  </a:rPr>
                </a:br>
                <a:r>
                  <a:rPr lang="zh-CN" altLang="en-US" sz="1600" b="0">
                    <a:solidFill>
                      <a:srgbClr val="FFFFFF"/>
                    </a:solidFill>
                    <a:latin typeface="微软雅黑"/>
                    <a:ea typeface="微软雅黑"/>
                    <a:cs typeface="微软雅黑"/>
                  </a:rPr>
                  <a:t>进行毕业答辩</a:t>
                </a:r>
              </a:p>
            </p:txBody>
          </p:sp>
        </p:grpSp>
        <p:grpSp>
          <p:nvGrpSpPr>
            <p:cNvPr id="163847" name="Group 13"/>
            <p:cNvGrpSpPr>
              <a:grpSpLocks/>
            </p:cNvGrpSpPr>
            <p:nvPr/>
          </p:nvGrpSpPr>
          <p:grpSpPr bwMode="auto">
            <a:xfrm>
              <a:off x="2190" y="2"/>
              <a:ext cx="1680" cy="1121"/>
              <a:chOff x="0" y="0"/>
              <a:chExt cx="2667600" cy="1778360"/>
            </a:xfrm>
          </p:grpSpPr>
          <p:pic>
            <p:nvPicPr>
              <p:cNvPr id="163848" name="Picture 2" descr="D:\网站\图片整理\D全程参与\全程参与 网站\企业参与教学活动剪影2.jpg"/>
              <p:cNvPicPr>
                <a:picLocks noChangeArrowheads="1"/>
              </p:cNvPicPr>
              <p:nvPr/>
            </p:nvPicPr>
            <p:blipFill>
              <a:blip r:embed="rId5"/>
              <a:srcRect/>
              <a:stretch>
                <a:fillRect/>
              </a:stretch>
            </p:blipFill>
            <p:spPr bwMode="auto">
              <a:xfrm>
                <a:off x="0" y="0"/>
                <a:ext cx="2667540" cy="1778360"/>
              </a:xfrm>
              <a:prstGeom prst="rect">
                <a:avLst/>
              </a:prstGeom>
              <a:noFill/>
              <a:ln w="9525">
                <a:noFill/>
                <a:miter lim="800000"/>
                <a:headEnd/>
                <a:tailEnd/>
              </a:ln>
            </p:spPr>
          </p:pic>
          <p:sp>
            <p:nvSpPr>
              <p:cNvPr id="163849" name="矩形 12"/>
              <p:cNvSpPr>
                <a:spLocks noChangeArrowheads="1"/>
              </p:cNvSpPr>
              <p:nvPr/>
            </p:nvSpPr>
            <p:spPr bwMode="auto">
              <a:xfrm>
                <a:off x="0" y="1202360"/>
                <a:ext cx="2667600" cy="576000"/>
              </a:xfrm>
              <a:prstGeom prst="rect">
                <a:avLst/>
              </a:prstGeom>
              <a:solidFill>
                <a:srgbClr val="152437">
                  <a:alpha val="79999"/>
                </a:srgbClr>
              </a:solidFill>
              <a:ln w="9525">
                <a:noFill/>
                <a:miter lim="800000"/>
                <a:headEnd/>
                <a:tailEnd/>
              </a:ln>
            </p:spPr>
            <p:txBody>
              <a:bodyPr anchor="ctr"/>
              <a:lstStyle/>
              <a:p>
                <a:pPr algn="ctr"/>
                <a:r>
                  <a:rPr lang="zh-CN" altLang="en-US" sz="1600" b="0">
                    <a:solidFill>
                      <a:srgbClr val="FFFFFF"/>
                    </a:solidFill>
                    <a:latin typeface="微软雅黑"/>
                    <a:ea typeface="微软雅黑"/>
                    <a:cs typeface="微软雅黑"/>
                  </a:rPr>
                  <a:t>西门子公司技术人员</a:t>
                </a:r>
                <a:r>
                  <a:rPr lang="en-US" sz="1600" b="0">
                    <a:solidFill>
                      <a:srgbClr val="FFFFFF"/>
                    </a:solidFill>
                    <a:latin typeface="微软雅黑"/>
                    <a:ea typeface="微软雅黑"/>
                    <a:cs typeface="微软雅黑"/>
                  </a:rPr>
                  <a:t/>
                </a:r>
                <a:br>
                  <a:rPr lang="en-US" sz="1600" b="0">
                    <a:solidFill>
                      <a:srgbClr val="FFFFFF"/>
                    </a:solidFill>
                    <a:latin typeface="微软雅黑"/>
                    <a:ea typeface="微软雅黑"/>
                    <a:cs typeface="微软雅黑"/>
                  </a:rPr>
                </a:br>
                <a:r>
                  <a:rPr lang="zh-CN" altLang="en-US" sz="1600" b="0">
                    <a:solidFill>
                      <a:srgbClr val="FFFFFF"/>
                    </a:solidFill>
                    <a:latin typeface="微软雅黑"/>
                    <a:ea typeface="微软雅黑"/>
                    <a:cs typeface="微软雅黑"/>
                  </a:rPr>
                  <a:t>为学生授课</a:t>
                </a:r>
              </a:p>
            </p:txBody>
          </p:sp>
        </p:grpSp>
      </p:grpSp>
      <p:sp>
        <p:nvSpPr>
          <p:cNvPr id="17"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6" name="Text Box 36"/>
          <p:cNvSpPr txBox="1">
            <a:spLocks noChangeArrowheads="1"/>
          </p:cNvSpPr>
          <p:nvPr/>
        </p:nvSpPr>
        <p:spPr bwMode="auto">
          <a:xfrm>
            <a:off x="485775" y="2125663"/>
            <a:ext cx="8501063" cy="337026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nSpc>
                <a:spcPct val="150000"/>
              </a:lnSpc>
              <a:defRPr/>
            </a:pPr>
            <a:r>
              <a:rPr lang="en-US" altLang="zh-CN" b="0" dirty="0">
                <a:solidFill>
                  <a:srgbClr val="800000"/>
                </a:solidFill>
                <a:latin typeface="楷体"/>
                <a:ea typeface="楷体"/>
              </a:rPr>
              <a:t>◇ </a:t>
            </a:r>
            <a:r>
              <a:rPr lang="zh-CN" altLang="en-US" b="0" dirty="0">
                <a:solidFill>
                  <a:schemeClr val="tx2"/>
                </a:solidFill>
                <a:latin typeface="Times New Roman" pitchFamily="18" charset="0"/>
                <a:ea typeface="微软雅黑" pitchFamily="34" charset="-122"/>
              </a:rPr>
              <a:t>催生</a:t>
            </a:r>
            <a:r>
              <a:rPr lang="zh-CN" altLang="en-US" b="0" dirty="0">
                <a:solidFill>
                  <a:schemeClr val="tx2"/>
                </a:solidFill>
                <a:latin typeface="Times New Roman" pitchFamily="18" charset="0"/>
                <a:ea typeface="微软雅黑" pitchFamily="34" charset="-122"/>
              </a:rPr>
              <a:t>了应用型本科教育</a:t>
            </a:r>
            <a:endParaRPr lang="en-US" altLang="zh-CN" b="0" dirty="0">
              <a:solidFill>
                <a:schemeClr val="tx2"/>
              </a:solidFill>
              <a:latin typeface="Times New Roman" pitchFamily="18" charset="0"/>
              <a:ea typeface="微软雅黑" pitchFamily="34" charset="-122"/>
            </a:endParaRPr>
          </a:p>
          <a:p>
            <a:pPr>
              <a:lnSpc>
                <a:spcPct val="150000"/>
              </a:lnSpc>
              <a:defRPr/>
            </a:pPr>
            <a:r>
              <a:rPr lang="en-US" altLang="zh-CN" sz="2000" dirty="0">
                <a:solidFill>
                  <a:srgbClr val="800000"/>
                </a:solidFill>
                <a:latin typeface="Times New Roman" pitchFamily="18" charset="0"/>
                <a:ea typeface="华文楷体" pitchFamily="2" charset="-122"/>
                <a:cs typeface="Times New Roman" pitchFamily="18" charset="0"/>
              </a:rPr>
              <a:t>       2000</a:t>
            </a:r>
            <a:r>
              <a:rPr lang="zh-CN" altLang="en-US" sz="2000" dirty="0">
                <a:solidFill>
                  <a:schemeClr val="tx2"/>
                </a:solidFill>
                <a:latin typeface="Times New Roman" pitchFamily="18" charset="0"/>
                <a:ea typeface="华文楷体" pitchFamily="2" charset="-122"/>
                <a:cs typeface="Times New Roman" pitchFamily="18" charset="0"/>
              </a:rPr>
              <a:t>年，提出“实施应用型本科教育，培养应用型本科人才”。</a:t>
            </a:r>
            <a:endParaRPr lang="en-US" altLang="zh-CN" sz="2000" dirty="0">
              <a:solidFill>
                <a:schemeClr val="tx2"/>
              </a:solidFill>
              <a:latin typeface="Times New Roman" pitchFamily="18" charset="0"/>
              <a:ea typeface="华文楷体" pitchFamily="2" charset="-122"/>
              <a:cs typeface="Times New Roman" pitchFamily="18" charset="0"/>
            </a:endParaRPr>
          </a:p>
          <a:p>
            <a:pPr>
              <a:lnSpc>
                <a:spcPct val="150000"/>
              </a:lnSpc>
              <a:defRPr/>
            </a:pPr>
            <a:r>
              <a:rPr lang="en-US" altLang="zh-CN" sz="2000" dirty="0">
                <a:solidFill>
                  <a:srgbClr val="800000"/>
                </a:solidFill>
                <a:latin typeface="Times New Roman" pitchFamily="18" charset="0"/>
                <a:ea typeface="华文楷体" pitchFamily="2" charset="-122"/>
                <a:cs typeface="Times New Roman" pitchFamily="18" charset="0"/>
              </a:rPr>
              <a:t>       2002</a:t>
            </a:r>
            <a:r>
              <a:rPr lang="zh-CN" altLang="en-US" sz="2000" dirty="0">
                <a:solidFill>
                  <a:schemeClr val="tx2"/>
                </a:solidFill>
                <a:latin typeface="Times New Roman" pitchFamily="18" charset="0"/>
                <a:ea typeface="华文楷体" pitchFamily="2" charset="-122"/>
                <a:cs typeface="Times New Roman" pitchFamily="18" charset="0"/>
              </a:rPr>
              <a:t>年，成立应用型本科高校协作组，竖起应用型本科教育大旗。</a:t>
            </a:r>
            <a:endParaRPr lang="en-US" altLang="zh-CN" sz="2000" dirty="0">
              <a:solidFill>
                <a:schemeClr val="tx2"/>
              </a:solidFill>
              <a:latin typeface="Times New Roman" pitchFamily="18" charset="0"/>
              <a:ea typeface="华文楷体" pitchFamily="2" charset="-122"/>
              <a:cs typeface="Times New Roman" pitchFamily="18" charset="0"/>
            </a:endParaRPr>
          </a:p>
          <a:p>
            <a:pPr>
              <a:lnSpc>
                <a:spcPct val="150000"/>
              </a:lnSpc>
              <a:defRPr/>
            </a:pPr>
            <a:r>
              <a:rPr lang="en-US" altLang="zh-CN" sz="2000" dirty="0">
                <a:solidFill>
                  <a:srgbClr val="800000"/>
                </a:solidFill>
                <a:latin typeface="Times New Roman" pitchFamily="18" charset="0"/>
                <a:ea typeface="华文楷体" pitchFamily="2" charset="-122"/>
                <a:cs typeface="Times New Roman" pitchFamily="18" charset="0"/>
              </a:rPr>
              <a:t>       2007</a:t>
            </a:r>
            <a:r>
              <a:rPr lang="zh-CN" altLang="en-US" sz="2000" dirty="0">
                <a:solidFill>
                  <a:schemeClr val="tx2"/>
                </a:solidFill>
                <a:latin typeface="Times New Roman" pitchFamily="18" charset="0"/>
                <a:ea typeface="华文楷体" pitchFamily="2" charset="-122"/>
                <a:cs typeface="Times New Roman" pitchFamily="18" charset="0"/>
              </a:rPr>
              <a:t>年</a:t>
            </a:r>
            <a:r>
              <a:rPr lang="zh-CN" altLang="en-US" sz="2000" dirty="0">
                <a:solidFill>
                  <a:schemeClr val="tx2"/>
                </a:solidFill>
                <a:latin typeface="Times New Roman" pitchFamily="18" charset="0"/>
                <a:ea typeface="华文楷体" pitchFamily="2" charset="-122"/>
                <a:cs typeface="Times New Roman" pitchFamily="18" charset="0"/>
              </a:rPr>
              <a:t>，成立全国高校</a:t>
            </a:r>
            <a:r>
              <a:rPr lang="zh-CN" altLang="en-US" sz="2000" dirty="0">
                <a:solidFill>
                  <a:schemeClr val="tx2"/>
                </a:solidFill>
                <a:latin typeface="Times New Roman" pitchFamily="18" charset="0"/>
                <a:ea typeface="华文楷体" pitchFamily="2" charset="-122"/>
                <a:cs typeface="Times New Roman" pitchFamily="18" charset="0"/>
              </a:rPr>
              <a:t>教学研究会应用型本科高校分会。</a:t>
            </a:r>
            <a:endParaRPr lang="en-US" altLang="zh-CN" sz="2000" dirty="0">
              <a:solidFill>
                <a:schemeClr val="tx2"/>
              </a:solidFill>
              <a:latin typeface="Times New Roman" pitchFamily="18" charset="0"/>
              <a:ea typeface="华文楷体" pitchFamily="2" charset="-122"/>
              <a:cs typeface="Times New Roman" pitchFamily="18" charset="0"/>
            </a:endParaRPr>
          </a:p>
          <a:p>
            <a:pPr>
              <a:lnSpc>
                <a:spcPct val="150000"/>
              </a:lnSpc>
              <a:defRPr/>
            </a:pPr>
            <a:r>
              <a:rPr lang="en-US" altLang="zh-CN" sz="2000" dirty="0">
                <a:solidFill>
                  <a:srgbClr val="800000"/>
                </a:solidFill>
                <a:latin typeface="Times New Roman" pitchFamily="18" charset="0"/>
                <a:ea typeface="华文楷体" pitchFamily="2" charset="-122"/>
                <a:cs typeface="Times New Roman" pitchFamily="18" charset="0"/>
              </a:rPr>
              <a:t>       2009</a:t>
            </a:r>
            <a:r>
              <a:rPr lang="zh-CN" altLang="en-US" sz="2000" dirty="0">
                <a:solidFill>
                  <a:schemeClr val="tx2"/>
                </a:solidFill>
                <a:latin typeface="Times New Roman" pitchFamily="18" charset="0"/>
                <a:ea typeface="华文楷体" pitchFamily="2" charset="-122"/>
                <a:cs typeface="Times New Roman" pitchFamily="18" charset="0"/>
              </a:rPr>
              <a:t>年</a:t>
            </a:r>
            <a:r>
              <a:rPr lang="zh-CN" altLang="en-US" sz="2000" dirty="0">
                <a:solidFill>
                  <a:schemeClr val="tx2"/>
                </a:solidFill>
                <a:latin typeface="Times New Roman" pitchFamily="18" charset="0"/>
                <a:ea typeface="华文楷体" pitchFamily="2" charset="-122"/>
                <a:cs typeface="Times New Roman" pitchFamily="18" charset="0"/>
              </a:rPr>
              <a:t>，教育部</a:t>
            </a:r>
            <a:r>
              <a:rPr lang="zh-CN" altLang="en-US" sz="2000" dirty="0">
                <a:solidFill>
                  <a:schemeClr val="tx2"/>
                </a:solidFill>
                <a:latin typeface="Times New Roman" pitchFamily="18" charset="0"/>
                <a:ea typeface="华文楷体" pitchFamily="2" charset="-122"/>
                <a:cs typeface="Times New Roman" pitchFamily="18" charset="0"/>
              </a:rPr>
              <a:t>二期质量</a:t>
            </a:r>
            <a:r>
              <a:rPr lang="zh-CN" altLang="en-US" sz="2000" dirty="0">
                <a:solidFill>
                  <a:schemeClr val="tx2"/>
                </a:solidFill>
                <a:latin typeface="Times New Roman" pitchFamily="18" charset="0"/>
                <a:ea typeface="华文楷体" pitchFamily="2" charset="-122"/>
                <a:cs typeface="Times New Roman" pitchFamily="18" charset="0"/>
              </a:rPr>
              <a:t>工程认可</a:t>
            </a:r>
            <a:r>
              <a:rPr lang="zh-CN" altLang="en-US" sz="2000" dirty="0">
                <a:solidFill>
                  <a:schemeClr val="tx2"/>
                </a:solidFill>
                <a:latin typeface="Times New Roman" pitchFamily="18" charset="0"/>
                <a:ea typeface="华文楷体" pitchFamily="2" charset="-122"/>
                <a:cs typeface="Times New Roman" pitchFamily="18" charset="0"/>
              </a:rPr>
              <a:t>“应用型人才”提法。</a:t>
            </a:r>
            <a:endParaRPr lang="en-US" altLang="zh-CN" sz="2000" dirty="0">
              <a:solidFill>
                <a:schemeClr val="tx2"/>
              </a:solidFill>
              <a:latin typeface="Times New Roman" pitchFamily="18" charset="0"/>
              <a:ea typeface="华文楷体" pitchFamily="2" charset="-122"/>
              <a:cs typeface="Times New Roman" pitchFamily="18" charset="0"/>
            </a:endParaRPr>
          </a:p>
          <a:p>
            <a:pPr>
              <a:lnSpc>
                <a:spcPct val="150000"/>
              </a:lnSpc>
              <a:defRPr/>
            </a:pPr>
            <a:r>
              <a:rPr lang="en-US" altLang="zh-CN" sz="2000" dirty="0">
                <a:solidFill>
                  <a:srgbClr val="800000"/>
                </a:solidFill>
                <a:latin typeface="Times New Roman" pitchFamily="18" charset="0"/>
                <a:ea typeface="华文楷体" pitchFamily="2" charset="-122"/>
                <a:cs typeface="Times New Roman" pitchFamily="18" charset="0"/>
              </a:rPr>
              <a:t>       2010</a:t>
            </a:r>
            <a:r>
              <a:rPr lang="zh-CN" altLang="en-US" sz="2000" dirty="0">
                <a:solidFill>
                  <a:schemeClr val="tx2"/>
                </a:solidFill>
                <a:latin typeface="Times New Roman" pitchFamily="18" charset="0"/>
                <a:ea typeface="华文楷体" pitchFamily="2" charset="-122"/>
                <a:cs typeface="Times New Roman" pitchFamily="18" charset="0"/>
              </a:rPr>
              <a:t>年，规划纲要：</a:t>
            </a:r>
            <a:r>
              <a:rPr lang="zh-CN" altLang="en-US" sz="2000" dirty="0">
                <a:solidFill>
                  <a:schemeClr val="tx2"/>
                </a:solidFill>
                <a:latin typeface="Times New Roman" pitchFamily="18" charset="0"/>
                <a:ea typeface="华文楷体" pitchFamily="2" charset="-122"/>
                <a:cs typeface="Times New Roman" pitchFamily="18" charset="0"/>
              </a:rPr>
              <a:t>“扩大应用型</a:t>
            </a:r>
            <a:r>
              <a:rPr lang="zh-CN" altLang="en-US" sz="2000" dirty="0">
                <a:solidFill>
                  <a:schemeClr val="tx2"/>
                </a:solidFill>
                <a:latin typeface="Times New Roman" pitchFamily="18" charset="0"/>
                <a:ea typeface="华文楷体" pitchFamily="2" charset="-122"/>
                <a:cs typeface="Times New Roman" pitchFamily="18" charset="0"/>
              </a:rPr>
              <a:t>、</a:t>
            </a:r>
            <a:r>
              <a:rPr lang="zh-CN" altLang="en-US" sz="2000" dirty="0">
                <a:solidFill>
                  <a:schemeClr val="tx2"/>
                </a:solidFill>
                <a:latin typeface="Times New Roman" pitchFamily="18" charset="0"/>
                <a:ea typeface="华文楷体" pitchFamily="2" charset="-122"/>
                <a:cs typeface="Times New Roman" pitchFamily="18" charset="0"/>
              </a:rPr>
              <a:t>技能型人才培养</a:t>
            </a:r>
            <a:r>
              <a:rPr lang="zh-CN" altLang="en-US" sz="2000" dirty="0">
                <a:solidFill>
                  <a:schemeClr val="tx2"/>
                </a:solidFill>
                <a:latin typeface="Times New Roman" pitchFamily="18" charset="0"/>
                <a:ea typeface="华文楷体" pitchFamily="2" charset="-122"/>
                <a:cs typeface="Times New Roman" pitchFamily="18" charset="0"/>
              </a:rPr>
              <a:t>比例”。</a:t>
            </a:r>
            <a:endParaRPr lang="en-US" altLang="zh-CN" sz="2000" dirty="0">
              <a:solidFill>
                <a:schemeClr val="tx2"/>
              </a:solidFill>
              <a:latin typeface="Times New Roman" pitchFamily="18" charset="0"/>
              <a:ea typeface="华文楷体" pitchFamily="2" charset="-122"/>
              <a:cs typeface="Times New Roman" pitchFamily="18" charset="0"/>
            </a:endParaRPr>
          </a:p>
          <a:p>
            <a:pPr>
              <a:lnSpc>
                <a:spcPct val="150000"/>
              </a:lnSpc>
              <a:defRPr/>
            </a:pPr>
            <a:r>
              <a:rPr lang="en-US" altLang="zh-CN" sz="2000" dirty="0">
                <a:solidFill>
                  <a:srgbClr val="800000"/>
                </a:solidFill>
                <a:latin typeface="Times New Roman" pitchFamily="18" charset="0"/>
                <a:ea typeface="华文楷体" pitchFamily="2" charset="-122"/>
                <a:cs typeface="Times New Roman" pitchFamily="18" charset="0"/>
              </a:rPr>
              <a:t>       2012</a:t>
            </a:r>
            <a:r>
              <a:rPr lang="zh-CN" altLang="en-US" sz="2000" dirty="0">
                <a:solidFill>
                  <a:schemeClr val="tx2"/>
                </a:solidFill>
                <a:latin typeface="Times New Roman" pitchFamily="18" charset="0"/>
                <a:ea typeface="华文楷体" pitchFamily="2" charset="-122"/>
                <a:cs typeface="Times New Roman" pitchFamily="18" charset="0"/>
              </a:rPr>
              <a:t>年，高教</a:t>
            </a:r>
            <a:r>
              <a:rPr lang="en-US" altLang="zh-CN" sz="2000" dirty="0">
                <a:solidFill>
                  <a:schemeClr val="tx2"/>
                </a:solidFill>
                <a:latin typeface="Times New Roman" pitchFamily="18" charset="0"/>
                <a:ea typeface="华文楷体" pitchFamily="2" charset="-122"/>
                <a:cs typeface="Times New Roman" pitchFamily="18" charset="0"/>
              </a:rPr>
              <a:t>30</a:t>
            </a:r>
            <a:r>
              <a:rPr lang="zh-CN" altLang="en-US" sz="2000" dirty="0">
                <a:solidFill>
                  <a:schemeClr val="tx2"/>
                </a:solidFill>
                <a:latin typeface="Times New Roman" pitchFamily="18" charset="0"/>
                <a:ea typeface="华文楷体" pitchFamily="2" charset="-122"/>
                <a:cs typeface="Times New Roman" pitchFamily="18" charset="0"/>
              </a:rPr>
              <a:t>条：“加大应用型、复合型、技能型人才培养力度</a:t>
            </a:r>
            <a:r>
              <a:rPr lang="zh-CN" altLang="en-US" sz="2000" dirty="0">
                <a:solidFill>
                  <a:schemeClr val="tx2"/>
                </a:solidFill>
                <a:latin typeface="Times New Roman" pitchFamily="18" charset="0"/>
                <a:ea typeface="华文楷体" pitchFamily="2" charset="-122"/>
                <a:cs typeface="Times New Roman" pitchFamily="18" charset="0"/>
              </a:rPr>
              <a:t>。</a:t>
            </a:r>
            <a:endParaRPr lang="zh-CN" altLang="en-US" sz="2000" dirty="0">
              <a:solidFill>
                <a:schemeClr val="tx2"/>
              </a:solidFill>
              <a:latin typeface="Times New Roman" pitchFamily="18" charset="0"/>
              <a:ea typeface="华文楷体" pitchFamily="2" charset="-122"/>
              <a:cs typeface="Times New Roman" pitchFamily="18" charset="0"/>
            </a:endParaRPr>
          </a:p>
        </p:txBody>
      </p:sp>
      <p:sp>
        <p:nvSpPr>
          <p:cNvPr id="71682" name="标题占位符 1"/>
          <p:cNvSpPr txBox="1">
            <a:spLocks noChangeArrowheads="1"/>
          </p:cNvSpPr>
          <p:nvPr/>
        </p:nvSpPr>
        <p:spPr bwMode="auto">
          <a:xfrm>
            <a:off x="198438" y="260350"/>
            <a:ext cx="8747125" cy="706438"/>
          </a:xfrm>
          <a:prstGeom prst="rect">
            <a:avLst/>
          </a:prstGeom>
          <a:noFill/>
          <a:ln w="9525">
            <a:noFill/>
            <a:miter lim="800000"/>
            <a:headEnd/>
            <a:tailEnd/>
          </a:ln>
        </p:spPr>
        <p:txBody>
          <a:bodyPr anchor="ctr"/>
          <a:lstStyle/>
          <a:p>
            <a:pPr algn="ctr"/>
            <a:r>
              <a:rPr lang="zh-CN" altLang="en-US" sz="3200">
                <a:solidFill>
                  <a:schemeClr val="bg1"/>
                </a:solidFill>
                <a:latin typeface="微软雅黑"/>
                <a:ea typeface="微软雅黑"/>
                <a:cs typeface="微软雅黑"/>
              </a:rPr>
              <a:t>应用型本科教育的发展过程</a:t>
            </a: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5" name="组合 2"/>
          <p:cNvPicPr>
            <a:picLocks noChangeArrowheads="1"/>
          </p:cNvPicPr>
          <p:nvPr/>
        </p:nvPicPr>
        <p:blipFill>
          <a:blip r:embed="rId2"/>
          <a:srcRect/>
          <a:stretch>
            <a:fillRect/>
          </a:stretch>
        </p:blipFill>
        <p:spPr bwMode="auto">
          <a:xfrm>
            <a:off x="847725" y="1597025"/>
            <a:ext cx="3578225" cy="2706688"/>
          </a:xfrm>
          <a:prstGeom prst="rect">
            <a:avLst/>
          </a:prstGeom>
          <a:noFill/>
          <a:ln w="9525">
            <a:noFill/>
            <a:miter lim="800000"/>
            <a:headEnd/>
            <a:tailEnd/>
          </a:ln>
        </p:spPr>
      </p:pic>
      <p:pic>
        <p:nvPicPr>
          <p:cNvPr id="164866" name="组合 14"/>
          <p:cNvPicPr>
            <a:picLocks noChangeArrowheads="1"/>
          </p:cNvPicPr>
          <p:nvPr/>
        </p:nvPicPr>
        <p:blipFill>
          <a:blip r:embed="rId3"/>
          <a:srcRect/>
          <a:stretch>
            <a:fillRect/>
          </a:stretch>
        </p:blipFill>
        <p:spPr bwMode="auto">
          <a:xfrm>
            <a:off x="847725" y="4108450"/>
            <a:ext cx="3578225" cy="2706688"/>
          </a:xfrm>
          <a:prstGeom prst="rect">
            <a:avLst/>
          </a:prstGeom>
          <a:noFill/>
          <a:ln w="9525">
            <a:noFill/>
            <a:miter lim="800000"/>
            <a:headEnd/>
            <a:tailEnd/>
          </a:ln>
        </p:spPr>
      </p:pic>
      <p:pic>
        <p:nvPicPr>
          <p:cNvPr id="164867" name="组合 4"/>
          <p:cNvPicPr>
            <a:picLocks noChangeArrowheads="1"/>
          </p:cNvPicPr>
          <p:nvPr/>
        </p:nvPicPr>
        <p:blipFill>
          <a:blip r:embed="rId4"/>
          <a:srcRect/>
          <a:stretch>
            <a:fillRect/>
          </a:stretch>
        </p:blipFill>
        <p:spPr bwMode="auto">
          <a:xfrm>
            <a:off x="4737100" y="1616075"/>
            <a:ext cx="3578225" cy="2706688"/>
          </a:xfrm>
          <a:prstGeom prst="rect">
            <a:avLst/>
          </a:prstGeom>
          <a:noFill/>
          <a:ln w="9525">
            <a:noFill/>
            <a:miter lim="800000"/>
            <a:headEnd/>
            <a:tailEnd/>
          </a:ln>
        </p:spPr>
      </p:pic>
      <p:pic>
        <p:nvPicPr>
          <p:cNvPr id="164868" name="组合 6"/>
          <p:cNvPicPr>
            <a:picLocks noChangeArrowheads="1"/>
          </p:cNvPicPr>
          <p:nvPr/>
        </p:nvPicPr>
        <p:blipFill>
          <a:blip r:embed="rId5"/>
          <a:srcRect/>
          <a:stretch>
            <a:fillRect/>
          </a:stretch>
        </p:blipFill>
        <p:spPr bwMode="auto">
          <a:xfrm>
            <a:off x="4730750" y="4108450"/>
            <a:ext cx="3584575" cy="2633663"/>
          </a:xfrm>
          <a:prstGeom prst="rect">
            <a:avLst/>
          </a:prstGeom>
          <a:noFill/>
          <a:ln w="9525">
            <a:noFill/>
            <a:miter lim="800000"/>
            <a:headEnd/>
            <a:tailEnd/>
          </a:ln>
        </p:spPr>
      </p:pic>
      <p:sp>
        <p:nvSpPr>
          <p:cNvPr id="7"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5889" name="Group 2"/>
          <p:cNvGrpSpPr>
            <a:grpSpLocks/>
          </p:cNvGrpSpPr>
          <p:nvPr/>
        </p:nvGrpSpPr>
        <p:grpSpPr bwMode="auto">
          <a:xfrm>
            <a:off x="1289050" y="1790700"/>
            <a:ext cx="7200900" cy="4608513"/>
            <a:chOff x="0" y="0"/>
            <a:chExt cx="3601" cy="2132"/>
          </a:xfrm>
        </p:grpSpPr>
        <p:grpSp>
          <p:nvGrpSpPr>
            <p:cNvPr id="165891" name="Group 3"/>
            <p:cNvGrpSpPr>
              <a:grpSpLocks/>
            </p:cNvGrpSpPr>
            <p:nvPr/>
          </p:nvGrpSpPr>
          <p:grpSpPr bwMode="auto">
            <a:xfrm>
              <a:off x="0" y="0"/>
              <a:ext cx="1560" cy="1044"/>
              <a:chOff x="0" y="0"/>
              <a:chExt cx="2476500" cy="1657350"/>
            </a:xfrm>
          </p:grpSpPr>
          <p:pic>
            <p:nvPicPr>
              <p:cNvPr id="165901" name="Picture 2"/>
              <p:cNvPicPr>
                <a:picLocks noChangeAspect="1" noChangeArrowheads="1"/>
              </p:cNvPicPr>
              <p:nvPr/>
            </p:nvPicPr>
            <p:blipFill>
              <a:blip r:embed="rId2"/>
              <a:srcRect/>
              <a:stretch>
                <a:fillRect/>
              </a:stretch>
            </p:blipFill>
            <p:spPr bwMode="auto">
              <a:xfrm>
                <a:off x="0" y="0"/>
                <a:ext cx="2476500" cy="1657350"/>
              </a:xfrm>
              <a:prstGeom prst="rect">
                <a:avLst/>
              </a:prstGeom>
              <a:noFill/>
              <a:ln w="9525">
                <a:noFill/>
                <a:miter lim="800000"/>
                <a:headEnd/>
                <a:tailEnd/>
              </a:ln>
            </p:spPr>
          </p:pic>
          <p:sp>
            <p:nvSpPr>
              <p:cNvPr id="165902" name="矩形 4"/>
              <p:cNvSpPr>
                <a:spLocks noChangeArrowheads="1"/>
              </p:cNvSpPr>
              <p:nvPr/>
            </p:nvSpPr>
            <p:spPr bwMode="auto">
              <a:xfrm>
                <a:off x="20630" y="1081286"/>
                <a:ext cx="2435240" cy="576064"/>
              </a:xfrm>
              <a:prstGeom prst="rect">
                <a:avLst/>
              </a:prstGeom>
              <a:solidFill>
                <a:srgbClr val="152437">
                  <a:alpha val="79999"/>
                </a:srgbClr>
              </a:solidFill>
              <a:ln w="9525">
                <a:noFill/>
                <a:miter lim="800000"/>
                <a:headEnd/>
                <a:tailEnd/>
              </a:ln>
            </p:spPr>
            <p:txBody>
              <a:bodyPr anchor="ctr"/>
              <a:lstStyle/>
              <a:p>
                <a:pPr algn="ctr"/>
                <a:r>
                  <a:rPr lang="zh-CN" altLang="en-US" sz="1600" b="0">
                    <a:solidFill>
                      <a:srgbClr val="FFFFFF"/>
                    </a:solidFill>
                    <a:latin typeface="微软雅黑"/>
                    <a:ea typeface="微软雅黑"/>
                    <a:cs typeface="微软雅黑"/>
                  </a:rPr>
                  <a:t>博世</a:t>
                </a:r>
                <a:r>
                  <a:rPr lang="en-US" altLang="zh-CN" sz="1600" b="0">
                    <a:solidFill>
                      <a:srgbClr val="FFFFFF"/>
                    </a:solidFill>
                    <a:latin typeface="微软雅黑"/>
                    <a:ea typeface="微软雅黑"/>
                    <a:cs typeface="微软雅黑"/>
                  </a:rPr>
                  <a:t>——</a:t>
                </a:r>
                <a:r>
                  <a:rPr lang="zh-CN" altLang="en-US" sz="1600" b="0">
                    <a:solidFill>
                      <a:srgbClr val="FFFFFF"/>
                    </a:solidFill>
                    <a:latin typeface="微软雅黑"/>
                    <a:ea typeface="微软雅黑"/>
                    <a:cs typeface="微软雅黑"/>
                  </a:rPr>
                  <a:t>力士乐对教师进行实验装置培训</a:t>
                </a:r>
              </a:p>
            </p:txBody>
          </p:sp>
        </p:grpSp>
        <p:grpSp>
          <p:nvGrpSpPr>
            <p:cNvPr id="165892" name="Group 6"/>
            <p:cNvGrpSpPr>
              <a:grpSpLocks/>
            </p:cNvGrpSpPr>
            <p:nvPr/>
          </p:nvGrpSpPr>
          <p:grpSpPr bwMode="auto">
            <a:xfrm>
              <a:off x="2029" y="0"/>
              <a:ext cx="1560" cy="1044"/>
              <a:chOff x="0" y="0"/>
              <a:chExt cx="2476500" cy="1657350"/>
            </a:xfrm>
          </p:grpSpPr>
          <p:pic>
            <p:nvPicPr>
              <p:cNvPr id="165899" name="Picture 3"/>
              <p:cNvPicPr>
                <a:picLocks noChangeAspect="1" noChangeArrowheads="1"/>
              </p:cNvPicPr>
              <p:nvPr/>
            </p:nvPicPr>
            <p:blipFill>
              <a:blip r:embed="rId3"/>
              <a:srcRect/>
              <a:stretch>
                <a:fillRect/>
              </a:stretch>
            </p:blipFill>
            <p:spPr bwMode="auto">
              <a:xfrm>
                <a:off x="0" y="0"/>
                <a:ext cx="2476500" cy="1657350"/>
              </a:xfrm>
              <a:prstGeom prst="rect">
                <a:avLst/>
              </a:prstGeom>
              <a:noFill/>
              <a:ln w="9525">
                <a:noFill/>
                <a:miter lim="800000"/>
                <a:headEnd/>
                <a:tailEnd/>
              </a:ln>
            </p:spPr>
          </p:pic>
          <p:sp>
            <p:nvSpPr>
              <p:cNvPr id="165900" name="矩形 13"/>
              <p:cNvSpPr>
                <a:spLocks noChangeArrowheads="1"/>
              </p:cNvSpPr>
              <p:nvPr/>
            </p:nvSpPr>
            <p:spPr bwMode="auto">
              <a:xfrm>
                <a:off x="20630" y="1081286"/>
                <a:ext cx="2435240" cy="576064"/>
              </a:xfrm>
              <a:prstGeom prst="rect">
                <a:avLst/>
              </a:prstGeom>
              <a:solidFill>
                <a:srgbClr val="152437">
                  <a:alpha val="79999"/>
                </a:srgbClr>
              </a:solidFill>
              <a:ln w="9525">
                <a:noFill/>
                <a:miter lim="800000"/>
                <a:headEnd/>
                <a:tailEnd/>
              </a:ln>
            </p:spPr>
            <p:txBody>
              <a:bodyPr anchor="ctr"/>
              <a:lstStyle/>
              <a:p>
                <a:pPr algn="ctr"/>
                <a:r>
                  <a:rPr lang="zh-CN" altLang="en-US" sz="1600" b="0">
                    <a:solidFill>
                      <a:srgbClr val="FFFFFF"/>
                    </a:solidFill>
                    <a:latin typeface="微软雅黑"/>
                    <a:ea typeface="微软雅黑"/>
                    <a:cs typeface="微软雅黑"/>
                  </a:rPr>
                  <a:t>西门子专家对青年教师进行指导</a:t>
                </a:r>
              </a:p>
            </p:txBody>
          </p:sp>
        </p:grpSp>
        <p:grpSp>
          <p:nvGrpSpPr>
            <p:cNvPr id="165893" name="Group 9"/>
            <p:cNvGrpSpPr>
              <a:grpSpLocks/>
            </p:cNvGrpSpPr>
            <p:nvPr/>
          </p:nvGrpSpPr>
          <p:grpSpPr bwMode="auto">
            <a:xfrm>
              <a:off x="0" y="1088"/>
              <a:ext cx="1560" cy="1044"/>
              <a:chOff x="0" y="0"/>
              <a:chExt cx="2476500" cy="1657350"/>
            </a:xfrm>
          </p:grpSpPr>
          <p:pic>
            <p:nvPicPr>
              <p:cNvPr id="165897" name="Picture 5"/>
              <p:cNvPicPr>
                <a:picLocks noChangeAspect="1" noChangeArrowheads="1"/>
              </p:cNvPicPr>
              <p:nvPr/>
            </p:nvPicPr>
            <p:blipFill>
              <a:blip r:embed="rId4"/>
              <a:srcRect/>
              <a:stretch>
                <a:fillRect/>
              </a:stretch>
            </p:blipFill>
            <p:spPr bwMode="auto">
              <a:xfrm>
                <a:off x="0" y="0"/>
                <a:ext cx="2476500" cy="1657350"/>
              </a:xfrm>
              <a:prstGeom prst="rect">
                <a:avLst/>
              </a:prstGeom>
              <a:noFill/>
              <a:ln w="9525">
                <a:noFill/>
                <a:miter lim="800000"/>
                <a:headEnd/>
                <a:tailEnd/>
              </a:ln>
            </p:spPr>
          </p:pic>
          <p:sp>
            <p:nvSpPr>
              <p:cNvPr id="165898" name="矩形 14"/>
              <p:cNvSpPr>
                <a:spLocks noChangeArrowheads="1"/>
              </p:cNvSpPr>
              <p:nvPr/>
            </p:nvSpPr>
            <p:spPr bwMode="auto">
              <a:xfrm>
                <a:off x="20630" y="1072067"/>
                <a:ext cx="2435240" cy="576064"/>
              </a:xfrm>
              <a:prstGeom prst="rect">
                <a:avLst/>
              </a:prstGeom>
              <a:solidFill>
                <a:srgbClr val="152437">
                  <a:alpha val="79999"/>
                </a:srgbClr>
              </a:solidFill>
              <a:ln w="9525">
                <a:noFill/>
                <a:miter lim="800000"/>
                <a:headEnd/>
                <a:tailEnd/>
              </a:ln>
            </p:spPr>
            <p:txBody>
              <a:bodyPr anchor="ctr"/>
              <a:lstStyle/>
              <a:p>
                <a:pPr algn="ctr"/>
                <a:r>
                  <a:rPr lang="zh-CN" altLang="en-US" sz="1600" b="0">
                    <a:solidFill>
                      <a:srgbClr val="FFFFFF"/>
                    </a:solidFill>
                    <a:latin typeface="微软雅黑"/>
                    <a:ea typeface="微软雅黑"/>
                    <a:cs typeface="微软雅黑"/>
                  </a:rPr>
                  <a:t>德国技术专家培训教师</a:t>
                </a:r>
              </a:p>
            </p:txBody>
          </p:sp>
        </p:grpSp>
        <p:grpSp>
          <p:nvGrpSpPr>
            <p:cNvPr id="165894" name="Group 12"/>
            <p:cNvGrpSpPr>
              <a:grpSpLocks/>
            </p:cNvGrpSpPr>
            <p:nvPr/>
          </p:nvGrpSpPr>
          <p:grpSpPr bwMode="auto">
            <a:xfrm>
              <a:off x="2041" y="1088"/>
              <a:ext cx="1560" cy="1044"/>
              <a:chOff x="0" y="0"/>
              <a:chExt cx="2476500" cy="1657350"/>
            </a:xfrm>
          </p:grpSpPr>
          <p:pic>
            <p:nvPicPr>
              <p:cNvPr id="165895" name="Picture 4"/>
              <p:cNvPicPr>
                <a:picLocks noChangeAspect="1" noChangeArrowheads="1"/>
              </p:cNvPicPr>
              <p:nvPr/>
            </p:nvPicPr>
            <p:blipFill>
              <a:blip r:embed="rId5"/>
              <a:srcRect/>
              <a:stretch>
                <a:fillRect/>
              </a:stretch>
            </p:blipFill>
            <p:spPr bwMode="auto">
              <a:xfrm>
                <a:off x="0" y="0"/>
                <a:ext cx="2476500" cy="1657350"/>
              </a:xfrm>
              <a:prstGeom prst="rect">
                <a:avLst/>
              </a:prstGeom>
              <a:noFill/>
              <a:ln w="9525">
                <a:noFill/>
                <a:miter lim="800000"/>
                <a:headEnd/>
                <a:tailEnd/>
              </a:ln>
            </p:spPr>
          </p:pic>
          <p:sp>
            <p:nvSpPr>
              <p:cNvPr id="165896" name="矩形 15"/>
              <p:cNvSpPr>
                <a:spLocks noChangeArrowheads="1"/>
              </p:cNvSpPr>
              <p:nvPr/>
            </p:nvSpPr>
            <p:spPr bwMode="auto">
              <a:xfrm>
                <a:off x="20630" y="1081286"/>
                <a:ext cx="2435240" cy="576064"/>
              </a:xfrm>
              <a:prstGeom prst="rect">
                <a:avLst/>
              </a:prstGeom>
              <a:solidFill>
                <a:srgbClr val="152437">
                  <a:alpha val="79999"/>
                </a:srgbClr>
              </a:solidFill>
              <a:ln w="9525">
                <a:noFill/>
                <a:miter lim="800000"/>
                <a:headEnd/>
                <a:tailEnd/>
              </a:ln>
            </p:spPr>
            <p:txBody>
              <a:bodyPr anchor="ctr"/>
              <a:lstStyle/>
              <a:p>
                <a:pPr algn="ctr"/>
                <a:r>
                  <a:rPr lang="zh-CN" altLang="en-US" sz="1600" b="0">
                    <a:solidFill>
                      <a:srgbClr val="FFFFFF"/>
                    </a:solidFill>
                    <a:latin typeface="微软雅黑"/>
                    <a:ea typeface="微软雅黑"/>
                    <a:cs typeface="微软雅黑"/>
                  </a:rPr>
                  <a:t>教师参加新型激光加工设备研讨会</a:t>
                </a:r>
              </a:p>
            </p:txBody>
          </p:sp>
        </p:grpSp>
      </p:grpSp>
      <p:sp>
        <p:nvSpPr>
          <p:cNvPr id="16"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内容占位符 2"/>
          <p:cNvSpPr>
            <a:spLocks noGrp="1"/>
          </p:cNvSpPr>
          <p:nvPr>
            <p:ph idx="4294967295"/>
          </p:nvPr>
        </p:nvSpPr>
        <p:spPr>
          <a:xfrm>
            <a:off x="1619250" y="2133600"/>
            <a:ext cx="5645150" cy="1074738"/>
          </a:xfrm>
        </p:spPr>
        <p:txBody>
          <a:bodyPr/>
          <a:lstStyle/>
          <a:p>
            <a:pPr marL="0" indent="0" eaLnBrk="1" hangingPunct="1">
              <a:lnSpc>
                <a:spcPct val="140000"/>
              </a:lnSpc>
              <a:buFontTx/>
              <a:buNone/>
            </a:pPr>
            <a:r>
              <a:rPr lang="zh-CN" altLang="en-US" b="1" smtClean="0">
                <a:solidFill>
                  <a:schemeClr val="tx2"/>
                </a:solidFill>
              </a:rPr>
              <a:t>近三年，学生科技大赛获</a:t>
            </a:r>
            <a:r>
              <a:rPr lang="zh-CN" altLang="en-US" b="1" smtClean="0">
                <a:solidFill>
                  <a:srgbClr val="800000"/>
                </a:solidFill>
              </a:rPr>
              <a:t>国家奖</a:t>
            </a:r>
            <a:r>
              <a:rPr lang="en-US" altLang="zh-CN" b="1" smtClean="0">
                <a:solidFill>
                  <a:srgbClr val="800000"/>
                </a:solidFill>
              </a:rPr>
              <a:t>189</a:t>
            </a:r>
            <a:r>
              <a:rPr lang="zh-CN" altLang="en-US" b="1" smtClean="0">
                <a:solidFill>
                  <a:srgbClr val="800000"/>
                </a:solidFill>
              </a:rPr>
              <a:t>项</a:t>
            </a:r>
            <a:r>
              <a:rPr lang="en-US" b="1" smtClean="0">
                <a:solidFill>
                  <a:schemeClr val="tx2"/>
                </a:solidFill>
              </a:rPr>
              <a:t/>
            </a:r>
            <a:br>
              <a:rPr lang="en-US" b="1" smtClean="0">
                <a:solidFill>
                  <a:schemeClr val="tx2"/>
                </a:solidFill>
              </a:rPr>
            </a:br>
            <a:r>
              <a:rPr lang="zh-CN" altLang="en-US" b="1" smtClean="0">
                <a:solidFill>
                  <a:schemeClr val="tx2"/>
                </a:solidFill>
              </a:rPr>
              <a:t>其中全国机器人大赛冠军</a:t>
            </a:r>
            <a:r>
              <a:rPr lang="en-US" altLang="zh-CN" b="1" smtClean="0">
                <a:solidFill>
                  <a:srgbClr val="800000"/>
                </a:solidFill>
              </a:rPr>
              <a:t>16</a:t>
            </a:r>
            <a:r>
              <a:rPr lang="zh-CN" altLang="en-US" b="1" smtClean="0">
                <a:solidFill>
                  <a:srgbClr val="800000"/>
                </a:solidFill>
              </a:rPr>
              <a:t>项</a:t>
            </a:r>
            <a:endParaRPr lang="en-US" b="1" smtClean="0">
              <a:solidFill>
                <a:srgbClr val="800000"/>
              </a:solidFill>
            </a:endParaRPr>
          </a:p>
        </p:txBody>
      </p:sp>
      <p:pic>
        <p:nvPicPr>
          <p:cNvPr id="102403" name="图片 7" descr="2011中国机器人冠军1.jpg"/>
          <p:cNvPicPr>
            <a:picLocks noChangeAspect="1" noChangeArrowheads="1"/>
          </p:cNvPicPr>
          <p:nvPr/>
        </p:nvPicPr>
        <p:blipFill>
          <a:blip r:embed="rId2"/>
          <a:srcRect/>
          <a:stretch>
            <a:fillRect/>
          </a:stretch>
        </p:blipFill>
        <p:spPr bwMode="auto">
          <a:xfrm>
            <a:off x="4538663" y="4424363"/>
            <a:ext cx="2087562" cy="1504950"/>
          </a:xfrm>
          <a:prstGeom prst="rect">
            <a:avLst/>
          </a:prstGeom>
          <a:noFill/>
          <a:ln w="9525">
            <a:noFill/>
            <a:miter lim="800000"/>
            <a:headEnd/>
            <a:tailEnd/>
          </a:ln>
          <a:effectLst>
            <a:outerShdw dist="114300" dir="2700000" algn="ctr" rotWithShape="0">
              <a:srgbClr val="000000">
                <a:alpha val="70000"/>
              </a:srgbClr>
            </a:outerShdw>
          </a:effectLst>
        </p:spPr>
      </p:pic>
      <p:pic>
        <p:nvPicPr>
          <p:cNvPr id="102404" name="图片 8" descr="2011中国机器人冠军2.jpg"/>
          <p:cNvPicPr>
            <a:picLocks noChangeAspect="1" noChangeArrowheads="1"/>
          </p:cNvPicPr>
          <p:nvPr/>
        </p:nvPicPr>
        <p:blipFill>
          <a:blip r:embed="rId3"/>
          <a:srcRect/>
          <a:stretch>
            <a:fillRect/>
          </a:stretch>
        </p:blipFill>
        <p:spPr bwMode="auto">
          <a:xfrm>
            <a:off x="5186363" y="4757738"/>
            <a:ext cx="2087562" cy="1504950"/>
          </a:xfrm>
          <a:prstGeom prst="rect">
            <a:avLst/>
          </a:prstGeom>
          <a:noFill/>
          <a:ln w="9525">
            <a:noFill/>
            <a:miter lim="800000"/>
            <a:headEnd/>
            <a:tailEnd/>
          </a:ln>
          <a:effectLst>
            <a:outerShdw dist="114300" dir="2700000" algn="ctr" rotWithShape="0">
              <a:srgbClr val="000000">
                <a:alpha val="70000"/>
              </a:srgbClr>
            </a:outerShdw>
          </a:effectLst>
        </p:spPr>
      </p:pic>
      <p:pic>
        <p:nvPicPr>
          <p:cNvPr id="102405" name="Picture 4" descr="C:\Users\Rocky\Pictures\icons\medal_gold_3.png"/>
          <p:cNvPicPr>
            <a:picLocks noChangeAspect="1" noChangeArrowheads="1"/>
          </p:cNvPicPr>
          <p:nvPr/>
        </p:nvPicPr>
        <p:blipFill>
          <a:blip r:embed="rId4"/>
          <a:srcRect/>
          <a:stretch>
            <a:fillRect/>
          </a:stretch>
        </p:blipFill>
        <p:spPr bwMode="auto">
          <a:xfrm>
            <a:off x="755650" y="2349500"/>
            <a:ext cx="720725" cy="719138"/>
          </a:xfrm>
          <a:prstGeom prst="rect">
            <a:avLst/>
          </a:prstGeom>
          <a:noFill/>
          <a:ln w="9525">
            <a:noFill/>
            <a:miter lim="800000"/>
            <a:headEnd/>
            <a:tailEnd/>
          </a:ln>
        </p:spPr>
      </p:pic>
      <p:pic>
        <p:nvPicPr>
          <p:cNvPr id="102406" name="Picture 5"/>
          <p:cNvPicPr>
            <a:picLocks noChangeAspect="1" noChangeArrowheads="1"/>
          </p:cNvPicPr>
          <p:nvPr/>
        </p:nvPicPr>
        <p:blipFill>
          <a:blip r:embed="rId5"/>
          <a:srcRect/>
          <a:stretch>
            <a:fillRect/>
          </a:stretch>
        </p:blipFill>
        <p:spPr bwMode="auto">
          <a:xfrm>
            <a:off x="5915025" y="4600575"/>
            <a:ext cx="1916113" cy="1412875"/>
          </a:xfrm>
          <a:prstGeom prst="rect">
            <a:avLst/>
          </a:prstGeom>
          <a:noFill/>
          <a:ln w="9525">
            <a:noFill/>
            <a:miter lim="800000"/>
            <a:headEnd/>
            <a:tailEnd/>
          </a:ln>
          <a:effectLst>
            <a:outerShdw dist="114300" dir="2700000" algn="ctr" rotWithShape="0">
              <a:srgbClr val="000000">
                <a:alpha val="70000"/>
              </a:srgbClr>
            </a:outerShdw>
          </a:effectLst>
        </p:spPr>
      </p:pic>
      <p:pic>
        <p:nvPicPr>
          <p:cNvPr id="102407" name="图片 9" descr="2011中国机器人冠军3.jpg"/>
          <p:cNvPicPr>
            <a:picLocks noChangeAspect="1" noChangeArrowheads="1"/>
          </p:cNvPicPr>
          <p:nvPr/>
        </p:nvPicPr>
        <p:blipFill>
          <a:blip r:embed="rId6"/>
          <a:srcRect/>
          <a:stretch>
            <a:fillRect/>
          </a:stretch>
        </p:blipFill>
        <p:spPr bwMode="auto">
          <a:xfrm>
            <a:off x="6788150" y="4589463"/>
            <a:ext cx="2087563" cy="1504950"/>
          </a:xfrm>
          <a:prstGeom prst="rect">
            <a:avLst/>
          </a:prstGeom>
          <a:noFill/>
          <a:ln w="9525">
            <a:noFill/>
            <a:miter lim="800000"/>
            <a:headEnd/>
            <a:tailEnd/>
          </a:ln>
          <a:effectLst>
            <a:outerShdw dist="114300" dir="2700000" algn="ctr" rotWithShape="0">
              <a:srgbClr val="000000">
                <a:alpha val="70000"/>
              </a:srgbClr>
            </a:outerShdw>
          </a:effectLst>
        </p:spPr>
      </p:pic>
      <p:pic>
        <p:nvPicPr>
          <p:cNvPr id="102408" name="图片 5" descr="2010天翼杯冠军.JPG"/>
          <p:cNvPicPr>
            <a:picLocks noChangeAspect="1" noChangeArrowheads="1"/>
          </p:cNvPicPr>
          <p:nvPr/>
        </p:nvPicPr>
        <p:blipFill>
          <a:blip r:embed="rId7"/>
          <a:srcRect/>
          <a:stretch>
            <a:fillRect/>
          </a:stretch>
        </p:blipFill>
        <p:spPr bwMode="auto">
          <a:xfrm>
            <a:off x="5956300" y="3786188"/>
            <a:ext cx="1973263" cy="1397000"/>
          </a:xfrm>
          <a:prstGeom prst="rect">
            <a:avLst/>
          </a:prstGeom>
          <a:noFill/>
          <a:ln w="9525">
            <a:noFill/>
            <a:miter lim="800000"/>
            <a:headEnd/>
            <a:tailEnd/>
          </a:ln>
          <a:effectLst>
            <a:outerShdw dist="114300" dir="2700000" algn="ctr" rotWithShape="0">
              <a:srgbClr val="000000">
                <a:alpha val="70000"/>
              </a:srgbClr>
            </a:outerShdw>
          </a:effectLst>
        </p:spPr>
      </p:pic>
      <p:pic>
        <p:nvPicPr>
          <p:cNvPr id="102409" name="组合 15"/>
          <p:cNvPicPr>
            <a:picLocks noChangeArrowheads="1"/>
          </p:cNvPicPr>
          <p:nvPr/>
        </p:nvPicPr>
        <p:blipFill>
          <a:blip r:embed="rId8"/>
          <a:srcRect/>
          <a:stretch>
            <a:fillRect/>
          </a:stretch>
        </p:blipFill>
        <p:spPr bwMode="auto">
          <a:xfrm>
            <a:off x="506413" y="3608388"/>
            <a:ext cx="6186487" cy="1689100"/>
          </a:xfrm>
          <a:prstGeom prst="rect">
            <a:avLst/>
          </a:prstGeom>
          <a:noFill/>
          <a:ln w="9525">
            <a:noFill/>
            <a:miter lim="800000"/>
            <a:headEnd/>
            <a:tailEnd/>
          </a:ln>
        </p:spPr>
      </p:pic>
      <p:sp>
        <p:nvSpPr>
          <p:cNvPr id="11"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2402">
                                            <p:txEl>
                                              <p:pRg st="0" end="0"/>
                                            </p:txEl>
                                          </p:spTgt>
                                        </p:tgtEl>
                                        <p:attrNameLst>
                                          <p:attrName>style.visibility</p:attrName>
                                        </p:attrNameLst>
                                      </p:cBhvr>
                                      <p:to>
                                        <p:strVal val="visible"/>
                                      </p:to>
                                    </p:set>
                                    <p:animEffect transition="in" filter="wipe(left)">
                                      <p:cBhvr>
                                        <p:cTn id="7" dur="500"/>
                                        <p:tgtEl>
                                          <p:spTgt spid="102402">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102405"/>
                                        </p:tgtEl>
                                        <p:attrNameLst>
                                          <p:attrName>style.visibility</p:attrName>
                                        </p:attrNameLst>
                                      </p:cBhvr>
                                      <p:to>
                                        <p:strVal val="visible"/>
                                      </p:to>
                                    </p:set>
                                    <p:animEffect transition="in" filter="wipe(left)">
                                      <p:cBhvr>
                                        <p:cTn id="10" dur="500"/>
                                        <p:tgtEl>
                                          <p:spTgt spid="10240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02403"/>
                                        </p:tgtEl>
                                        <p:attrNameLst>
                                          <p:attrName>style.visibility</p:attrName>
                                        </p:attrNameLst>
                                      </p:cBhvr>
                                      <p:to>
                                        <p:strVal val="visible"/>
                                      </p:to>
                                    </p:set>
                                    <p:animEffect transition="in" filter="fade">
                                      <p:cBhvr>
                                        <p:cTn id="14" dur="500"/>
                                        <p:tgtEl>
                                          <p:spTgt spid="102403"/>
                                        </p:tgtEl>
                                      </p:cBhvr>
                                    </p:animEffect>
                                  </p:childTnLst>
                                </p:cTn>
                              </p:par>
                              <p:par>
                                <p:cTn id="15" presetID="10" presetClass="entr" presetSubtype="0" fill="hold" nodeType="withEffect">
                                  <p:stCondLst>
                                    <p:cond delay="0"/>
                                  </p:stCondLst>
                                  <p:childTnLst>
                                    <p:set>
                                      <p:cBhvr>
                                        <p:cTn id="16" dur="1" fill="hold">
                                          <p:stCondLst>
                                            <p:cond delay="0"/>
                                          </p:stCondLst>
                                        </p:cTn>
                                        <p:tgtEl>
                                          <p:spTgt spid="102404"/>
                                        </p:tgtEl>
                                        <p:attrNameLst>
                                          <p:attrName>style.visibility</p:attrName>
                                        </p:attrNameLst>
                                      </p:cBhvr>
                                      <p:to>
                                        <p:strVal val="visible"/>
                                      </p:to>
                                    </p:set>
                                    <p:animEffect transition="in" filter="fade">
                                      <p:cBhvr>
                                        <p:cTn id="17" dur="500"/>
                                        <p:tgtEl>
                                          <p:spTgt spid="102404"/>
                                        </p:tgtEl>
                                      </p:cBhvr>
                                    </p:animEffect>
                                  </p:childTnLst>
                                </p:cTn>
                              </p:par>
                              <p:par>
                                <p:cTn id="18" presetID="10" presetClass="entr" presetSubtype="0" fill="hold" nodeType="withEffect">
                                  <p:stCondLst>
                                    <p:cond delay="0"/>
                                  </p:stCondLst>
                                  <p:childTnLst>
                                    <p:set>
                                      <p:cBhvr>
                                        <p:cTn id="19" dur="1" fill="hold">
                                          <p:stCondLst>
                                            <p:cond delay="0"/>
                                          </p:stCondLst>
                                        </p:cTn>
                                        <p:tgtEl>
                                          <p:spTgt spid="102406"/>
                                        </p:tgtEl>
                                        <p:attrNameLst>
                                          <p:attrName>style.visibility</p:attrName>
                                        </p:attrNameLst>
                                      </p:cBhvr>
                                      <p:to>
                                        <p:strVal val="visible"/>
                                      </p:to>
                                    </p:set>
                                    <p:animEffect transition="in" filter="fade">
                                      <p:cBhvr>
                                        <p:cTn id="20" dur="500"/>
                                        <p:tgtEl>
                                          <p:spTgt spid="102406"/>
                                        </p:tgtEl>
                                      </p:cBhvr>
                                    </p:animEffect>
                                  </p:childTnLst>
                                </p:cTn>
                              </p:par>
                              <p:par>
                                <p:cTn id="21" presetID="10" presetClass="entr" presetSubtype="0" fill="hold" nodeType="withEffect">
                                  <p:stCondLst>
                                    <p:cond delay="0"/>
                                  </p:stCondLst>
                                  <p:childTnLst>
                                    <p:set>
                                      <p:cBhvr>
                                        <p:cTn id="22" dur="1" fill="hold">
                                          <p:stCondLst>
                                            <p:cond delay="0"/>
                                          </p:stCondLst>
                                        </p:cTn>
                                        <p:tgtEl>
                                          <p:spTgt spid="102407"/>
                                        </p:tgtEl>
                                        <p:attrNameLst>
                                          <p:attrName>style.visibility</p:attrName>
                                        </p:attrNameLst>
                                      </p:cBhvr>
                                      <p:to>
                                        <p:strVal val="visible"/>
                                      </p:to>
                                    </p:set>
                                    <p:animEffect transition="in" filter="fade">
                                      <p:cBhvr>
                                        <p:cTn id="23" dur="500"/>
                                        <p:tgtEl>
                                          <p:spTgt spid="102407"/>
                                        </p:tgtEl>
                                      </p:cBhvr>
                                    </p:animEffect>
                                  </p:childTnLst>
                                </p:cTn>
                              </p:par>
                              <p:par>
                                <p:cTn id="24" presetID="10" presetClass="entr" presetSubtype="0" fill="hold" nodeType="withEffect">
                                  <p:stCondLst>
                                    <p:cond delay="0"/>
                                  </p:stCondLst>
                                  <p:childTnLst>
                                    <p:set>
                                      <p:cBhvr>
                                        <p:cTn id="25" dur="1" fill="hold">
                                          <p:stCondLst>
                                            <p:cond delay="0"/>
                                          </p:stCondLst>
                                        </p:cTn>
                                        <p:tgtEl>
                                          <p:spTgt spid="102408"/>
                                        </p:tgtEl>
                                        <p:attrNameLst>
                                          <p:attrName>style.visibility</p:attrName>
                                        </p:attrNameLst>
                                      </p:cBhvr>
                                      <p:to>
                                        <p:strVal val="visible"/>
                                      </p:to>
                                    </p:set>
                                    <p:animEffect transition="in" filter="fade">
                                      <p:cBhvr>
                                        <p:cTn id="26" dur="500"/>
                                        <p:tgtEl>
                                          <p:spTgt spid="102408"/>
                                        </p:tgtEl>
                                      </p:cBhvr>
                                    </p:animEffect>
                                  </p:childTnLst>
                                </p:cTn>
                              </p:par>
                              <p:par>
                                <p:cTn id="27" presetID="10" presetClass="entr" presetSubtype="0" fill="hold" nodeType="withEffect">
                                  <p:stCondLst>
                                    <p:cond delay="250"/>
                                  </p:stCondLst>
                                  <p:childTnLst>
                                    <p:set>
                                      <p:cBhvr>
                                        <p:cTn id="28" dur="1" fill="hold">
                                          <p:stCondLst>
                                            <p:cond delay="0"/>
                                          </p:stCondLst>
                                        </p:cTn>
                                        <p:tgtEl>
                                          <p:spTgt spid="102409"/>
                                        </p:tgtEl>
                                        <p:attrNameLst>
                                          <p:attrName>style.visibility</p:attrName>
                                        </p:attrNameLst>
                                      </p:cBhvr>
                                      <p:to>
                                        <p:strVal val="visible"/>
                                      </p:to>
                                    </p:set>
                                    <p:animEffect transition="in" filter="fade">
                                      <p:cBhvr>
                                        <p:cTn id="29" dur="500"/>
                                        <p:tgtEl>
                                          <p:spTgt spid="102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build="p" autoUpdateAnimBg="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7" name="Picture 1" descr="C:\Users\Rocky\Pictures\icons\cup_prize_victory_win_icon_files\cup_004-sliver.png"/>
          <p:cNvPicPr>
            <a:picLocks noChangeAspect="1" noChangeArrowheads="1"/>
          </p:cNvPicPr>
          <p:nvPr/>
        </p:nvPicPr>
        <p:blipFill>
          <a:blip r:embed="rId2"/>
          <a:srcRect/>
          <a:stretch>
            <a:fillRect/>
          </a:stretch>
        </p:blipFill>
        <p:spPr bwMode="auto">
          <a:xfrm>
            <a:off x="3751263" y="3279775"/>
            <a:ext cx="1008062" cy="1008063"/>
          </a:xfrm>
          <a:prstGeom prst="rect">
            <a:avLst/>
          </a:prstGeom>
          <a:noFill/>
          <a:ln w="9525">
            <a:noFill/>
            <a:miter lim="800000"/>
            <a:headEnd/>
            <a:tailEnd/>
          </a:ln>
        </p:spPr>
      </p:pic>
      <p:pic>
        <p:nvPicPr>
          <p:cNvPr id="167938" name="Picture 3" descr="C:\Users\Rocky\Pictures\icons\cup_prize_victory_win_icon_files\cup_004-gold.png"/>
          <p:cNvPicPr>
            <a:picLocks noChangeAspect="1" noChangeArrowheads="1"/>
          </p:cNvPicPr>
          <p:nvPr/>
        </p:nvPicPr>
        <p:blipFill>
          <a:blip r:embed="rId3"/>
          <a:srcRect/>
          <a:stretch>
            <a:fillRect/>
          </a:stretch>
        </p:blipFill>
        <p:spPr bwMode="auto">
          <a:xfrm>
            <a:off x="871538" y="3279775"/>
            <a:ext cx="1008062" cy="1008063"/>
          </a:xfrm>
          <a:prstGeom prst="rect">
            <a:avLst/>
          </a:prstGeom>
          <a:noFill/>
          <a:ln w="9525">
            <a:noFill/>
            <a:miter lim="800000"/>
            <a:headEnd/>
            <a:tailEnd/>
          </a:ln>
        </p:spPr>
      </p:pic>
      <p:sp>
        <p:nvSpPr>
          <p:cNvPr id="167939" name="矩形 8"/>
          <p:cNvSpPr>
            <a:spLocks noChangeArrowheads="1"/>
          </p:cNvSpPr>
          <p:nvPr/>
        </p:nvSpPr>
        <p:spPr bwMode="auto">
          <a:xfrm>
            <a:off x="390525" y="4591050"/>
            <a:ext cx="2613025" cy="944563"/>
          </a:xfrm>
          <a:prstGeom prst="rect">
            <a:avLst/>
          </a:prstGeom>
          <a:noFill/>
          <a:ln w="9525">
            <a:noFill/>
            <a:miter lim="800000"/>
            <a:headEnd/>
            <a:tailEnd/>
          </a:ln>
        </p:spPr>
        <p:txBody>
          <a:bodyPr>
            <a:spAutoFit/>
          </a:bodyPr>
          <a:lstStyle/>
          <a:p>
            <a:pPr algn="ctr"/>
            <a:r>
              <a:rPr lang="zh-CN" altLang="en-US" sz="2800" b="0">
                <a:solidFill>
                  <a:schemeClr val="tx2"/>
                </a:solidFill>
                <a:latin typeface="微软雅黑"/>
                <a:ea typeface="微软雅黑"/>
                <a:cs typeface="微软雅黑"/>
              </a:rPr>
              <a:t>国家教学成果</a:t>
            </a:r>
            <a:r>
              <a:rPr lang="en-US" sz="2800" b="0">
                <a:solidFill>
                  <a:schemeClr val="tx2"/>
                </a:solidFill>
                <a:latin typeface="微软雅黑"/>
                <a:ea typeface="微软雅黑"/>
                <a:cs typeface="微软雅黑"/>
              </a:rPr>
              <a:t/>
            </a:r>
            <a:br>
              <a:rPr lang="en-US" sz="2800" b="0">
                <a:solidFill>
                  <a:schemeClr val="tx2"/>
                </a:solidFill>
                <a:latin typeface="微软雅黑"/>
                <a:ea typeface="微软雅黑"/>
                <a:cs typeface="微软雅黑"/>
              </a:rPr>
            </a:br>
            <a:r>
              <a:rPr lang="zh-CN" altLang="en-US" sz="2800" b="0">
                <a:solidFill>
                  <a:schemeClr val="tx2"/>
                </a:solidFill>
                <a:latin typeface="微软雅黑"/>
                <a:ea typeface="微软雅黑"/>
                <a:cs typeface="微软雅黑"/>
              </a:rPr>
              <a:t>一等奖</a:t>
            </a:r>
          </a:p>
        </p:txBody>
      </p:sp>
      <p:pic>
        <p:nvPicPr>
          <p:cNvPr id="167940" name="Picture 5" descr="C:\Users\Rocky\Pictures\icons\medal.png"/>
          <p:cNvPicPr>
            <a:picLocks noChangeAspect="1" noChangeArrowheads="1"/>
          </p:cNvPicPr>
          <p:nvPr/>
        </p:nvPicPr>
        <p:blipFill>
          <a:blip r:embed="rId4"/>
          <a:srcRect/>
          <a:stretch>
            <a:fillRect/>
          </a:stretch>
        </p:blipFill>
        <p:spPr bwMode="auto">
          <a:xfrm>
            <a:off x="6416675" y="3352800"/>
            <a:ext cx="1008063" cy="1008063"/>
          </a:xfrm>
          <a:prstGeom prst="rect">
            <a:avLst/>
          </a:prstGeom>
          <a:noFill/>
          <a:ln w="9525">
            <a:noFill/>
            <a:miter lim="800000"/>
            <a:headEnd/>
            <a:tailEnd/>
          </a:ln>
        </p:spPr>
      </p:pic>
      <p:sp>
        <p:nvSpPr>
          <p:cNvPr id="167941" name="矩形 14"/>
          <p:cNvSpPr>
            <a:spLocks noChangeArrowheads="1"/>
          </p:cNvSpPr>
          <p:nvPr/>
        </p:nvSpPr>
        <p:spPr bwMode="auto">
          <a:xfrm>
            <a:off x="3270250" y="4591050"/>
            <a:ext cx="2613025" cy="944563"/>
          </a:xfrm>
          <a:prstGeom prst="rect">
            <a:avLst/>
          </a:prstGeom>
          <a:noFill/>
          <a:ln w="9525">
            <a:noFill/>
            <a:miter lim="800000"/>
            <a:headEnd/>
            <a:tailEnd/>
          </a:ln>
        </p:spPr>
        <p:txBody>
          <a:bodyPr>
            <a:spAutoFit/>
          </a:bodyPr>
          <a:lstStyle/>
          <a:p>
            <a:pPr algn="ctr"/>
            <a:r>
              <a:rPr lang="zh-CN" altLang="en-US" sz="2800" b="0">
                <a:solidFill>
                  <a:schemeClr val="tx2"/>
                </a:solidFill>
                <a:latin typeface="微软雅黑"/>
                <a:ea typeface="微软雅黑"/>
                <a:cs typeface="微软雅黑"/>
              </a:rPr>
              <a:t>国家教学成果</a:t>
            </a:r>
            <a:r>
              <a:rPr lang="en-US" sz="2800" b="0">
                <a:solidFill>
                  <a:schemeClr val="tx2"/>
                </a:solidFill>
                <a:latin typeface="微软雅黑"/>
                <a:ea typeface="微软雅黑"/>
                <a:cs typeface="微软雅黑"/>
              </a:rPr>
              <a:t/>
            </a:r>
            <a:br>
              <a:rPr lang="en-US" sz="2800" b="0">
                <a:solidFill>
                  <a:schemeClr val="tx2"/>
                </a:solidFill>
                <a:latin typeface="微软雅黑"/>
                <a:ea typeface="微软雅黑"/>
                <a:cs typeface="微软雅黑"/>
              </a:rPr>
            </a:br>
            <a:r>
              <a:rPr lang="zh-CN" altLang="en-US" sz="2800" b="0">
                <a:solidFill>
                  <a:schemeClr val="tx2"/>
                </a:solidFill>
                <a:latin typeface="微软雅黑"/>
                <a:ea typeface="微软雅黑"/>
                <a:cs typeface="微软雅黑"/>
              </a:rPr>
              <a:t>二等奖</a:t>
            </a:r>
          </a:p>
        </p:txBody>
      </p:sp>
      <p:sp>
        <p:nvSpPr>
          <p:cNvPr id="167942" name="矩形 9"/>
          <p:cNvSpPr>
            <a:spLocks noChangeArrowheads="1"/>
          </p:cNvSpPr>
          <p:nvPr/>
        </p:nvSpPr>
        <p:spPr bwMode="auto">
          <a:xfrm>
            <a:off x="1808163" y="3424238"/>
            <a:ext cx="1123950" cy="1006475"/>
          </a:xfrm>
          <a:prstGeom prst="rect">
            <a:avLst/>
          </a:prstGeom>
          <a:noFill/>
          <a:ln w="9525">
            <a:noFill/>
            <a:miter lim="800000"/>
            <a:headEnd/>
            <a:tailEnd/>
          </a:ln>
        </p:spPr>
        <p:txBody>
          <a:bodyPr wrap="none">
            <a:spAutoFit/>
          </a:bodyPr>
          <a:lstStyle/>
          <a:p>
            <a:r>
              <a:rPr lang="en-US" altLang="zh-CN" sz="6000" i="1">
                <a:solidFill>
                  <a:srgbClr val="C00000"/>
                </a:solidFill>
                <a:latin typeface="Times New Roman" pitchFamily="18" charset="0"/>
                <a:ea typeface="楷体_GB2312" pitchFamily="49" charset="-122"/>
              </a:rPr>
              <a:t>1</a:t>
            </a:r>
            <a:r>
              <a:rPr lang="zh-CN" altLang="en-US" sz="4400" b="0">
                <a:solidFill>
                  <a:srgbClr val="000000"/>
                </a:solidFill>
                <a:latin typeface="楷体_GB2312" pitchFamily="49" charset="-122"/>
                <a:ea typeface="楷体_GB2312" pitchFamily="49" charset="-122"/>
              </a:rPr>
              <a:t>项</a:t>
            </a:r>
          </a:p>
        </p:txBody>
      </p:sp>
      <p:sp>
        <p:nvSpPr>
          <p:cNvPr id="167943" name="矩形 16"/>
          <p:cNvSpPr>
            <a:spLocks noChangeArrowheads="1"/>
          </p:cNvSpPr>
          <p:nvPr/>
        </p:nvSpPr>
        <p:spPr bwMode="auto">
          <a:xfrm>
            <a:off x="4832350" y="3424238"/>
            <a:ext cx="1123950" cy="1006475"/>
          </a:xfrm>
          <a:prstGeom prst="rect">
            <a:avLst/>
          </a:prstGeom>
          <a:noFill/>
          <a:ln w="9525">
            <a:noFill/>
            <a:miter lim="800000"/>
            <a:headEnd/>
            <a:tailEnd/>
          </a:ln>
        </p:spPr>
        <p:txBody>
          <a:bodyPr wrap="none">
            <a:spAutoFit/>
          </a:bodyPr>
          <a:lstStyle/>
          <a:p>
            <a:r>
              <a:rPr lang="en-US" altLang="zh-CN" sz="6000" i="1">
                <a:solidFill>
                  <a:srgbClr val="C00000"/>
                </a:solidFill>
                <a:latin typeface="Times New Roman" pitchFamily="18" charset="0"/>
                <a:ea typeface="楷体_GB2312" pitchFamily="49" charset="-122"/>
              </a:rPr>
              <a:t>4</a:t>
            </a:r>
            <a:r>
              <a:rPr lang="zh-CN" altLang="en-US" sz="4400" b="0">
                <a:solidFill>
                  <a:srgbClr val="000000"/>
                </a:solidFill>
                <a:latin typeface="楷体_GB2312" pitchFamily="49" charset="-122"/>
                <a:ea typeface="楷体_GB2312" pitchFamily="49" charset="-122"/>
              </a:rPr>
              <a:t>项</a:t>
            </a:r>
          </a:p>
        </p:txBody>
      </p:sp>
      <p:sp>
        <p:nvSpPr>
          <p:cNvPr id="167944" name="矩形 17"/>
          <p:cNvSpPr>
            <a:spLocks noChangeArrowheads="1"/>
          </p:cNvSpPr>
          <p:nvPr/>
        </p:nvSpPr>
        <p:spPr bwMode="auto">
          <a:xfrm>
            <a:off x="6213475" y="4591050"/>
            <a:ext cx="2117725" cy="944563"/>
          </a:xfrm>
          <a:prstGeom prst="rect">
            <a:avLst/>
          </a:prstGeom>
          <a:noFill/>
          <a:ln w="9525">
            <a:noFill/>
            <a:miter lim="800000"/>
            <a:headEnd/>
            <a:tailEnd/>
          </a:ln>
        </p:spPr>
        <p:txBody>
          <a:bodyPr>
            <a:spAutoFit/>
          </a:bodyPr>
          <a:lstStyle/>
          <a:p>
            <a:pPr algn="ctr"/>
            <a:r>
              <a:rPr lang="zh-CN" altLang="en-US" sz="2800" b="0">
                <a:solidFill>
                  <a:schemeClr val="tx2"/>
                </a:solidFill>
                <a:ea typeface="微软雅黑"/>
                <a:cs typeface="微软雅黑"/>
              </a:rPr>
              <a:t>省级优秀教学成果奖</a:t>
            </a:r>
          </a:p>
        </p:txBody>
      </p:sp>
      <p:sp>
        <p:nvSpPr>
          <p:cNvPr id="167945" name="矩形 18"/>
          <p:cNvSpPr>
            <a:spLocks noChangeArrowheads="1"/>
          </p:cNvSpPr>
          <p:nvPr/>
        </p:nvSpPr>
        <p:spPr bwMode="auto">
          <a:xfrm>
            <a:off x="7302500" y="3435350"/>
            <a:ext cx="1517650" cy="1016000"/>
          </a:xfrm>
          <a:prstGeom prst="rect">
            <a:avLst/>
          </a:prstGeom>
          <a:noFill/>
          <a:ln w="9525">
            <a:noFill/>
            <a:miter lim="800000"/>
            <a:headEnd/>
            <a:tailEnd/>
          </a:ln>
        </p:spPr>
        <p:txBody>
          <a:bodyPr wrap="none">
            <a:spAutoFit/>
          </a:bodyPr>
          <a:lstStyle/>
          <a:p>
            <a:r>
              <a:rPr lang="en-US" altLang="zh-CN" sz="6000" i="1">
                <a:solidFill>
                  <a:srgbClr val="C00000"/>
                </a:solidFill>
                <a:latin typeface="Times New Roman" pitchFamily="18" charset="0"/>
                <a:ea typeface="楷体_GB2312" pitchFamily="49" charset="-122"/>
              </a:rPr>
              <a:t>24</a:t>
            </a:r>
            <a:r>
              <a:rPr lang="zh-CN" altLang="en-US" sz="4400" b="0">
                <a:solidFill>
                  <a:srgbClr val="000000"/>
                </a:solidFill>
                <a:latin typeface="楷体_GB2312" pitchFamily="49" charset="-122"/>
                <a:ea typeface="楷体_GB2312" pitchFamily="49" charset="-122"/>
              </a:rPr>
              <a:t>项</a:t>
            </a:r>
          </a:p>
        </p:txBody>
      </p:sp>
      <p:sp>
        <p:nvSpPr>
          <p:cNvPr id="167946" name="Text Box 11"/>
          <p:cNvSpPr txBox="1">
            <a:spLocks noChangeArrowheads="1"/>
          </p:cNvSpPr>
          <p:nvPr/>
        </p:nvSpPr>
        <p:spPr bwMode="auto">
          <a:xfrm>
            <a:off x="1692275" y="2060575"/>
            <a:ext cx="6264275" cy="560388"/>
          </a:xfrm>
          <a:prstGeom prst="rect">
            <a:avLst/>
          </a:prstGeom>
          <a:noFill/>
          <a:ln w="9525">
            <a:noFill/>
            <a:miter lim="800000"/>
            <a:headEnd/>
            <a:tailEnd/>
          </a:ln>
        </p:spPr>
        <p:txBody>
          <a:bodyPr>
            <a:spAutoFit/>
          </a:bodyPr>
          <a:lstStyle/>
          <a:p>
            <a:pPr marL="742950" indent="-285750">
              <a:lnSpc>
                <a:spcPct val="110000"/>
              </a:lnSpc>
              <a:spcBef>
                <a:spcPct val="50000"/>
              </a:spcBef>
              <a:buClr>
                <a:srgbClr val="C00000"/>
              </a:buClr>
              <a:buSzPct val="120000"/>
              <a:buFont typeface="Arial" charset="0"/>
              <a:buNone/>
            </a:pPr>
            <a:r>
              <a:rPr lang="zh-CN" altLang="en-US" sz="2800">
                <a:solidFill>
                  <a:srgbClr val="800000"/>
                </a:solidFill>
                <a:latin typeface="微软雅黑"/>
                <a:ea typeface="微软雅黑"/>
                <a:cs typeface="微软雅黑"/>
              </a:rPr>
              <a:t>学校连续四届获</a:t>
            </a:r>
            <a:r>
              <a:rPr lang="en-US" altLang="zh-CN" sz="2800">
                <a:solidFill>
                  <a:srgbClr val="800000"/>
                </a:solidFill>
                <a:latin typeface="微软雅黑"/>
                <a:ea typeface="微软雅黑"/>
                <a:cs typeface="微软雅黑"/>
              </a:rPr>
              <a:t>5</a:t>
            </a:r>
            <a:r>
              <a:rPr lang="zh-CN" altLang="en-US" sz="2800">
                <a:solidFill>
                  <a:srgbClr val="800000"/>
                </a:solidFill>
                <a:latin typeface="微软雅黑"/>
                <a:ea typeface="微软雅黑"/>
                <a:cs typeface="微软雅黑"/>
              </a:rPr>
              <a:t>项国家教学成果奖</a:t>
            </a:r>
          </a:p>
        </p:txBody>
      </p:sp>
      <p:sp>
        <p:nvSpPr>
          <p:cNvPr id="13"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标题 3"/>
          <p:cNvSpPr>
            <a:spLocks noGrp="1"/>
          </p:cNvSpPr>
          <p:nvPr>
            <p:ph type="title" idx="4294967295"/>
          </p:nvPr>
        </p:nvSpPr>
        <p:spPr>
          <a:xfrm>
            <a:off x="377825" y="1292225"/>
            <a:ext cx="8229600" cy="647700"/>
          </a:xfrm>
        </p:spPr>
        <p:txBody>
          <a:bodyPr/>
          <a:lstStyle/>
          <a:p>
            <a:pPr indent="0" eaLnBrk="1" hangingPunct="1"/>
            <a:r>
              <a:rPr lang="zh-CN" altLang="zh-CN" smtClean="0"/>
              <a:t>      </a:t>
            </a:r>
            <a:r>
              <a:rPr lang="zh-CN" altLang="en-US" sz="2800" smtClean="0">
                <a:solidFill>
                  <a:srgbClr val="800000"/>
                </a:solidFill>
                <a:latin typeface="黑体" pitchFamily="2" charset="-122"/>
                <a:ea typeface="黑体" pitchFamily="2" charset="-122"/>
              </a:rPr>
              <a:t>近年学校教师科研获奖</a:t>
            </a:r>
          </a:p>
        </p:txBody>
      </p:sp>
      <p:pic>
        <p:nvPicPr>
          <p:cNvPr id="168962" name="Picture 2" descr="F:\张东平2006年国家科技进步二等奖.jpg"/>
          <p:cNvPicPr>
            <a:picLocks noChangeAspect="1" noChangeArrowheads="1"/>
          </p:cNvPicPr>
          <p:nvPr/>
        </p:nvPicPr>
        <p:blipFill>
          <a:blip r:embed="rId2"/>
          <a:srcRect/>
          <a:stretch>
            <a:fillRect/>
          </a:stretch>
        </p:blipFill>
        <p:spPr bwMode="auto">
          <a:xfrm>
            <a:off x="539750" y="2338388"/>
            <a:ext cx="2497138" cy="3733800"/>
          </a:xfrm>
          <a:prstGeom prst="rect">
            <a:avLst/>
          </a:prstGeom>
          <a:noFill/>
          <a:ln w="9525">
            <a:noFill/>
            <a:miter lim="800000"/>
            <a:headEnd/>
            <a:tailEnd/>
          </a:ln>
        </p:spPr>
      </p:pic>
      <p:pic>
        <p:nvPicPr>
          <p:cNvPr id="168963" name="Picture 3"/>
          <p:cNvPicPr>
            <a:picLocks noChangeAspect="1" noChangeArrowheads="1"/>
          </p:cNvPicPr>
          <p:nvPr/>
        </p:nvPicPr>
        <p:blipFill>
          <a:blip r:embed="rId3"/>
          <a:srcRect/>
          <a:stretch>
            <a:fillRect/>
          </a:stretch>
        </p:blipFill>
        <p:spPr bwMode="auto">
          <a:xfrm>
            <a:off x="3268663" y="2338388"/>
            <a:ext cx="2554287" cy="3751262"/>
          </a:xfrm>
          <a:prstGeom prst="rect">
            <a:avLst/>
          </a:prstGeom>
          <a:noFill/>
          <a:ln w="9525">
            <a:noFill/>
            <a:miter lim="800000"/>
            <a:headEnd/>
            <a:tailEnd/>
          </a:ln>
        </p:spPr>
      </p:pic>
      <p:pic>
        <p:nvPicPr>
          <p:cNvPr id="168964" name="图片 1"/>
          <p:cNvPicPr>
            <a:picLocks noChangeAspect="1" noChangeArrowheads="1"/>
          </p:cNvPicPr>
          <p:nvPr/>
        </p:nvPicPr>
        <p:blipFill>
          <a:blip r:embed="rId4"/>
          <a:srcRect/>
          <a:stretch>
            <a:fillRect/>
          </a:stretch>
        </p:blipFill>
        <p:spPr bwMode="auto">
          <a:xfrm>
            <a:off x="6056313" y="2338388"/>
            <a:ext cx="2524125" cy="3703637"/>
          </a:xfrm>
          <a:prstGeom prst="rect">
            <a:avLst/>
          </a:prstGeom>
          <a:noFill/>
          <a:ln w="9525">
            <a:noFill/>
            <a:miter lim="800000"/>
            <a:headEnd/>
            <a:tailEnd/>
          </a:ln>
        </p:spPr>
      </p:pic>
      <p:sp>
        <p:nvSpPr>
          <p:cNvPr id="7" name="标题占位符 1"/>
          <p:cNvSpPr txBox="1">
            <a:spLocks noChangeArrowheads="1"/>
          </p:cNvSpPr>
          <p:nvPr/>
        </p:nvSpPr>
        <p:spPr bwMode="auto">
          <a:xfrm>
            <a:off x="179388" y="260350"/>
            <a:ext cx="8747125" cy="706438"/>
          </a:xfrm>
          <a:prstGeom prst="rect">
            <a:avLst/>
          </a:prstGeom>
          <a:noFill/>
          <a:ln w="9525">
            <a:noFill/>
            <a:miter lim="800000"/>
            <a:headEnd/>
            <a:tailEnd/>
          </a:ln>
        </p:spPr>
        <p:txBody>
          <a:bodyPr anchor="ctr"/>
          <a:lstStyle/>
          <a:p>
            <a:pPr algn="ctr">
              <a:defRPr/>
            </a:pPr>
            <a:r>
              <a:rPr lang="zh-CN" altLang="en-US" sz="3200" b="0" dirty="0">
                <a:solidFill>
                  <a:schemeClr val="bg1"/>
                </a:solidFill>
                <a:latin typeface="+mj-ea"/>
                <a:ea typeface="+mj-ea"/>
              </a:rPr>
              <a:t>应用型本科教育的实施案例</a:t>
            </a: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5" name="副标题 4"/>
          <p:cNvPicPr>
            <a:picLocks noGrp="1" noChangeArrowheads="1"/>
          </p:cNvPicPr>
          <p:nvPr>
            <p:ph type="subTitle" idx="4294967295"/>
          </p:nvPr>
        </p:nvPicPr>
        <p:blipFill>
          <a:blip r:embed="rId2"/>
          <a:srcRect/>
          <a:stretch>
            <a:fillRect/>
          </a:stretch>
        </p:blipFill>
        <p:spPr>
          <a:xfrm>
            <a:off x="1700213" y="4384675"/>
            <a:ext cx="6400800" cy="2176463"/>
          </a:xfrm>
        </p:spPr>
      </p:pic>
      <p:sp>
        <p:nvSpPr>
          <p:cNvPr id="169986" name="Text Box 3"/>
          <p:cNvSpPr txBox="1">
            <a:spLocks noChangeArrowheads="1"/>
          </p:cNvSpPr>
          <p:nvPr/>
        </p:nvSpPr>
        <p:spPr bwMode="auto">
          <a:xfrm>
            <a:off x="214313" y="2492375"/>
            <a:ext cx="8572500" cy="1576388"/>
          </a:xfrm>
          <a:prstGeom prst="rect">
            <a:avLst/>
          </a:prstGeom>
          <a:noFill/>
          <a:ln w="9525">
            <a:noFill/>
            <a:miter lim="800000"/>
            <a:headEnd/>
            <a:tailEnd/>
          </a:ln>
        </p:spPr>
        <p:txBody>
          <a:bodyPr>
            <a:spAutoFit/>
          </a:bodyPr>
          <a:lstStyle/>
          <a:p>
            <a:pPr marL="742950" indent="-285750" algn="ctr">
              <a:lnSpc>
                <a:spcPct val="110000"/>
              </a:lnSpc>
              <a:spcBef>
                <a:spcPct val="50000"/>
              </a:spcBef>
              <a:buClr>
                <a:srgbClr val="C00000"/>
              </a:buClr>
              <a:buSzPct val="120000"/>
              <a:buFont typeface="Arial" charset="0"/>
              <a:buNone/>
            </a:pPr>
            <a:r>
              <a:rPr lang="zh-CN" altLang="en-US" sz="3600" b="0">
                <a:solidFill>
                  <a:srgbClr val="800000"/>
                </a:solidFill>
              </a:rPr>
              <a:t>不妥之处，敬请指正</a:t>
            </a:r>
          </a:p>
          <a:p>
            <a:pPr marL="742950" indent="-285750" algn="ctr">
              <a:lnSpc>
                <a:spcPct val="110000"/>
              </a:lnSpc>
              <a:spcBef>
                <a:spcPct val="50000"/>
              </a:spcBef>
              <a:buClr>
                <a:srgbClr val="C00000"/>
              </a:buClr>
              <a:buSzPct val="120000"/>
              <a:buFont typeface="Arial" charset="0"/>
              <a:buNone/>
            </a:pPr>
            <a:r>
              <a:rPr lang="zh-CN" altLang="en-US" sz="3600" b="0">
                <a:solidFill>
                  <a:srgbClr val="800000"/>
                </a:solidFill>
              </a:rPr>
              <a:t>祝武夷学院顺利过关、越办越好</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56&quot;/&gt;&lt;/object&gt;&lt;object type=&quot;3&quot; unique_id=&quot;10005&quot;&gt;&lt;property id=&quot;20148&quot; value=&quot;5&quot;/&gt;&lt;property id=&quot;20300&quot; value=&quot;Slide 2&quot;/&gt;&lt;property id=&quot;20307&quot; value=&quot;418&quot;/&gt;&lt;/object&gt;&lt;object type=&quot;3&quot; unique_id=&quot;10007&quot;&gt;&lt;property id=&quot;20148&quot; value=&quot;5&quot;/&gt;&lt;property id=&quot;20300&quot; value=&quot;Slide 3&quot;/&gt;&lt;property id=&quot;20307&quot; value=&quot;574&quot;/&gt;&lt;/object&gt;&lt;object type=&quot;3&quot; unique_id=&quot;10015&quot;&gt;&lt;property id=&quot;20148&quot; value=&quot;5&quot;/&gt;&lt;property id=&quot;20300&quot; value=&quot;Slide 17&quot;/&gt;&lt;property id=&quot;20307&quot; value=&quot;603&quot;/&gt;&lt;/object&gt;&lt;object type=&quot;3&quot; unique_id=&quot;10016&quot;&gt;&lt;property id=&quot;20148&quot; value=&quot;5&quot;/&gt;&lt;property id=&quot;20300&quot; value=&quot;Slide 18&quot;/&gt;&lt;property id=&quot;20307&quot; value=&quot;575&quot;/&gt;&lt;/object&gt;&lt;object type=&quot;3&quot; unique_id=&quot;10017&quot;&gt;&lt;property id=&quot;20148&quot; value=&quot;5&quot;/&gt;&lt;property id=&quot;20300&quot; value=&quot;Slide 19&quot;/&gt;&lt;property id=&quot;20307&quot; value=&quot;576&quot;/&gt;&lt;/object&gt;&lt;object type=&quot;3&quot; unique_id=&quot;10018&quot;&gt;&lt;property id=&quot;20148&quot; value=&quot;5&quot;/&gt;&lt;property id=&quot;20300&quot; value=&quot;Slide 20&quot;/&gt;&lt;property id=&quot;20307&quot; value=&quot;577&quot;/&gt;&lt;/object&gt;&lt;object type=&quot;3&quot; unique_id=&quot;10019&quot;&gt;&lt;property id=&quot;20148&quot; value=&quot;5&quot;/&gt;&lt;property id=&quot;20300&quot; value=&quot;Slide 21&quot;/&gt;&lt;property id=&quot;20307&quot; value=&quot;578&quot;/&gt;&lt;/object&gt;&lt;object type=&quot;3&quot; unique_id=&quot;10020&quot;&gt;&lt;property id=&quot;20148&quot; value=&quot;5&quot;/&gt;&lt;property id=&quot;20300&quot; value=&quot;Slide 22&quot;/&gt;&lt;property id=&quot;20307&quot; value=&quot;579&quot;/&gt;&lt;/object&gt;&lt;object type=&quot;3&quot; unique_id=&quot;10021&quot;&gt;&lt;property id=&quot;20148&quot; value=&quot;5&quot;/&gt;&lt;property id=&quot;20300&quot; value=&quot;Slide 23&quot;/&gt;&lt;property id=&quot;20307&quot; value=&quot;580&quot;/&gt;&lt;/object&gt;&lt;object type=&quot;3&quot; unique_id=&quot;10022&quot;&gt;&lt;property id=&quot;20148&quot; value=&quot;5&quot;/&gt;&lt;property id=&quot;20300&quot; value=&quot;Slide 24&quot;/&gt;&lt;property id=&quot;20307&quot; value=&quot;599&quot;/&gt;&lt;/object&gt;&lt;object type=&quot;3&quot; unique_id=&quot;10023&quot;&gt;&lt;property id=&quot;20148&quot; value=&quot;5&quot;/&gt;&lt;property id=&quot;20300&quot; value=&quot;Slide 25&quot;/&gt;&lt;property id=&quot;20307&quot; value=&quot;600&quot;/&gt;&lt;/object&gt;&lt;object type=&quot;3&quot; unique_id=&quot;10024&quot;&gt;&lt;property id=&quot;20148&quot; value=&quot;5&quot;/&gt;&lt;property id=&quot;20300&quot; value=&quot;Slide 26&quot;/&gt;&lt;property id=&quot;20307&quot; value=&quot;581&quot;/&gt;&lt;/object&gt;&lt;object type=&quot;3&quot; unique_id=&quot;10025&quot;&gt;&lt;property id=&quot;20148&quot; value=&quot;5&quot;/&gt;&lt;property id=&quot;20300&quot; value=&quot;Slide 27&quot;/&gt;&lt;property id=&quot;20307&quot; value=&quot;582&quot;/&gt;&lt;/object&gt;&lt;object type=&quot;3&quot; unique_id=&quot;10026&quot;&gt;&lt;property id=&quot;20148&quot; value=&quot;5&quot;/&gt;&lt;property id=&quot;20300&quot; value=&quot;Slide 28&quot;/&gt;&lt;property id=&quot;20307&quot; value=&quot;583&quot;/&gt;&lt;/object&gt;&lt;object type=&quot;3&quot; unique_id=&quot;10030&quot;&gt;&lt;property id=&quot;20148&quot; value=&quot;5&quot;/&gt;&lt;property id=&quot;20300&quot; value=&quot;Slide 29&quot;/&gt;&lt;property id=&quot;20307&quot; value=&quot;591&quot;/&gt;&lt;/object&gt;&lt;object type=&quot;3&quot; unique_id=&quot;10031&quot;&gt;&lt;property id=&quot;20148&quot; value=&quot;5&quot;/&gt;&lt;property id=&quot;20300&quot; value=&quot;Slide 30&quot;/&gt;&lt;property id=&quot;20307&quot; value=&quot;592&quot;/&gt;&lt;/object&gt;&lt;object type=&quot;3&quot; unique_id=&quot;10032&quot;&gt;&lt;property id=&quot;20148&quot; value=&quot;5&quot;/&gt;&lt;property id=&quot;20300&quot; value=&quot;Slide 31&quot;/&gt;&lt;property id=&quot;20307&quot; value=&quot;593&quot;/&gt;&lt;/object&gt;&lt;object type=&quot;3&quot; unique_id=&quot;10033&quot;&gt;&lt;property id=&quot;20148&quot; value=&quot;5&quot;/&gt;&lt;property id=&quot;20300&quot; value=&quot;Slide 32&quot;/&gt;&lt;property id=&quot;20307&quot; value=&quot;596&quot;/&gt;&lt;/object&gt;&lt;object type=&quot;3&quot; unique_id=&quot;10034&quot;&gt;&lt;property id=&quot;20148&quot; value=&quot;5&quot;/&gt;&lt;property id=&quot;20300&quot; value=&quot;Slide 33&quot;/&gt;&lt;property id=&quot;20307&quot; value=&quot;597&quot;/&gt;&lt;/object&gt;&lt;object type=&quot;3&quot; unique_id=&quot;10035&quot;&gt;&lt;property id=&quot;20148&quot; value=&quot;5&quot;/&gt;&lt;property id=&quot;20300&quot; value=&quot;Slide 34&quot;/&gt;&lt;property id=&quot;20307&quot; value=&quot;598&quot;/&gt;&lt;/object&gt;&lt;object type=&quot;3&quot; unique_id=&quot;10036&quot;&gt;&lt;property id=&quot;20148&quot; value=&quot;5&quot;/&gt;&lt;property id=&quot;20300&quot; value=&quot;Slide 35&quot;/&gt;&lt;property id=&quot;20307&quot; value=&quot;589&quot;/&gt;&lt;/object&gt;&lt;object type=&quot;3&quot; unique_id=&quot;10037&quot;&gt;&lt;property id=&quot;20148&quot; value=&quot;5&quot;/&gt;&lt;property id=&quot;20300&quot; value=&quot;Slide 36&quot;/&gt;&lt;property id=&quot;20307&quot; value=&quot;590&quot;/&gt;&lt;/object&gt;&lt;object type=&quot;3&quot; unique_id=&quot;10038&quot;&gt;&lt;property id=&quot;20148&quot; value=&quot;5&quot;/&gt;&lt;property id=&quot;20300&quot; value=&quot;Slide 37&quot;/&gt;&lt;property id=&quot;20307&quot; value=&quot;468&quot;/&gt;&lt;/object&gt;&lt;object type=&quot;3&quot; unique_id=&quot;10039&quot;&gt;&lt;property id=&quot;20148&quot; value=&quot;5&quot;/&gt;&lt;property id=&quot;20300&quot; value=&quot;Slide 38&quot;/&gt;&lt;property id=&quot;20307&quot; value=&quot;432&quot;/&gt;&lt;/object&gt;&lt;object type=&quot;3&quot; unique_id=&quot;10040&quot;&gt;&lt;property id=&quot;20148&quot; value=&quot;5&quot;/&gt;&lt;property id=&quot;20300&quot; value=&quot;Slide 39&quot;/&gt;&lt;property id=&quot;20307&quot; value=&quot;478&quot;/&gt;&lt;/object&gt;&lt;object type=&quot;3&quot; unique_id=&quot;10041&quot;&gt;&lt;property id=&quot;20148&quot; value=&quot;5&quot;/&gt;&lt;property id=&quot;20300&quot; value=&quot;Slide 40&quot;/&gt;&lt;property id=&quot;20307&quot; value=&quot;479&quot;/&gt;&lt;/object&gt;&lt;object type=&quot;3&quot; unique_id=&quot;10042&quot;&gt;&lt;property id=&quot;20148&quot; value=&quot;5&quot;/&gt;&lt;property id=&quot;20300&quot; value=&quot;Slide 41&quot;/&gt;&lt;property id=&quot;20307&quot; value=&quot;560&quot;/&gt;&lt;/object&gt;&lt;object type=&quot;3&quot; unique_id=&quot;10043&quot;&gt;&lt;property id=&quot;20148&quot; value=&quot;5&quot;/&gt;&lt;property id=&quot;20300&quot; value=&quot;Slide 42&quot;/&gt;&lt;property id=&quot;20307&quot; value=&quot;556&quot;/&gt;&lt;/object&gt;&lt;object type=&quot;3&quot; unique_id=&quot;10044&quot;&gt;&lt;property id=&quot;20148&quot; value=&quot;5&quot;/&gt;&lt;property id=&quot;20300&quot; value=&quot;Slide 43&quot;/&gt;&lt;property id=&quot;20307&quot; value=&quot;554&quot;/&gt;&lt;/object&gt;&lt;object type=&quot;3&quot; unique_id=&quot;10045&quot;&gt;&lt;property id=&quot;20148&quot; value=&quot;5&quot;/&gt;&lt;property id=&quot;20300&quot; value=&quot;Slide 44&quot;/&gt;&lt;property id=&quot;20307&quot; value=&quot;555&quot;/&gt;&lt;/object&gt;&lt;object type=&quot;3&quot; unique_id=&quot;10046&quot;&gt;&lt;property id=&quot;20148&quot; value=&quot;5&quot;/&gt;&lt;property id=&quot;20300&quot; value=&quot;Slide 45&quot;/&gt;&lt;property id=&quot;20307&quot; value=&quot;557&quot;/&gt;&lt;/object&gt;&lt;object type=&quot;3&quot; unique_id=&quot;10047&quot;&gt;&lt;property id=&quot;20148&quot; value=&quot;5&quot;/&gt;&lt;property id=&quot;20300&quot; value=&quot;Slide 46&quot;/&gt;&lt;property id=&quot;20307&quot; value=&quot;558&quot;/&gt;&lt;/object&gt;&lt;object type=&quot;3&quot; unique_id=&quot;10048&quot;&gt;&lt;property id=&quot;20148&quot; value=&quot;5&quot;/&gt;&lt;property id=&quot;20300&quot; value=&quot;Slide 47&quot;/&gt;&lt;property id=&quot;20307&quot; value=&quot;434&quot;/&gt;&lt;/object&gt;&lt;object type=&quot;3&quot; unique_id=&quot;10049&quot;&gt;&lt;property id=&quot;20148&quot; value=&quot;5&quot;/&gt;&lt;property id=&quot;20300&quot; value=&quot;Slide 48&quot;/&gt;&lt;property id=&quot;20307&quot; value=&quot;559&quot;/&gt;&lt;/object&gt;&lt;object type=&quot;3&quot; unique_id=&quot;10050&quot;&gt;&lt;property id=&quot;20148&quot; value=&quot;5&quot;/&gt;&lt;property id=&quot;20300&quot; value=&quot;Slide 49&quot;/&gt;&lt;property id=&quot;20307&quot; value=&quot;562&quot;/&gt;&lt;/object&gt;&lt;object type=&quot;3&quot; unique_id=&quot;10051&quot;&gt;&lt;property id=&quot;20148&quot; value=&quot;5&quot;/&gt;&lt;property id=&quot;20300&quot; value=&quot;Slide 50&quot;/&gt;&lt;property id=&quot;20307&quot; value=&quot;563&quot;/&gt;&lt;/object&gt;&lt;object type=&quot;3&quot; unique_id=&quot;10052&quot;&gt;&lt;property id=&quot;20148&quot; value=&quot;5&quot;/&gt;&lt;property id=&quot;20300&quot; value=&quot;Slide 51&quot;/&gt;&lt;property id=&quot;20307&quot; value=&quot;564&quot;/&gt;&lt;/object&gt;&lt;object type=&quot;3&quot; unique_id=&quot;10053&quot;&gt;&lt;property id=&quot;20148&quot; value=&quot;5&quot;/&gt;&lt;property id=&quot;20300&quot; value=&quot;Slide 52&quot;/&gt;&lt;property id=&quot;20307&quot; value=&quot;565&quot;/&gt;&lt;/object&gt;&lt;object type=&quot;3&quot; unique_id=&quot;10054&quot;&gt;&lt;property id=&quot;20148&quot; value=&quot;5&quot;/&gt;&lt;property id=&quot;20300&quot; value=&quot;Slide 53&quot;/&gt;&lt;property id=&quot;20307&quot; value=&quot;566&quot;/&gt;&lt;/object&gt;&lt;object type=&quot;3&quot; unique_id=&quot;10055&quot;&gt;&lt;property id=&quot;20148&quot; value=&quot;5&quot;/&gt;&lt;property id=&quot;20300&quot; value=&quot;Slide 54&quot;/&gt;&lt;property id=&quot;20307&quot; value=&quot;567&quot;/&gt;&lt;/object&gt;&lt;object type=&quot;3&quot; unique_id=&quot;10056&quot;&gt;&lt;property id=&quot;20148&quot; value=&quot;5&quot;/&gt;&lt;property id=&quot;20300&quot; value=&quot;Slide 55&quot;/&gt;&lt;property id=&quot;20307&quot; value=&quot;435&quot;/&gt;&lt;/object&gt;&lt;object type=&quot;3&quot; unique_id=&quot;10057&quot;&gt;&lt;property id=&quot;20148&quot; value=&quot;5&quot;/&gt;&lt;property id=&quot;20300&quot; value=&quot;Slide 56&quot;/&gt;&lt;property id=&quot;20307&quot; value=&quot;437&quot;/&gt;&lt;/object&gt;&lt;object type=&quot;3&quot; unique_id=&quot;10058&quot;&gt;&lt;property id=&quot;20148&quot; value=&quot;5&quot;/&gt;&lt;property id=&quot;20300&quot; value=&quot;Slide 57&quot;/&gt;&lt;property id=&quot;20307&quot; value=&quot;438&quot;/&gt;&lt;/object&gt;&lt;object type=&quot;3&quot; unique_id=&quot;10059&quot;&gt;&lt;property id=&quot;20148&quot; value=&quot;5&quot;/&gt;&lt;property id=&quot;20300&quot; value=&quot;Slide 58&quot;/&gt;&lt;property id=&quot;20307&quot; value=&quot;439&quot;/&gt;&lt;/object&gt;&lt;object type=&quot;3&quot; unique_id=&quot;10060&quot;&gt;&lt;property id=&quot;20148&quot; value=&quot;5&quot;/&gt;&lt;property id=&quot;20300&quot; value=&quot;Slide 59&quot;/&gt;&lt;property id=&quot;20307&quot; value=&quot;440&quot;/&gt;&lt;/object&gt;&lt;object type=&quot;3&quot; unique_id=&quot;10061&quot;&gt;&lt;property id=&quot;20148&quot; value=&quot;5&quot;/&gt;&lt;property id=&quot;20300&quot; value=&quot;Slide 60&quot;/&gt;&lt;property id=&quot;20307&quot; value=&quot;441&quot;/&gt;&lt;/object&gt;&lt;object type=&quot;3&quot; unique_id=&quot;10062&quot;&gt;&lt;property id=&quot;20148&quot; value=&quot;5&quot;/&gt;&lt;property id=&quot;20300&quot; value=&quot;Slide 61&quot;/&gt;&lt;property id=&quot;20307&quot; value=&quot;442&quot;/&gt;&lt;/object&gt;&lt;object type=&quot;3&quot; unique_id=&quot;10063&quot;&gt;&lt;property id=&quot;20148&quot; value=&quot;5&quot;/&gt;&lt;property id=&quot;20300&quot; value=&quot;Slide 62&quot;/&gt;&lt;property id=&quot;20307&quot; value=&quot;443&quot;/&gt;&lt;/object&gt;&lt;object type=&quot;3&quot; unique_id=&quot;10064&quot;&gt;&lt;property id=&quot;20148&quot; value=&quot;5&quot;/&gt;&lt;property id=&quot;20300&quot; value=&quot;Slide 63&quot;/&gt;&lt;property id=&quot;20307&quot; value=&quot;561&quot;/&gt;&lt;/object&gt;&lt;object type=&quot;3&quot; unique_id=&quot;10065&quot;&gt;&lt;property id=&quot;20148&quot; value=&quot;5&quot;/&gt;&lt;property id=&quot;20300&quot; value=&quot;Slide 64&quot;/&gt;&lt;property id=&quot;20307&quot; value=&quot;569&quot;/&gt;&lt;/object&gt;&lt;object type=&quot;3&quot; unique_id=&quot;10066&quot;&gt;&lt;property id=&quot;20148&quot; value=&quot;5&quot;/&gt;&lt;property id=&quot;20300&quot; value=&quot;Slide 65&quot;/&gt;&lt;property id=&quot;20307&quot; value=&quot;570&quot;/&gt;&lt;/object&gt;&lt;object type=&quot;3&quot; unique_id=&quot;10067&quot;&gt;&lt;property id=&quot;20148&quot; value=&quot;5&quot;/&gt;&lt;property id=&quot;20300&quot; value=&quot;Slide 66&quot;/&gt;&lt;property id=&quot;20307&quot; value=&quot;571&quot;/&gt;&lt;/object&gt;&lt;object type=&quot;3&quot; unique_id=&quot;10068&quot;&gt;&lt;property id=&quot;20148&quot; value=&quot;5&quot;/&gt;&lt;property id=&quot;20300&quot; value=&quot;Slide 67&quot;/&gt;&lt;property id=&quot;20307&quot; value=&quot;573&quot;/&gt;&lt;/object&gt;&lt;object type=&quot;3&quot; unique_id=&quot;10069&quot;&gt;&lt;property id=&quot;20148&quot; value=&quot;5&quot;/&gt;&lt;property id=&quot;20300&quot; value=&quot;Slide 68&quot;/&gt;&lt;property id=&quot;20307&quot; value=&quot;359&quot;/&gt;&lt;/object&gt;&lt;object type=&quot;3&quot; unique_id=&quot;10070&quot;&gt;&lt;property id=&quot;20148&quot; value=&quot;5&quot;/&gt;&lt;property id=&quot;20300&quot; value=&quot;Slide 69&quot;/&gt;&lt;property id=&quot;20307&quot; value=&quot;454&quot;/&gt;&lt;/object&gt;&lt;object type=&quot;3&quot; unique_id=&quot;10071&quot;&gt;&lt;property id=&quot;20148&quot; value=&quot;5&quot;/&gt;&lt;property id=&quot;20300&quot; value=&quot;Slide 70&quot;/&gt;&lt;property id=&quot;20307&quot; value=&quot;361&quot;/&gt;&lt;/object&gt;&lt;object type=&quot;3&quot; unique_id=&quot;10072&quot;&gt;&lt;property id=&quot;20148&quot; value=&quot;5&quot;/&gt;&lt;property id=&quot;20300&quot; value=&quot;Slide 71&quot;/&gt;&lt;property id=&quot;20307&quot; value=&quot;362&quot;/&gt;&lt;/object&gt;&lt;object type=&quot;3&quot; unique_id=&quot;10073&quot;&gt;&lt;property id=&quot;20148&quot; value=&quot;5&quot;/&gt;&lt;property id=&quot;20300&quot; value=&quot;Slide 72&quot;/&gt;&lt;property id=&quot;20307&quot; value=&quot;367&quot;/&gt;&lt;/object&gt;&lt;object type=&quot;3&quot; unique_id=&quot;10074&quot;&gt;&lt;property id=&quot;20148&quot; value=&quot;5&quot;/&gt;&lt;property id=&quot;20300&quot; value=&quot;Slide 73&quot;/&gt;&lt;property id=&quot;20307&quot; value=&quot;370&quot;/&gt;&lt;/object&gt;&lt;object type=&quot;3&quot; unique_id=&quot;10075&quot;&gt;&lt;property id=&quot;20148&quot; value=&quot;5&quot;/&gt;&lt;property id=&quot;20300&quot; value=&quot;Slide 74&quot;/&gt;&lt;property id=&quot;20307&quot; value=&quot;369&quot;/&gt;&lt;/object&gt;&lt;object type=&quot;3&quot; unique_id=&quot;10076&quot;&gt;&lt;property id=&quot;20148&quot; value=&quot;5&quot;/&gt;&lt;property id=&quot;20300&quot; value=&quot;Slide 75&quot;/&gt;&lt;property id=&quot;20307&quot; value=&quot;371&quot;/&gt;&lt;/object&gt;&lt;object type=&quot;3&quot; unique_id=&quot;10077&quot;&gt;&lt;property id=&quot;20148&quot; value=&quot;5&quot;/&gt;&lt;property id=&quot;20300&quot; value=&quot;Slide 76&quot;/&gt;&lt;property id=&quot;20307&quot; value=&quot;372&quot;/&gt;&lt;/object&gt;&lt;object type=&quot;3&quot; unique_id=&quot;10078&quot;&gt;&lt;property id=&quot;20148&quot; value=&quot;5&quot;/&gt;&lt;property id=&quot;20300&quot; value=&quot;Slide 77&quot;/&gt;&lt;property id=&quot;20307&quot; value=&quot;374&quot;/&gt;&lt;/object&gt;&lt;object type=&quot;3&quot; unique_id=&quot;10079&quot;&gt;&lt;property id=&quot;20148&quot; value=&quot;5&quot;/&gt;&lt;property id=&quot;20300&quot; value=&quot;Slide 78&quot;/&gt;&lt;property id=&quot;20307&quot; value=&quot;375&quot;/&gt;&lt;/object&gt;&lt;object type=&quot;3&quot; unique_id=&quot;10080&quot;&gt;&lt;property id=&quot;20148&quot; value=&quot;5&quot;/&gt;&lt;property id=&quot;20300&quot; value=&quot;Slide 79&quot;/&gt;&lt;property id=&quot;20307&quot; value=&quot;376&quot;/&gt;&lt;/object&gt;&lt;object type=&quot;3&quot; unique_id=&quot;10081&quot;&gt;&lt;property id=&quot;20148&quot; value=&quot;5&quot;/&gt;&lt;property id=&quot;20300&quot; value=&quot;Slide 80&quot;/&gt;&lt;property id=&quot;20307&quot; value=&quot;377&quot;/&gt;&lt;/object&gt;&lt;object type=&quot;3&quot; unique_id=&quot;10082&quot;&gt;&lt;property id=&quot;20148&quot; value=&quot;5&quot;/&gt;&lt;property id=&quot;20300&quot; value=&quot;Slide 81&quot;/&gt;&lt;property id=&quot;20307&quot; value=&quot;373&quot;/&gt;&lt;/object&gt;&lt;object type=&quot;3&quot; unique_id=&quot;10083&quot;&gt;&lt;property id=&quot;20148&quot; value=&quot;5&quot;/&gt;&lt;property id=&quot;20300&quot; value=&quot;Slide 82&quot;/&gt;&lt;property id=&quot;20307&quot; value=&quot;378&quot;/&gt;&lt;/object&gt;&lt;object type=&quot;3&quot; unique_id=&quot;10084&quot;&gt;&lt;property id=&quot;20148&quot; value=&quot;5&quot;/&gt;&lt;property id=&quot;20300&quot; value=&quot;Slide 83&quot;/&gt;&lt;property id=&quot;20307&quot; value=&quot;381&quot;/&gt;&lt;/object&gt;&lt;object type=&quot;3&quot; unique_id=&quot;10085&quot;&gt;&lt;property id=&quot;20148&quot; value=&quot;5&quot;/&gt;&lt;property id=&quot;20300&quot; value=&quot;Slide 84&quot;/&gt;&lt;property id=&quot;20307&quot; value=&quot;384&quot;/&gt;&lt;/object&gt;&lt;object type=&quot;3&quot; unique_id=&quot;10086&quot;&gt;&lt;property id=&quot;20148&quot; value=&quot;5&quot;/&gt;&lt;property id=&quot;20300&quot; value=&quot;Slide 85&quot;/&gt;&lt;property id=&quot;20307&quot; value=&quot;385&quot;/&gt;&lt;/object&gt;&lt;object type=&quot;3&quot; unique_id=&quot;10087&quot;&gt;&lt;property id=&quot;20148&quot; value=&quot;5&quot;/&gt;&lt;property id=&quot;20300&quot; value=&quot;Slide 86&quot;/&gt;&lt;property id=&quot;20307&quot; value=&quot;386&quot;/&gt;&lt;/object&gt;&lt;object type=&quot;3&quot; unique_id=&quot;10088&quot;&gt;&lt;property id=&quot;20148&quot; value=&quot;5&quot;/&gt;&lt;property id=&quot;20300&quot; value=&quot;Slide 87&quot;/&gt;&lt;property id=&quot;20307&quot; value=&quot;387&quot;/&gt;&lt;/object&gt;&lt;object type=&quot;3&quot; unique_id=&quot;10089&quot;&gt;&lt;property id=&quot;20148&quot; value=&quot;5&quot;/&gt;&lt;property id=&quot;20300&quot; value=&quot;Slide 88&quot;/&gt;&lt;property id=&quot;20307&quot; value=&quot;383&quot;/&gt;&lt;/object&gt;&lt;object type=&quot;3&quot; unique_id=&quot;10090&quot;&gt;&lt;property id=&quot;20148&quot; value=&quot;5&quot;/&gt;&lt;property id=&quot;20300&quot; value=&quot;Slide 89&quot;/&gt;&lt;property id=&quot;20307&quot; value=&quot;388&quot;/&gt;&lt;/object&gt;&lt;object type=&quot;3&quot; unique_id=&quot;10091&quot;&gt;&lt;property id=&quot;20148&quot; value=&quot;5&quot;/&gt;&lt;property id=&quot;20300&quot; value=&quot;Slide 90&quot;/&gt;&lt;property id=&quot;20307&quot; value=&quot;389&quot;/&gt;&lt;/object&gt;&lt;object type=&quot;3&quot; unique_id=&quot;10092&quot;&gt;&lt;property id=&quot;20148&quot; value=&quot;5&quot;/&gt;&lt;property id=&quot;20300&quot; value=&quot;Slide 91&quot;/&gt;&lt;property id=&quot;20307&quot; value=&quot;268&quot;/&gt;&lt;/object&gt;&lt;object type=&quot;3&quot; unique_id=&quot;10093&quot;&gt;&lt;property id=&quot;20148&quot; value=&quot;5&quot;/&gt;&lt;property id=&quot;20300&quot; value=&quot;Slide 92&quot;/&gt;&lt;property id=&quot;20307&quot; value=&quot;391&quot;/&gt;&lt;/object&gt;&lt;object type=&quot;3&quot; unique_id=&quot;10094&quot;&gt;&lt;property id=&quot;20148&quot; value=&quot;5&quot;/&gt;&lt;property id=&quot;20300&quot; value=&quot;Slide 93&quot;/&gt;&lt;property id=&quot;20307&quot; value=&quot;382&quot;/&gt;&lt;/object&gt;&lt;object type=&quot;3&quot; unique_id=&quot;10095&quot;&gt;&lt;property id=&quot;20148&quot; value=&quot;5&quot;/&gt;&lt;property id=&quot;20300&quot; value=&quot;Slide 94&quot;/&gt;&lt;property id=&quot;20307&quot; value=&quot;392&quot;/&gt;&lt;/object&gt;&lt;object type=&quot;3&quot; unique_id=&quot;10096&quot;&gt;&lt;property id=&quot;20148&quot; value=&quot;5&quot;/&gt;&lt;property id=&quot;20300&quot; value=&quot;Slide 95&quot;/&gt;&lt;property id=&quot;20307&quot; value=&quot;269&quot;/&gt;&lt;/object&gt;&lt;object type=&quot;3&quot; unique_id=&quot;10097&quot;&gt;&lt;property id=&quot;20148&quot; value=&quot;5&quot;/&gt;&lt;property id=&quot;20300&quot; value=&quot;Slide 96&quot;/&gt;&lt;property id=&quot;20307&quot; value=&quot;398&quot;/&gt;&lt;/object&gt;&lt;object type=&quot;3&quot; unique_id=&quot;10098&quot;&gt;&lt;property id=&quot;20148&quot; value=&quot;5&quot;/&gt;&lt;property id=&quot;20300&quot; value=&quot;Slide 97&quot;/&gt;&lt;property id=&quot;20307&quot; value=&quot;399&quot;/&gt;&lt;/object&gt;&lt;object type=&quot;3&quot; unique_id=&quot;10099&quot;&gt;&lt;property id=&quot;20148&quot; value=&quot;5&quot;/&gt;&lt;property id=&quot;20300&quot; value=&quot;Slide 98&quot;/&gt;&lt;property id=&quot;20307&quot; value=&quot;411&quot;/&gt;&lt;/object&gt;&lt;object type=&quot;3&quot; unique_id=&quot;10100&quot;&gt;&lt;property id=&quot;20148&quot; value=&quot;5&quot;/&gt;&lt;property id=&quot;20300&quot; value=&quot;Slide 99&quot;/&gt;&lt;property id=&quot;20307&quot; value=&quot;412&quot;/&gt;&lt;/object&gt;&lt;object type=&quot;3&quot; unique_id=&quot;10101&quot;&gt;&lt;property id=&quot;20148&quot; value=&quot;5&quot;/&gt;&lt;property id=&quot;20300&quot; value=&quot;Slide 100&quot;/&gt;&lt;property id=&quot;20307&quot; value=&quot;406&quot;/&gt;&lt;/object&gt;&lt;object type=&quot;3&quot; unique_id=&quot;10102&quot;&gt;&lt;property id=&quot;20148&quot; value=&quot;5&quot;/&gt;&lt;property id=&quot;20300&quot; value=&quot;Slide 101&quot;/&gt;&lt;property id=&quot;20307&quot; value=&quot;266&quot;/&gt;&lt;/object&gt;&lt;object type=&quot;3&quot; unique_id=&quot;10103&quot;&gt;&lt;property id=&quot;20148&quot; value=&quot;5&quot;/&gt;&lt;property id=&quot;20300&quot; value=&quot;Slide 102&quot;/&gt;&lt;property id=&quot;20307&quot; value=&quot;403&quot;/&gt;&lt;/object&gt;&lt;object type=&quot;3&quot; unique_id=&quot;10104&quot;&gt;&lt;property id=&quot;20148&quot; value=&quot;5&quot;/&gt;&lt;property id=&quot;20300&quot; value=&quot;Slide 103&quot;/&gt;&lt;property id=&quot;20307&quot; value=&quot;404&quot;/&gt;&lt;/object&gt;&lt;object type=&quot;3&quot; unique_id=&quot;10105&quot;&gt;&lt;property id=&quot;20148&quot; value=&quot;5&quot;/&gt;&lt;property id=&quot;20300&quot; value=&quot;Slide 104&quot;/&gt;&lt;property id=&quot;20307&quot; value=&quot;453&quot;/&gt;&lt;/object&gt;&lt;object type=&quot;3&quot; unique_id=&quot;10106&quot;&gt;&lt;property id=&quot;20148&quot; value=&quot;5&quot;/&gt;&lt;property id=&quot;20300&quot; value=&quot;Slide 105&quot;/&gt;&lt;property id=&quot;20307&quot; value=&quot;274&quot;/&gt;&lt;/object&gt;&lt;object type=&quot;3&quot; unique_id=&quot;10107&quot;&gt;&lt;property id=&quot;20148&quot; value=&quot;5&quot;/&gt;&lt;property id=&quot;20300&quot; value=&quot;Slide 106 - &amp;quot;      近年学校教师科研获奖&amp;quot;&quot;/&gt;&lt;property id=&quot;20307&quot; value=&quot;408&quot;/&gt;&lt;/object&gt;&lt;object type=&quot;3&quot; unique_id=&quot;10108&quot;&gt;&lt;property id=&quot;20148&quot; value=&quot;5&quot;/&gt;&lt;property id=&quot;20300&quot; value=&quot;Slide 107&quot;/&gt;&lt;property id=&quot;20307&quot; value=&quot;328&quot;/&gt;&lt;/object&gt;&lt;object type=&quot;3&quot; unique_id=&quot;12249&quot;&gt;&lt;property id=&quot;20148&quot; value=&quot;5&quot;/&gt;&lt;property id=&quot;20300&quot; value=&quot;Slide 4&quot;/&gt;&lt;property id=&quot;20307&quot; value=&quot;610&quot;/&gt;&lt;/object&gt;&lt;object type=&quot;3&quot; unique_id=&quot;12250&quot;&gt;&lt;property id=&quot;20148&quot; value=&quot;5&quot;/&gt;&lt;property id=&quot;20300&quot; value=&quot;Slide 5&quot;/&gt;&lt;property id=&quot;20307&quot; value=&quot;611&quot;/&gt;&lt;/object&gt;&lt;object type=&quot;3&quot; unique_id=&quot;12251&quot;&gt;&lt;property id=&quot;20148&quot; value=&quot;5&quot;/&gt;&lt;property id=&quot;20300&quot; value=&quot;Slide 6&quot;/&gt;&lt;property id=&quot;20307&quot; value=&quot;612&quot;/&gt;&lt;/object&gt;&lt;object type=&quot;3&quot; unique_id=&quot;12252&quot;&gt;&lt;property id=&quot;20148&quot; value=&quot;5&quot;/&gt;&lt;property id=&quot;20300&quot; value=&quot;Slide 7&quot;/&gt;&lt;property id=&quot;20307&quot; value=&quot;613&quot;/&gt;&lt;/object&gt;&lt;object type=&quot;3&quot; unique_id=&quot;12253&quot;&gt;&lt;property id=&quot;20148&quot; value=&quot;5&quot;/&gt;&lt;property id=&quot;20300&quot; value=&quot;Slide 8&quot;/&gt;&lt;property id=&quot;20307&quot; value=&quot;614&quot;/&gt;&lt;/object&gt;&lt;object type=&quot;3&quot; unique_id=&quot;12254&quot;&gt;&lt;property id=&quot;20148&quot; value=&quot;5&quot;/&gt;&lt;property id=&quot;20300&quot; value=&quot;Slide 9&quot;/&gt;&lt;property id=&quot;20307&quot; value=&quot;619&quot;/&gt;&lt;/object&gt;&lt;object type=&quot;3&quot; unique_id=&quot;12255&quot;&gt;&lt;property id=&quot;20148&quot; value=&quot;5&quot;/&gt;&lt;property id=&quot;20300&quot; value=&quot;Slide 10&quot;/&gt;&lt;property id=&quot;20307&quot; value=&quot;620&quot;/&gt;&lt;/object&gt;&lt;object type=&quot;3&quot; unique_id=&quot;12256&quot;&gt;&lt;property id=&quot;20148&quot; value=&quot;5&quot;/&gt;&lt;property id=&quot;20300&quot; value=&quot;Slide 11&quot;/&gt;&lt;property id=&quot;20307&quot; value=&quot;621&quot;/&gt;&lt;/object&gt;&lt;object type=&quot;3&quot; unique_id=&quot;12257&quot;&gt;&lt;property id=&quot;20148&quot; value=&quot;5&quot;/&gt;&lt;property id=&quot;20300&quot; value=&quot;Slide 12&quot;/&gt;&lt;property id=&quot;20307&quot; value=&quot;622&quot;/&gt;&lt;/object&gt;&lt;object type=&quot;3&quot; unique_id=&quot;12258&quot;&gt;&lt;property id=&quot;20148&quot; value=&quot;5&quot;/&gt;&lt;property id=&quot;20300&quot; value=&quot;Slide 13&quot;/&gt;&lt;property id=&quot;20307&quot; value=&quot;615&quot;/&gt;&lt;/object&gt;&lt;object type=&quot;3&quot; unique_id=&quot;12259&quot;&gt;&lt;property id=&quot;20148&quot; value=&quot;5&quot;/&gt;&lt;property id=&quot;20300&quot; value=&quot;Slide 14&quot;/&gt;&lt;property id=&quot;20307&quot; value=&quot;616&quot;/&gt;&lt;/object&gt;&lt;object type=&quot;3&quot; unique_id=&quot;12260&quot;&gt;&lt;property id=&quot;20148&quot; value=&quot;5&quot;/&gt;&lt;property id=&quot;20300&quot; value=&quot;Slide 15&quot;/&gt;&lt;property id=&quot;20307&quot; value=&quot;617&quot;/&gt;&lt;/object&gt;&lt;object type=&quot;3&quot; unique_id=&quot;12261&quot;&gt;&lt;property id=&quot;20148&quot; value=&quot;5&quot;/&gt;&lt;property id=&quot;20300&quot; value=&quot;Slide 16&quot;/&gt;&lt;property id=&quot;20307&quot; value=&quot;618&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TIMING" val="|18.7|0.8|5.6|6.3|4.5|4.3|4|4.6"/>
</p:tagLst>
</file>

<file path=ppt/theme/theme1.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微软雅黑"/>
        <a:ea typeface="微软雅黑"/>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200" b="1" i="0" u="none" strike="noStrike" cap="none" normalizeH="0" baseline="0" smtClean="0">
            <a:ln>
              <a:noFill/>
            </a:ln>
            <a:solidFill>
              <a:srgbClr val="404040"/>
            </a:solidFill>
            <a:effectLst/>
            <a:latin typeface="黑体" pitchFamily="2" charset="-122"/>
            <a:ea typeface="黑体" pitchFamily="2" charset="-122"/>
          </a:defRPr>
        </a:defPPr>
      </a:lstStyle>
    </a:spDef>
    <a:lnDef>
      <a:spPr bwMode="auto">
        <a:xfrm>
          <a:off x="0" y="0"/>
          <a:ext cx="1" cy="1"/>
        </a:xfrm>
        <a:custGeom>
          <a:avLst/>
          <a:gdLst/>
          <a:ahLst/>
          <a:cxnLst/>
          <a:rect l="0" t="0" r="0" b="0"/>
          <a:pathLst/>
        </a:custGeom>
        <a:no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200" b="1" i="0" u="none" strike="noStrike" cap="none" normalizeH="0" baseline="0" smtClean="0">
            <a:ln>
              <a:noFill/>
            </a:ln>
            <a:solidFill>
              <a:srgbClr val="404040"/>
            </a:solidFill>
            <a:effectLst/>
            <a:latin typeface="黑体" pitchFamily="2" charset="-122"/>
            <a:ea typeface="黑体"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微软雅黑"/>
        <a:ea typeface="微软雅黑"/>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200" b="1" i="0" u="none" strike="noStrike" cap="none" normalizeH="0" baseline="0" smtClean="0">
            <a:ln>
              <a:noFill/>
            </a:ln>
            <a:solidFill>
              <a:srgbClr val="404040"/>
            </a:solidFill>
            <a:effectLst/>
            <a:latin typeface="黑体" pitchFamily="2" charset="-122"/>
            <a:ea typeface="黑体" pitchFamily="2" charset="-122"/>
          </a:defRPr>
        </a:defPPr>
      </a:lstStyle>
    </a:spDef>
    <a:lnDef>
      <a:spPr bwMode="auto">
        <a:xfrm>
          <a:off x="0" y="0"/>
          <a:ext cx="1" cy="1"/>
        </a:xfrm>
        <a:custGeom>
          <a:avLst/>
          <a:gdLst/>
          <a:ahLst/>
          <a:cxnLst/>
          <a:rect l="0" t="0" r="0" b="0"/>
          <a:pathLst/>
        </a:custGeom>
        <a:no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200" b="1" i="0" u="none" strike="noStrike" cap="none" normalizeH="0" baseline="0" smtClean="0">
            <a:ln>
              <a:noFill/>
            </a:ln>
            <a:solidFill>
              <a:srgbClr val="404040"/>
            </a:solidFill>
            <a:effectLst/>
            <a:latin typeface="黑体" pitchFamily="2" charset="-122"/>
            <a:ea typeface="黑体"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微软雅黑"/>
        <a:ea typeface="微软雅黑"/>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200" b="1" i="0" u="none" strike="noStrike" cap="none" normalizeH="0" baseline="0" smtClean="0">
            <a:ln>
              <a:noFill/>
            </a:ln>
            <a:solidFill>
              <a:srgbClr val="404040"/>
            </a:solidFill>
            <a:effectLst/>
            <a:latin typeface="黑体" pitchFamily="2" charset="-122"/>
            <a:ea typeface="黑体" pitchFamily="2" charset="-122"/>
          </a:defRPr>
        </a:defPPr>
      </a:lstStyle>
    </a:spDef>
    <a:lnDef>
      <a:spPr bwMode="auto">
        <a:xfrm>
          <a:off x="0" y="0"/>
          <a:ext cx="1" cy="1"/>
        </a:xfrm>
        <a:custGeom>
          <a:avLst/>
          <a:gdLst/>
          <a:ahLst/>
          <a:cxnLst/>
          <a:rect l="0" t="0" r="0" b="0"/>
          <a:pathLst/>
        </a:custGeom>
        <a:no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200" b="1" i="0" u="none" strike="noStrike" cap="none" normalizeH="0" baseline="0" smtClean="0">
            <a:ln>
              <a:noFill/>
            </a:ln>
            <a:solidFill>
              <a:srgbClr val="404040"/>
            </a:solidFill>
            <a:effectLst/>
            <a:latin typeface="黑体" pitchFamily="2" charset="-122"/>
            <a:ea typeface="黑体"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微软雅黑"/>
        <a:ea typeface="微软雅黑"/>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200" b="1" i="0" u="none" strike="noStrike" cap="none" normalizeH="0" baseline="0" smtClean="0">
            <a:ln>
              <a:noFill/>
            </a:ln>
            <a:solidFill>
              <a:srgbClr val="404040"/>
            </a:solidFill>
            <a:effectLst/>
            <a:latin typeface="黑体" pitchFamily="2" charset="-122"/>
            <a:ea typeface="黑体" pitchFamily="2" charset="-122"/>
          </a:defRPr>
        </a:defPPr>
      </a:lstStyle>
    </a:spDef>
    <a:lnDef>
      <a:spPr bwMode="auto">
        <a:xfrm>
          <a:off x="0" y="0"/>
          <a:ext cx="1" cy="1"/>
        </a:xfrm>
        <a:custGeom>
          <a:avLst/>
          <a:gdLst/>
          <a:ahLst/>
          <a:cxnLst/>
          <a:rect l="0" t="0" r="0" b="0"/>
          <a:pathLst/>
        </a:custGeom>
        <a:no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200" b="1" i="0" u="none" strike="noStrike" cap="none" normalizeH="0" baseline="0" smtClean="0">
            <a:ln>
              <a:noFill/>
            </a:ln>
            <a:solidFill>
              <a:srgbClr val="404040"/>
            </a:solidFill>
            <a:effectLst/>
            <a:latin typeface="黑体" pitchFamily="2" charset="-122"/>
            <a:ea typeface="黑体" pitchFamily="2" charset="-122"/>
          </a:defRPr>
        </a:defPPr>
      </a:lstStyle>
    </a:lnDef>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Office 主题​​_2">
  <a:themeElements>
    <a:clrScheme name="5_Office 主题​​_2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_2">
      <a:majorFont>
        <a:latin typeface="微软雅黑"/>
        <a:ea typeface="微软雅黑"/>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200" b="1" i="0" u="none" strike="noStrike" cap="none" normalizeH="0" baseline="0" smtClean="0">
            <a:ln>
              <a:noFill/>
            </a:ln>
            <a:solidFill>
              <a:srgbClr val="404040"/>
            </a:solidFill>
            <a:effectLst/>
            <a:latin typeface="黑体" pitchFamily="2" charset="-122"/>
            <a:ea typeface="黑体" pitchFamily="2" charset="-122"/>
          </a:defRPr>
        </a:defPPr>
      </a:lstStyle>
    </a:spDef>
    <a:lnDef>
      <a:spPr bwMode="auto">
        <a:xfrm>
          <a:off x="0" y="0"/>
          <a:ext cx="1" cy="1"/>
        </a:xfrm>
        <a:custGeom>
          <a:avLst/>
          <a:gdLst/>
          <a:ahLst/>
          <a:cxnLst/>
          <a:rect l="0" t="0" r="0" b="0"/>
          <a:pathLst/>
        </a:custGeom>
        <a:no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2200" b="1" i="0" u="none" strike="noStrike" cap="none" normalizeH="0" baseline="0" smtClean="0">
            <a:ln>
              <a:noFill/>
            </a:ln>
            <a:solidFill>
              <a:srgbClr val="404040"/>
            </a:solidFill>
            <a:effectLst/>
            <a:latin typeface="黑体" pitchFamily="2" charset="-122"/>
            <a:ea typeface="黑体" pitchFamily="2" charset="-122"/>
          </a:defRPr>
        </a:defPPr>
      </a:lstStyle>
    </a:lnDef>
  </a:objectDefaults>
  <a:extraClrSchemeLst>
    <a:extraClrScheme>
      <a:clrScheme name="5_Office 主题​​_2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2429</TotalTime>
  <Pages>0</Pages>
  <Words>8309</Words>
  <Characters>0</Characters>
  <Application>Microsoft Office PowerPoint</Application>
  <DocSecurity>0</DocSecurity>
  <PresentationFormat>全屏显示(4:3)</PresentationFormat>
  <Lines>0</Lines>
  <Paragraphs>788</Paragraphs>
  <Slides>95</Slides>
  <Notes>2</Notes>
  <HiddenSlides>0</HiddenSlides>
  <MMClips>0</MMClips>
  <ScaleCrop>false</ScaleCrop>
  <HeadingPairs>
    <vt:vector size="8" baseType="variant">
      <vt:variant>
        <vt:lpstr>已用的字体</vt:lpstr>
      </vt:variant>
      <vt:variant>
        <vt:i4>13</vt:i4>
      </vt:variant>
      <vt:variant>
        <vt:lpstr>演示文稿设计模板</vt:lpstr>
      </vt:variant>
      <vt:variant>
        <vt:i4>5</vt:i4>
      </vt:variant>
      <vt:variant>
        <vt:lpstr>嵌入 OLE 服务器</vt:lpstr>
      </vt:variant>
      <vt:variant>
        <vt:i4>1</vt:i4>
      </vt:variant>
      <vt:variant>
        <vt:lpstr>幻灯片标题</vt:lpstr>
      </vt:variant>
      <vt:variant>
        <vt:i4>95</vt:i4>
      </vt:variant>
    </vt:vector>
  </HeadingPairs>
  <TitlesOfParts>
    <vt:vector size="114" baseType="lpstr">
      <vt:lpstr>黑体</vt:lpstr>
      <vt:lpstr>Arial</vt:lpstr>
      <vt:lpstr>微软雅黑</vt:lpstr>
      <vt:lpstr>Calibri</vt:lpstr>
      <vt:lpstr>宋体</vt:lpstr>
      <vt:lpstr>Times New Roman</vt:lpstr>
      <vt:lpstr>楷体_GB2312</vt:lpstr>
      <vt:lpstr>Verdana</vt:lpstr>
      <vt:lpstr>华文楷体</vt:lpstr>
      <vt:lpstr>楷体</vt:lpstr>
      <vt:lpstr>Wingdings</vt:lpstr>
      <vt:lpstr>隶书</vt:lpstr>
      <vt:lpstr>仿宋_GB2312</vt:lpstr>
      <vt:lpstr>2_Office 主题​​</vt:lpstr>
      <vt:lpstr>3_Office 主题​​</vt:lpstr>
      <vt:lpstr>4_Office 主题​​</vt:lpstr>
      <vt:lpstr>5_Office 主题​​</vt:lpstr>
      <vt:lpstr>5_Office 主题​​_2</vt:lpstr>
      <vt:lpstr>Microsoft Excel 图表</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      近年学校教师科研获奖</vt:lpstr>
      <vt:lpstr>幻灯片 95</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OWL</dc:creator>
  <cp:lastModifiedBy>Sky123.Org</cp:lastModifiedBy>
  <cp:revision>294</cp:revision>
  <cp:lastPrinted>2011-09-25T08:47:20Z</cp:lastPrinted>
  <dcterms:created xsi:type="dcterms:W3CDTF">2011-09-25T06:07:23Z</dcterms:created>
  <dcterms:modified xsi:type="dcterms:W3CDTF">2014-10-03T01:28:00Z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2052-8.1.0.3442</vt:lpwstr>
  </property>
</Properties>
</file>