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</p:sldIdLst>
  <p:sldSz cx="13004800" cy="9753600"/>
  <p:notesSz cx="6858000" cy="9144000"/>
  <p:defaultTextStyle>
    <a:lvl1pPr algn="ctr" defTabSz="584200">
      <a:defRPr sz="3600">
        <a:solidFill>
          <a:srgbClr val="FFFFFF"/>
        </a:solidFill>
        <a:latin typeface="+mn-lt"/>
        <a:ea typeface="+mn-ea"/>
        <a:cs typeface="+mn-cs"/>
        <a:sym typeface="Helvetica Light"/>
      </a:defRPr>
    </a:lvl1pPr>
    <a:lvl2pPr indent="228600" algn="ctr" defTabSz="584200">
      <a:defRPr sz="3600">
        <a:solidFill>
          <a:srgbClr val="FFFFFF"/>
        </a:solidFill>
        <a:latin typeface="+mn-lt"/>
        <a:ea typeface="+mn-ea"/>
        <a:cs typeface="+mn-cs"/>
        <a:sym typeface="Helvetica Light"/>
      </a:defRPr>
    </a:lvl2pPr>
    <a:lvl3pPr indent="457200" algn="ctr" defTabSz="584200">
      <a:defRPr sz="3600">
        <a:solidFill>
          <a:srgbClr val="FFFFFF"/>
        </a:solidFill>
        <a:latin typeface="+mn-lt"/>
        <a:ea typeface="+mn-ea"/>
        <a:cs typeface="+mn-cs"/>
        <a:sym typeface="Helvetica Light"/>
      </a:defRPr>
    </a:lvl3pPr>
    <a:lvl4pPr indent="685800" algn="ctr" defTabSz="584200">
      <a:defRPr sz="3600">
        <a:solidFill>
          <a:srgbClr val="FFFFFF"/>
        </a:solidFill>
        <a:latin typeface="+mn-lt"/>
        <a:ea typeface="+mn-ea"/>
        <a:cs typeface="+mn-cs"/>
        <a:sym typeface="Helvetica Light"/>
      </a:defRPr>
    </a:lvl4pPr>
    <a:lvl5pPr indent="914400" algn="ctr" defTabSz="584200">
      <a:defRPr sz="3600">
        <a:solidFill>
          <a:srgbClr val="FFFFFF"/>
        </a:solidFill>
        <a:latin typeface="+mn-lt"/>
        <a:ea typeface="+mn-ea"/>
        <a:cs typeface="+mn-cs"/>
        <a:sym typeface="Helvetica Light"/>
      </a:defRPr>
    </a:lvl5pPr>
    <a:lvl6pPr indent="1143000" algn="ctr" defTabSz="584200">
      <a:defRPr sz="3600">
        <a:solidFill>
          <a:srgbClr val="FFFFFF"/>
        </a:solidFill>
        <a:latin typeface="+mn-lt"/>
        <a:ea typeface="+mn-ea"/>
        <a:cs typeface="+mn-cs"/>
        <a:sym typeface="Helvetica Light"/>
      </a:defRPr>
    </a:lvl6pPr>
    <a:lvl7pPr indent="1371600" algn="ctr" defTabSz="584200">
      <a:defRPr sz="3600">
        <a:solidFill>
          <a:srgbClr val="FFFFFF"/>
        </a:solidFill>
        <a:latin typeface="+mn-lt"/>
        <a:ea typeface="+mn-ea"/>
        <a:cs typeface="+mn-cs"/>
        <a:sym typeface="Helvetica Light"/>
      </a:defRPr>
    </a:lvl7pPr>
    <a:lvl8pPr indent="1600200" algn="ctr" defTabSz="584200">
      <a:defRPr sz="3600">
        <a:solidFill>
          <a:srgbClr val="FFFFFF"/>
        </a:solidFill>
        <a:latin typeface="+mn-lt"/>
        <a:ea typeface="+mn-ea"/>
        <a:cs typeface="+mn-cs"/>
        <a:sym typeface="Helvetica Light"/>
      </a:defRPr>
    </a:lvl8pPr>
    <a:lvl9pPr indent="1828800" algn="ctr" defTabSz="584200">
      <a:defRPr sz="3600">
        <a:solidFill>
          <a:srgbClr val="FFFFFF"/>
        </a:solidFill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3C0FC">
              <a:alpha val="2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497FC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065C1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065C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308B16">
              <a:alpha val="3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2D713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08B16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08B1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BF630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30" name="Shape 3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标题文本</a:t>
            </a:r>
          </a:p>
        </p:txBody>
      </p:sp>
      <p:sp>
        <p:nvSpPr>
          <p:cNvPr id="6" name="Shape 6"/>
          <p:cNvSpPr/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1</a:t>
            </a:r>
            <a:endParaRPr sz="32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2</a:t>
            </a:r>
            <a:endParaRPr sz="32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3</a:t>
            </a:r>
            <a:endParaRPr sz="32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4</a:t>
            </a:r>
            <a:endParaRPr sz="32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5</a:t>
            </a:r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标题文本</a:t>
            </a:r>
          </a:p>
        </p:txBody>
      </p:sp>
      <p:sp>
        <p:nvSpPr>
          <p:cNvPr id="9" name="Shape 9"/>
          <p:cNvSpPr/>
          <p:nvPr>
            <p:ph type="body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1</a:t>
            </a:r>
            <a:endParaRPr sz="32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2</a:t>
            </a:r>
            <a:endParaRPr sz="32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3</a:t>
            </a:r>
            <a:endParaRPr sz="32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4</a:t>
            </a:r>
            <a:endParaRPr sz="32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5</a:t>
            </a:r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标题 - 居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标题文本</a:t>
            </a:r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照片 - 垂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000">
                <a:solidFill>
                  <a:srgbClr val="FFFFFF"/>
                </a:solidFill>
              </a:rPr>
              <a:t>标题文本</a:t>
            </a:r>
          </a:p>
        </p:txBody>
      </p:sp>
      <p:sp>
        <p:nvSpPr>
          <p:cNvPr id="14" name="Shape 14"/>
          <p:cNvSpPr/>
          <p:nvPr>
            <p:ph type="body" idx="1"/>
          </p:nvPr>
        </p:nvSpPr>
        <p:spPr>
          <a:xfrm>
            <a:off x="952500" y="47625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1</a:t>
            </a:r>
            <a:endParaRPr sz="32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2</a:t>
            </a:r>
            <a:endParaRPr sz="32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3</a:t>
            </a:r>
            <a:endParaRPr sz="32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4</a:t>
            </a:r>
            <a:endParaRPr sz="32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正文级别 5</a:t>
            </a:r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标题 - 顶部对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标题文本</a:t>
            </a:r>
          </a:p>
        </p:txBody>
      </p:sp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标题文本</a:t>
            </a:r>
          </a:p>
        </p:txBody>
      </p:sp>
      <p:sp>
        <p:nvSpPr>
          <p:cNvPr id="19" name="Shape 1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1</a:t>
            </a:r>
            <a:endParaRPr sz="38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2</a:t>
            </a:r>
            <a:endParaRPr sz="38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3</a:t>
            </a:r>
            <a:endParaRPr sz="38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4</a:t>
            </a:r>
            <a:endParaRPr sz="38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5</a:t>
            </a:r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标题、项目符号与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标题文本</a:t>
            </a:r>
          </a:p>
        </p:txBody>
      </p:sp>
      <p:sp>
        <p:nvSpPr>
          <p:cNvPr id="22" name="Shape 22"/>
          <p:cNvSpPr/>
          <p:nvPr>
            <p:ph type="body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231900" indent="-342900">
              <a:spcBef>
                <a:spcPts val="3200"/>
              </a:spcBef>
              <a:defRPr sz="2800"/>
            </a:lvl3pPr>
            <a:lvl4pPr marL="1676400" indent="-342900">
              <a:spcBef>
                <a:spcPts val="3200"/>
              </a:spcBef>
              <a:defRPr sz="2800"/>
            </a:lvl4pPr>
            <a:lvl5pPr marL="2120900" indent="-342900">
              <a:spcBef>
                <a:spcPts val="3200"/>
              </a:spcBef>
              <a:defRPr sz="28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正文级别 1</a:t>
            </a:r>
            <a:endParaRPr sz="28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正文级别 2</a:t>
            </a:r>
            <a:endParaRPr sz="28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正文级别 3</a:t>
            </a:r>
            <a:endParaRPr sz="28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正文级别 4</a:t>
            </a:r>
            <a:endParaRPr sz="28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800">
                <a:solidFill>
                  <a:srgbClr val="FFFFFF"/>
                </a:solidFill>
              </a:rPr>
              <a:t>正文级别 5</a:t>
            </a:r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1</a:t>
            </a:r>
            <a:endParaRPr sz="38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2</a:t>
            </a:r>
            <a:endParaRPr sz="38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3</a:t>
            </a:r>
            <a:endParaRPr sz="38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4</a:t>
            </a:r>
            <a:endParaRPr sz="38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5</a:t>
            </a:r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标题文本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1</a:t>
            </a:r>
            <a:endParaRPr sz="38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2</a:t>
            </a:r>
            <a:endParaRPr sz="38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3</a:t>
            </a:r>
            <a:endParaRPr sz="38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4</a:t>
            </a:r>
            <a:endParaRPr sz="38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正文级别 5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spd="med" advClick="1"/>
  <p:txStyles>
    <p:titleStyle>
      <a:lvl1pPr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80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9pPr>
    </p:titleStyle>
    <p:bodyStyle>
      <a:lvl1pPr marL="444500" indent="-4445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1pPr>
      <a:lvl2pPr marL="889000" indent="-4445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2pPr>
      <a:lvl3pPr marL="1333500" indent="-4445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3pPr>
      <a:lvl4pPr marL="1778000" indent="-4445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4pPr>
      <a:lvl5pPr marL="2222500" indent="-4445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5pPr>
      <a:lvl6pPr marL="2667000" indent="-4445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6pPr>
      <a:lvl7pPr marL="3111500" indent="-4445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7pPr>
      <a:lvl8pPr marL="3556000" indent="-4445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8pPr>
      <a:lvl9pPr marL="4000500" indent="-444500" defTabSz="584200">
        <a:spcBef>
          <a:spcPts val="4200"/>
        </a:spcBef>
        <a:buSzPct val="75000"/>
        <a:buChar char="•"/>
        <a:defRPr sz="3800">
          <a:solidFill>
            <a:srgbClr val="FFFFFF"/>
          </a:solidFill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Intercultural Communication</a:t>
            </a:r>
          </a:p>
        </p:txBody>
      </p:sp>
      <p:sp>
        <p:nvSpPr>
          <p:cNvPr id="33" name="Shape 33"/>
          <p:cNvSpPr/>
          <p:nvPr>
            <p:ph type="body" idx="1"/>
          </p:nvPr>
        </p:nvSpPr>
        <p:spPr>
          <a:xfrm>
            <a:off x="1270000" y="6261100"/>
            <a:ext cx="10464800" cy="11303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Manners and Thinking Pattern</a:t>
            </a:r>
            <a:endParaRPr sz="32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裴仁焕</a:t>
            </a:r>
          </a:p>
        </p:txBody>
      </p:sp>
    </p:spTree>
  </p:cSld>
  <p:clrMapOvr>
    <a:masterClrMapping/>
  </p:clrMapOvr>
  <p:transition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In-groups</a:t>
            </a:r>
          </a:p>
        </p:txBody>
      </p:sp>
    </p:spTree>
  </p:cSld>
  <p:clrMapOvr>
    <a:masterClrMapping/>
  </p:clrMapOvr>
  <p:transition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those closest to your personal life and daily activities.(for example, family or classmates)</a:t>
            </a:r>
          </a:p>
        </p:txBody>
      </p:sp>
    </p:spTree>
  </p:cSld>
  <p:clrMapOvr>
    <a:masterClrMapping/>
  </p:clrMapOvr>
  <p:transition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something misunderstood</a:t>
            </a:r>
          </a:p>
        </p:txBody>
      </p:sp>
    </p:spTree>
  </p:cSld>
  <p:clrMapOvr>
    <a:masterClrMapping/>
  </p:clrMapOvr>
  <p:transition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I think</a:t>
            </a:r>
          </a:p>
        </p:txBody>
      </p:sp>
      <p:sp>
        <p:nvSpPr>
          <p:cNvPr id="60" name="Shape 6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 marL="440055" indent="-440055" defTabSz="578358">
              <a:spcBef>
                <a:spcPts val="4100"/>
              </a:spcBef>
              <a:defRPr sz="1800">
                <a:solidFill>
                  <a:srgbClr val="000000"/>
                </a:solidFill>
              </a:defRPr>
            </a:pPr>
            <a:r>
              <a:rPr sz="3762">
                <a:solidFill>
                  <a:srgbClr val="FFFFFF"/>
                </a:solidFill>
              </a:rPr>
              <a:t>我想...</a:t>
            </a:r>
            <a:endParaRPr sz="3762">
              <a:solidFill>
                <a:srgbClr val="FFFFFF"/>
              </a:solidFill>
            </a:endParaRPr>
          </a:p>
          <a:p>
            <a:pPr lvl="0" marL="440055" indent="-440055" defTabSz="578358">
              <a:spcBef>
                <a:spcPts val="4100"/>
              </a:spcBef>
              <a:defRPr sz="1800">
                <a:solidFill>
                  <a:srgbClr val="000000"/>
                </a:solidFill>
              </a:defRPr>
            </a:pPr>
            <a:r>
              <a:rPr sz="3762">
                <a:solidFill>
                  <a:srgbClr val="FFFFFF"/>
                </a:solidFill>
              </a:rPr>
              <a:t>I guess…</a:t>
            </a:r>
            <a:endParaRPr sz="3762">
              <a:solidFill>
                <a:srgbClr val="FFFFFF"/>
              </a:solidFill>
            </a:endParaRPr>
          </a:p>
          <a:p>
            <a:pPr lvl="0" marL="440055" indent="-440055" defTabSz="578358">
              <a:spcBef>
                <a:spcPts val="4100"/>
              </a:spcBef>
              <a:defRPr sz="1800">
                <a:solidFill>
                  <a:srgbClr val="000000"/>
                </a:solidFill>
              </a:defRPr>
            </a:pPr>
            <a:r>
              <a:rPr sz="3762">
                <a:solidFill>
                  <a:srgbClr val="FFFFFF"/>
                </a:solidFill>
              </a:rPr>
              <a:t>Maybe</a:t>
            </a:r>
            <a:endParaRPr sz="3762">
              <a:solidFill>
                <a:srgbClr val="FFFFFF"/>
              </a:solidFill>
            </a:endParaRPr>
          </a:p>
          <a:p>
            <a:pPr lvl="0" marL="440055" indent="-440055" defTabSz="578358">
              <a:spcBef>
                <a:spcPts val="4100"/>
              </a:spcBef>
              <a:defRPr sz="1800">
                <a:solidFill>
                  <a:srgbClr val="000000"/>
                </a:solidFill>
              </a:defRPr>
            </a:pPr>
            <a:r>
              <a:rPr sz="3762">
                <a:solidFill>
                  <a:srgbClr val="FFFFFF"/>
                </a:solidFill>
              </a:rPr>
              <a:t>It might be that</a:t>
            </a:r>
            <a:endParaRPr sz="3762">
              <a:solidFill>
                <a:srgbClr val="FFFFFF"/>
              </a:solidFill>
            </a:endParaRPr>
          </a:p>
          <a:p>
            <a:pPr lvl="0" marL="440055" indent="-440055" defTabSz="578358">
              <a:spcBef>
                <a:spcPts val="4100"/>
              </a:spcBef>
              <a:defRPr sz="1800">
                <a:solidFill>
                  <a:srgbClr val="000000"/>
                </a:solidFill>
              </a:defRPr>
            </a:pPr>
            <a:r>
              <a:rPr sz="3762">
                <a:solidFill>
                  <a:srgbClr val="FFFFFF"/>
                </a:solidFill>
              </a:rPr>
              <a:t>I suppose</a:t>
            </a:r>
            <a:endParaRPr sz="3762">
              <a:solidFill>
                <a:srgbClr val="FFFFFF"/>
              </a:solidFill>
            </a:endParaRPr>
          </a:p>
          <a:p>
            <a:pPr lvl="0" marL="440055" indent="-440055" defTabSz="578358">
              <a:spcBef>
                <a:spcPts val="4100"/>
              </a:spcBef>
              <a:defRPr sz="1800">
                <a:solidFill>
                  <a:srgbClr val="000000"/>
                </a:solidFill>
              </a:defRPr>
            </a:pPr>
            <a:r>
              <a:rPr sz="3762">
                <a:solidFill>
                  <a:srgbClr val="FFFFFF"/>
                </a:solidFill>
              </a:rPr>
              <a:t>It could be</a:t>
            </a:r>
          </a:p>
        </p:txBody>
      </p:sp>
    </p:spTree>
  </p:cSld>
  <p:clrMapOvr>
    <a:masterClrMapping/>
  </p:clrMapOvr>
  <p:transition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Can you</a:t>
            </a:r>
          </a:p>
        </p:txBody>
      </p:sp>
      <p:sp>
        <p:nvSpPr>
          <p:cNvPr id="63" name="Shape 6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你能？</a:t>
            </a:r>
            <a:endParaRPr sz="38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Would you please</a:t>
            </a:r>
            <a:endParaRPr sz="38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Could you please</a:t>
            </a:r>
            <a:endParaRPr sz="38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Do you mind if</a:t>
            </a:r>
            <a:endParaRPr sz="38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is it ok if</a:t>
            </a:r>
          </a:p>
        </p:txBody>
      </p:sp>
    </p:spTree>
  </p:cSld>
  <p:clrMapOvr>
    <a:masterClrMapping/>
  </p:clrMapOvr>
  <p:transition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Common mistakes</a:t>
            </a:r>
          </a:p>
        </p:txBody>
      </p:sp>
    </p:spTree>
  </p:cSld>
  <p:clrMapOvr>
    <a:masterClrMapping/>
  </p:clrMapOvr>
  <p:transition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Subject</a:t>
            </a:r>
          </a:p>
        </p:txBody>
      </p:sp>
      <p:sp>
        <p:nvSpPr>
          <p:cNvPr id="68" name="Shape 6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too often— I</a:t>
            </a:r>
            <a:endParaRPr sz="38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She/He</a:t>
            </a:r>
            <a:endParaRPr sz="38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Be</a:t>
            </a:r>
            <a:endParaRPr sz="38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singular tense</a:t>
            </a:r>
          </a:p>
        </p:txBody>
      </p:sp>
    </p:spTree>
  </p:cSld>
  <p:clrMapOvr>
    <a:masterClrMapping/>
  </p:clrMapOvr>
  <p:transition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Conversations in different situations</a:t>
            </a:r>
          </a:p>
        </p:txBody>
      </p:sp>
    </p:spTree>
  </p:cSld>
  <p:clrMapOvr>
    <a:masterClrMapping/>
  </p:clrMapOvr>
  <p:transition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between friends</a:t>
            </a:r>
          </a:p>
        </p:txBody>
      </p:sp>
    </p:spTree>
  </p:cSld>
  <p:clrMapOvr>
    <a:masterClrMapping/>
  </p:clrMapOvr>
  <p:transition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Hey, How you doin’?</a:t>
            </a:r>
            <a:endParaRPr sz="38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Not bad, anything new?</a:t>
            </a:r>
            <a:endParaRPr sz="38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Nothin’ much. </a:t>
            </a:r>
            <a:endParaRPr sz="38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I’ve gotta run, talk to you later.</a:t>
            </a:r>
            <a:endParaRPr sz="38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C ya!</a:t>
            </a:r>
          </a:p>
        </p:txBody>
      </p:sp>
    </p:spTree>
  </p:cSld>
  <p:clrMapOvr>
    <a:masterClrMapping/>
  </p:clrMapOvr>
  <p:transition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发音法则</a:t>
            </a:r>
          </a:p>
        </p:txBody>
      </p:sp>
    </p:spTree>
  </p:cSld>
  <p:clrMapOvr>
    <a:masterClrMapping/>
  </p:clrMapOvr>
  <p:transition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In Restaurant</a:t>
            </a:r>
          </a:p>
        </p:txBody>
      </p:sp>
    </p:spTree>
  </p:cSld>
  <p:clrMapOvr>
    <a:masterClrMapping/>
  </p:clrMapOvr>
  <p:transition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 marL="400050" indent="-400050" defTabSz="525779">
              <a:spcBef>
                <a:spcPts val="3700"/>
              </a:spcBef>
              <a:defRPr sz="1800">
                <a:solidFill>
                  <a:srgbClr val="000000"/>
                </a:solidFill>
              </a:defRPr>
            </a:pPr>
            <a:r>
              <a:rPr sz="3420">
                <a:solidFill>
                  <a:srgbClr val="FFFFFF"/>
                </a:solidFill>
              </a:rPr>
              <a:t>Good afternoon. My name is Syen. What could I do for you guys?</a:t>
            </a:r>
            <a:endParaRPr sz="3420">
              <a:solidFill>
                <a:srgbClr val="FFFFFF"/>
              </a:solidFill>
            </a:endParaRPr>
          </a:p>
          <a:p>
            <a:pPr lvl="0" marL="400050" indent="-400050" defTabSz="525779">
              <a:spcBef>
                <a:spcPts val="3700"/>
              </a:spcBef>
              <a:defRPr sz="1800">
                <a:solidFill>
                  <a:srgbClr val="000000"/>
                </a:solidFill>
              </a:defRPr>
            </a:pPr>
            <a:r>
              <a:rPr sz="3420">
                <a:solidFill>
                  <a:srgbClr val="FFFFFF"/>
                </a:solidFill>
              </a:rPr>
              <a:t>Thanks. Any specials today?</a:t>
            </a:r>
            <a:endParaRPr sz="3420">
              <a:solidFill>
                <a:srgbClr val="FFFFFF"/>
              </a:solidFill>
            </a:endParaRPr>
          </a:p>
          <a:p>
            <a:pPr lvl="0" marL="400050" indent="-400050" defTabSz="525779">
              <a:spcBef>
                <a:spcPts val="3700"/>
              </a:spcBef>
              <a:defRPr sz="1800">
                <a:solidFill>
                  <a:srgbClr val="000000"/>
                </a:solidFill>
              </a:defRPr>
            </a:pPr>
            <a:r>
              <a:rPr sz="3420">
                <a:solidFill>
                  <a:srgbClr val="FFFFFF"/>
                </a:solidFill>
              </a:rPr>
              <a:t>You might wanna try the *******.</a:t>
            </a:r>
            <a:endParaRPr sz="3420">
              <a:solidFill>
                <a:srgbClr val="FFFFFF"/>
              </a:solidFill>
            </a:endParaRPr>
          </a:p>
          <a:p>
            <a:pPr lvl="0" marL="400050" indent="-400050" defTabSz="525779">
              <a:spcBef>
                <a:spcPts val="3700"/>
              </a:spcBef>
              <a:defRPr sz="1800">
                <a:solidFill>
                  <a:srgbClr val="000000"/>
                </a:solidFill>
              </a:defRPr>
            </a:pPr>
            <a:r>
              <a:rPr sz="3420">
                <a:solidFill>
                  <a:srgbClr val="FFFFFF"/>
                </a:solidFill>
              </a:rPr>
              <a:t>Sounds good to me. One for each of us please.</a:t>
            </a:r>
            <a:endParaRPr sz="3420">
              <a:solidFill>
                <a:srgbClr val="FFFFFF"/>
              </a:solidFill>
            </a:endParaRPr>
          </a:p>
          <a:p>
            <a:pPr lvl="0" marL="400050" indent="-400050" defTabSz="525779">
              <a:spcBef>
                <a:spcPts val="3700"/>
              </a:spcBef>
              <a:defRPr sz="1800">
                <a:solidFill>
                  <a:srgbClr val="000000"/>
                </a:solidFill>
              </a:defRPr>
            </a:pPr>
            <a:r>
              <a:rPr sz="3420">
                <a:solidFill>
                  <a:srgbClr val="FFFFFF"/>
                </a:solidFill>
              </a:rPr>
              <a:t>Anything else?</a:t>
            </a:r>
            <a:endParaRPr sz="3420">
              <a:solidFill>
                <a:srgbClr val="FFFFFF"/>
              </a:solidFill>
            </a:endParaRPr>
          </a:p>
          <a:p>
            <a:pPr lvl="0" marL="400050" indent="-400050" defTabSz="525779">
              <a:spcBef>
                <a:spcPts val="3700"/>
              </a:spcBef>
              <a:defRPr sz="1800">
                <a:solidFill>
                  <a:srgbClr val="000000"/>
                </a:solidFill>
              </a:defRPr>
            </a:pPr>
            <a:r>
              <a:rPr sz="3420">
                <a:solidFill>
                  <a:srgbClr val="FFFFFF"/>
                </a:solidFill>
              </a:rPr>
              <a:t>It is ok for now. I will let you know then, thanks.</a:t>
            </a:r>
            <a:endParaRPr sz="3420">
              <a:solidFill>
                <a:srgbClr val="FFFFFF"/>
              </a:solidFill>
            </a:endParaRPr>
          </a:p>
          <a:p>
            <a:pPr lvl="0" marL="400050" indent="-400050" defTabSz="525779">
              <a:spcBef>
                <a:spcPts val="3700"/>
              </a:spcBef>
              <a:defRPr sz="1800">
                <a:solidFill>
                  <a:srgbClr val="000000"/>
                </a:solidFill>
              </a:defRPr>
            </a:pPr>
            <a:r>
              <a:rPr sz="3420">
                <a:solidFill>
                  <a:srgbClr val="FFFFFF"/>
                </a:solidFill>
              </a:rPr>
              <a:t>My pleasure.</a:t>
            </a:r>
          </a:p>
        </p:txBody>
      </p:sp>
    </p:spTree>
  </p:cSld>
  <p:clrMapOvr>
    <a:masterClrMapping/>
  </p:clrMapOvr>
  <p:transition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on Train/Bus</a:t>
            </a:r>
          </a:p>
        </p:txBody>
      </p:sp>
    </p:spTree>
  </p:cSld>
  <p:clrMapOvr>
    <a:masterClrMapping/>
  </p:clrMapOvr>
  <p:transition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 marL="395604" indent="-395604" defTabSz="519937">
              <a:spcBef>
                <a:spcPts val="3700"/>
              </a:spcBef>
              <a:defRPr sz="1800">
                <a:solidFill>
                  <a:srgbClr val="000000"/>
                </a:solidFill>
              </a:defRPr>
            </a:pPr>
            <a:r>
              <a:rPr sz="3382">
                <a:solidFill>
                  <a:srgbClr val="FFFFFF"/>
                </a:solidFill>
              </a:rPr>
              <a:t>Ticket, please.</a:t>
            </a:r>
            <a:endParaRPr sz="3382">
              <a:solidFill>
                <a:srgbClr val="FFFFFF"/>
              </a:solidFill>
            </a:endParaRPr>
          </a:p>
          <a:p>
            <a:pPr lvl="0" marL="395604" indent="-395604" defTabSz="519937">
              <a:spcBef>
                <a:spcPts val="3700"/>
              </a:spcBef>
              <a:defRPr sz="1800">
                <a:solidFill>
                  <a:srgbClr val="000000"/>
                </a:solidFill>
              </a:defRPr>
            </a:pPr>
            <a:r>
              <a:rPr sz="3382">
                <a:solidFill>
                  <a:srgbClr val="FFFFFF"/>
                </a:solidFill>
              </a:rPr>
              <a:t>Where could I find my stage?</a:t>
            </a:r>
            <a:endParaRPr sz="3382">
              <a:solidFill>
                <a:srgbClr val="FFFFFF"/>
              </a:solidFill>
            </a:endParaRPr>
          </a:p>
          <a:p>
            <a:pPr lvl="0" marL="395604" indent="-395604" defTabSz="519937">
              <a:spcBef>
                <a:spcPts val="3700"/>
              </a:spcBef>
              <a:defRPr sz="1800">
                <a:solidFill>
                  <a:srgbClr val="000000"/>
                </a:solidFill>
              </a:defRPr>
            </a:pPr>
            <a:r>
              <a:rPr sz="3382">
                <a:solidFill>
                  <a:srgbClr val="FFFFFF"/>
                </a:solidFill>
              </a:rPr>
              <a:t>Walk along on your right hand side.</a:t>
            </a:r>
            <a:endParaRPr sz="3382">
              <a:solidFill>
                <a:srgbClr val="FFFFFF"/>
              </a:solidFill>
            </a:endParaRPr>
          </a:p>
          <a:p>
            <a:pPr lvl="0" marL="395604" indent="-395604" defTabSz="519937">
              <a:spcBef>
                <a:spcPts val="3700"/>
              </a:spcBef>
              <a:defRPr sz="1800">
                <a:solidFill>
                  <a:srgbClr val="000000"/>
                </a:solidFill>
              </a:defRPr>
            </a:pPr>
            <a:r>
              <a:rPr sz="3382">
                <a:solidFill>
                  <a:srgbClr val="FFFFFF"/>
                </a:solidFill>
              </a:rPr>
              <a:t>Thanks.</a:t>
            </a:r>
            <a:endParaRPr sz="3382">
              <a:solidFill>
                <a:srgbClr val="FFFFFF"/>
              </a:solidFill>
            </a:endParaRPr>
          </a:p>
          <a:p>
            <a:pPr lvl="0" marL="395604" indent="-395604" defTabSz="519937">
              <a:spcBef>
                <a:spcPts val="3700"/>
              </a:spcBef>
              <a:defRPr sz="1800">
                <a:solidFill>
                  <a:srgbClr val="000000"/>
                </a:solidFill>
              </a:defRPr>
            </a:pPr>
            <a:r>
              <a:rPr sz="3382">
                <a:solidFill>
                  <a:srgbClr val="FFFFFF"/>
                </a:solidFill>
              </a:rPr>
              <a:t>Please be seated and try not to walk around while the train is moving. Take care of your personal belongings.</a:t>
            </a:r>
            <a:endParaRPr sz="3382">
              <a:solidFill>
                <a:srgbClr val="FFFFFF"/>
              </a:solidFill>
            </a:endParaRPr>
          </a:p>
          <a:p>
            <a:pPr lvl="0" marL="395604" indent="-395604" defTabSz="519937">
              <a:spcBef>
                <a:spcPts val="3700"/>
              </a:spcBef>
              <a:defRPr sz="1800">
                <a:solidFill>
                  <a:srgbClr val="000000"/>
                </a:solidFill>
              </a:defRPr>
            </a:pPr>
            <a:r>
              <a:rPr sz="3382">
                <a:solidFill>
                  <a:srgbClr val="FFFFFF"/>
                </a:solidFill>
              </a:rPr>
              <a:t>When would I get to my destination?</a:t>
            </a:r>
            <a:endParaRPr sz="3382">
              <a:solidFill>
                <a:srgbClr val="FFFFFF"/>
              </a:solidFill>
            </a:endParaRPr>
          </a:p>
          <a:p>
            <a:pPr lvl="0" marL="395604" indent="-395604" defTabSz="519937">
              <a:spcBef>
                <a:spcPts val="3700"/>
              </a:spcBef>
              <a:defRPr sz="1800">
                <a:solidFill>
                  <a:srgbClr val="000000"/>
                </a:solidFill>
              </a:defRPr>
            </a:pPr>
            <a:r>
              <a:rPr sz="3382">
                <a:solidFill>
                  <a:srgbClr val="FFFFFF"/>
                </a:solidFill>
              </a:rPr>
              <a:t>It would take about 2 hours.</a:t>
            </a:r>
          </a:p>
        </p:txBody>
      </p:sp>
    </p:spTree>
  </p:cSld>
  <p:clrMapOvr>
    <a:masterClrMapping/>
  </p:clrMapOvr>
  <p:transition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Differences Between China and America</a:t>
            </a:r>
          </a:p>
        </p:txBody>
      </p:sp>
    </p:spTree>
  </p:cSld>
  <p:clrMapOvr>
    <a:masterClrMapping/>
  </p:clrMapOvr>
  <p:transition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76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600">
                <a:solidFill>
                  <a:srgbClr val="FFFFFF"/>
                </a:solidFill>
              </a:rPr>
              <a:t>Parenting and Education</a:t>
            </a:r>
          </a:p>
        </p:txBody>
      </p:sp>
    </p:spTree>
  </p:cSld>
  <p:clrMapOvr>
    <a:masterClrMapping/>
  </p:clrMapOvr>
  <p:transition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 marL="0" indent="0" defTabSz="457200">
              <a:lnSpc>
                <a:spcPct val="120000"/>
              </a:lnSpc>
              <a:spcBef>
                <a:spcPts val="9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FFFFFF"/>
                </a:solidFill>
                <a:latin typeface="Hoefler Text"/>
                <a:ea typeface="Hoefler Text"/>
                <a:cs typeface="Hoefler Text"/>
                <a:sym typeface="Hoefler Text"/>
              </a:rPr>
              <a:t>Teachers are treated just like a parent.</a:t>
            </a:r>
            <a:endParaRPr sz="4000">
              <a:solidFill>
                <a:srgbClr val="FFFFFF"/>
              </a:solidFill>
              <a:latin typeface="Hoefler Text"/>
              <a:ea typeface="Hoefler Text"/>
              <a:cs typeface="Hoefler Text"/>
              <a:sym typeface="Hoefler Text"/>
            </a:endParaRPr>
          </a:p>
          <a:p>
            <a:pPr lvl="0" marL="0" indent="0" defTabSz="457200">
              <a:lnSpc>
                <a:spcPct val="120000"/>
              </a:lnSpc>
              <a:spcBef>
                <a:spcPts val="9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FFFFFF"/>
                </a:solidFill>
                <a:latin typeface="Hoefler Text"/>
                <a:ea typeface="Hoefler Text"/>
                <a:cs typeface="Hoefler Text"/>
                <a:sym typeface="Hoefler Text"/>
              </a:rPr>
              <a:t>People always get what they want.</a:t>
            </a:r>
            <a:endParaRPr sz="4000">
              <a:solidFill>
                <a:srgbClr val="FFFFFF"/>
              </a:solidFill>
              <a:latin typeface="Hoefler Text"/>
              <a:ea typeface="Hoefler Text"/>
              <a:cs typeface="Hoefler Text"/>
              <a:sym typeface="Hoefler Text"/>
            </a:endParaRPr>
          </a:p>
          <a:p>
            <a:pPr lvl="0" marL="0" indent="0" defTabSz="457200">
              <a:lnSpc>
                <a:spcPct val="120000"/>
              </a:lnSpc>
              <a:spcBef>
                <a:spcPts val="9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FFFFFF"/>
                </a:solidFill>
                <a:latin typeface="Hoefler Text"/>
                <a:ea typeface="Hoefler Text"/>
                <a:cs typeface="Hoefler Text"/>
                <a:sym typeface="Hoefler Text"/>
              </a:rPr>
              <a:t>Family relationships are the highest priority in life.</a:t>
            </a:r>
            <a:endParaRPr sz="4000">
              <a:solidFill>
                <a:srgbClr val="FFFFFF"/>
              </a:solidFill>
              <a:latin typeface="Hoefler Text"/>
              <a:ea typeface="Hoefler Text"/>
              <a:cs typeface="Hoefler Text"/>
              <a:sym typeface="Hoefler Text"/>
            </a:endParaRPr>
          </a:p>
          <a:p>
            <a:pPr lvl="0" marL="0" indent="0" defTabSz="457200">
              <a:lnSpc>
                <a:spcPct val="120000"/>
              </a:lnSpc>
              <a:spcBef>
                <a:spcPts val="9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FFFFFF"/>
                </a:solidFill>
                <a:latin typeface="Hoefler Text"/>
                <a:ea typeface="Hoefler Text"/>
                <a:cs typeface="Hoefler Text"/>
                <a:sym typeface="Hoefler Text"/>
              </a:rPr>
              <a:t>A person’s mind or behavior can be easily changed.</a:t>
            </a:r>
            <a:endParaRPr sz="4000">
              <a:solidFill>
                <a:srgbClr val="FFFFFF"/>
              </a:solidFill>
              <a:latin typeface="Hoefler Text"/>
              <a:ea typeface="Hoefler Text"/>
              <a:cs typeface="Hoefler Text"/>
              <a:sym typeface="Hoefler Text"/>
            </a:endParaRPr>
          </a:p>
          <a:p>
            <a:pPr lvl="0" marL="0" indent="0" defTabSz="457200">
              <a:lnSpc>
                <a:spcPct val="120000"/>
              </a:lnSpc>
              <a:spcBef>
                <a:spcPts val="9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FFFFFF"/>
                </a:solidFill>
                <a:latin typeface="Hoefler Text"/>
                <a:ea typeface="Hoefler Text"/>
                <a:cs typeface="Hoefler Text"/>
                <a:sym typeface="Hoefler Text"/>
              </a:rPr>
              <a:t>Parents must pay for their children’s college education.</a:t>
            </a:r>
            <a:endParaRPr sz="4000">
              <a:solidFill>
                <a:srgbClr val="FFFFFF"/>
              </a:solidFill>
              <a:latin typeface="Hoefler Text"/>
              <a:ea typeface="Hoefler Text"/>
              <a:cs typeface="Hoefler Text"/>
              <a:sym typeface="Hoefler Text"/>
            </a:endParaRPr>
          </a:p>
          <a:p>
            <a:pPr lvl="0" marL="0" indent="0" defTabSz="457200">
              <a:lnSpc>
                <a:spcPct val="120000"/>
              </a:lnSpc>
              <a:spcBef>
                <a:spcPts val="9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4000">
                <a:solidFill>
                  <a:srgbClr val="FFFFFF"/>
                </a:solidFill>
                <a:latin typeface="Hoefler Text"/>
                <a:ea typeface="Hoefler Text"/>
                <a:cs typeface="Hoefler Text"/>
                <a:sym typeface="Hoefler Text"/>
              </a:rPr>
              <a:t>New and different ideas are encouraged and welcomed freely.</a:t>
            </a:r>
          </a:p>
        </p:txBody>
      </p:sp>
    </p:spTree>
  </p:cSld>
  <p:clrMapOvr>
    <a:masterClrMapping/>
  </p:clrMapOvr>
  <p:transition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Modest and Polite</a:t>
            </a:r>
          </a:p>
        </p:txBody>
      </p:sp>
    </p:spTree>
  </p:cSld>
  <p:clrMapOvr>
    <a:masterClrMapping/>
  </p:clrMapOvr>
  <p:transition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Time</a:t>
            </a:r>
          </a:p>
        </p:txBody>
      </p:sp>
    </p:spTree>
  </p:cSld>
  <p:clrMapOvr>
    <a:masterClrMapping/>
  </p:clrMapOvr>
  <p:transition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Suggestion</a:t>
            </a:r>
          </a:p>
        </p:txBody>
      </p:sp>
    </p:spTree>
  </p:cSld>
  <p:clrMapOvr>
    <a:masterClrMapping/>
  </p:clrMapOvr>
  <p:transition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 defTabSz="514095">
              <a:defRPr sz="1800">
                <a:solidFill>
                  <a:srgbClr val="000000"/>
                </a:solidFill>
              </a:defRPr>
            </a:pPr>
            <a:r>
              <a:rPr sz="7040">
                <a:solidFill>
                  <a:srgbClr val="FFFFFF"/>
                </a:solidFill>
              </a:rPr>
              <a:t>Part A</a:t>
            </a:r>
            <a:endParaRPr sz="7040">
              <a:solidFill>
                <a:srgbClr val="FFFFFF"/>
              </a:solidFill>
            </a:endParaRPr>
          </a:p>
          <a:p>
            <a:pPr lvl="0" defTabSz="514095">
              <a:defRPr sz="1800">
                <a:solidFill>
                  <a:srgbClr val="000000"/>
                </a:solidFill>
              </a:defRPr>
            </a:pPr>
            <a:r>
              <a:rPr sz="7040">
                <a:solidFill>
                  <a:srgbClr val="FFFFFF"/>
                </a:solidFill>
              </a:rPr>
              <a:t>Direct and Indirect Communication</a:t>
            </a:r>
          </a:p>
        </p:txBody>
      </p:sp>
    </p:spTree>
  </p:cSld>
  <p:clrMapOvr>
    <a:masterClrMapping/>
  </p:clrMapOvr>
  <p:transition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High and Low Power</a:t>
            </a:r>
            <a:endParaRPr sz="80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Distance</a:t>
            </a:r>
          </a:p>
        </p:txBody>
      </p:sp>
    </p:spTree>
  </p:cSld>
  <p:clrMapOvr>
    <a:masterClrMapping/>
  </p:clrMapOvr>
  <p:transition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Description</a:t>
            </a:r>
            <a:endParaRPr sz="80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 defTabSz="514095">
              <a:defRPr sz="1800">
                <a:solidFill>
                  <a:srgbClr val="000000"/>
                </a:solidFill>
              </a:defRPr>
            </a:pPr>
            <a:r>
              <a:rPr sz="7040">
                <a:solidFill>
                  <a:srgbClr val="FFFFFF"/>
                </a:solidFill>
              </a:rPr>
              <a:t>Take it easy</a:t>
            </a:r>
            <a:endParaRPr sz="7040">
              <a:solidFill>
                <a:srgbClr val="FFFFFF"/>
              </a:solidFill>
            </a:endParaRPr>
          </a:p>
          <a:p>
            <a:pPr lvl="0" defTabSz="514095">
              <a:defRPr sz="1800">
                <a:solidFill>
                  <a:srgbClr val="000000"/>
                </a:solidFill>
              </a:defRPr>
            </a:pPr>
            <a:r>
              <a:rPr sz="7040">
                <a:solidFill>
                  <a:srgbClr val="FFFFFF"/>
                </a:solidFill>
              </a:rPr>
              <a:t>Take it normal</a:t>
            </a:r>
            <a:endParaRPr sz="7040">
              <a:solidFill>
                <a:srgbClr val="FFFFFF"/>
              </a:solidFill>
            </a:endParaRPr>
          </a:p>
          <a:p>
            <a:pPr lvl="0" defTabSz="514095">
              <a:defRPr sz="1800">
                <a:solidFill>
                  <a:srgbClr val="000000"/>
                </a:solidFill>
              </a:defRPr>
            </a:pPr>
            <a:r>
              <a:rPr sz="7040">
                <a:solidFill>
                  <a:srgbClr val="FFFFFF"/>
                </a:solidFill>
              </a:rPr>
              <a:t>Take it as yourself</a:t>
            </a:r>
          </a:p>
        </p:txBody>
      </p:sp>
    </p:spTree>
  </p:cSld>
  <p:clrMapOvr>
    <a:masterClrMapping/>
  </p:clrMapOvr>
  <p:transition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Thank you</a:t>
            </a:r>
          </a:p>
        </p:txBody>
      </p:sp>
    </p:spTree>
  </p:cSld>
  <p:clrMapOvr>
    <a:masterClrMapping/>
  </p:clrMapOvr>
  <p:transition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Direct Communication</a:t>
            </a:r>
          </a:p>
        </p:txBody>
      </p:sp>
      <p:sp>
        <p:nvSpPr>
          <p:cNvPr id="40" name="Shape 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task-focused</a:t>
            </a:r>
            <a:endParaRPr sz="38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short-term relationships</a:t>
            </a:r>
            <a:endParaRPr sz="38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more verbal and less non-verbal</a:t>
            </a:r>
            <a:endParaRPr sz="38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more rules and laws</a:t>
            </a:r>
            <a:endParaRPr sz="38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symbols and actions have less meaning</a:t>
            </a:r>
          </a:p>
        </p:txBody>
      </p:sp>
    </p:spTree>
  </p:cSld>
  <p:clrMapOvr>
    <a:masterClrMapping/>
  </p:clrMapOvr>
  <p:transition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Indirect-Communication</a:t>
            </a:r>
          </a:p>
        </p:txBody>
      </p:sp>
      <p:sp>
        <p:nvSpPr>
          <p:cNvPr id="43" name="Shape 4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people-focused</a:t>
            </a:r>
            <a:endParaRPr sz="38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long-term relationship</a:t>
            </a:r>
            <a:endParaRPr sz="38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less verbal and more non-verbal</a:t>
            </a:r>
            <a:endParaRPr sz="38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less rules and laws</a:t>
            </a:r>
            <a:endParaRPr sz="38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symbols and actions have deeper meaning</a:t>
            </a:r>
          </a:p>
        </p:txBody>
      </p:sp>
    </p:spTree>
  </p:cSld>
  <p:clrMapOvr>
    <a:masterClrMapping/>
  </p:clrMapOvr>
  <p:transition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individualist</a:t>
            </a:r>
          </a:p>
        </p:txBody>
      </p:sp>
    </p:spTree>
  </p:cSld>
  <p:clrMapOvr>
    <a:masterClrMapping/>
  </p:clrMapOvr>
  <p:transition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A culture where the needs of the individual are met before those of the group.</a:t>
            </a:r>
            <a:endParaRPr sz="38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This culture believes this is the best way to meet the needs of group.</a:t>
            </a:r>
          </a:p>
        </p:txBody>
      </p:sp>
    </p:spTree>
  </p:cSld>
  <p:clrMapOvr>
    <a:masterClrMapping/>
  </p:clrMapOvr>
  <p:transition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Collectivist</a:t>
            </a:r>
          </a:p>
        </p:txBody>
      </p:sp>
    </p:spTree>
  </p:cSld>
  <p:clrMapOvr>
    <a:masterClrMapping/>
  </p:clrMapOvr>
  <p:transition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A culture where the needs of the group are met before the needs of the individual.</a:t>
            </a:r>
            <a:endParaRPr sz="3800">
              <a:solidFill>
                <a:srgbClr val="FFFFFF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FFFFFF"/>
                </a:solidFill>
              </a:rPr>
              <a:t>This culture believes this is the best way to meet the needs of individuals.</a:t>
            </a:r>
          </a:p>
        </p:txBody>
      </p:sp>
    </p:spTree>
  </p:cSld>
  <p:clrMapOvr>
    <a:masterClrMapping/>
  </p:clrMapOvr>
  <p:transition spd="med" advClick="1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